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6" r:id="rId6"/>
    <p:sldId id="258" r:id="rId7"/>
    <p:sldId id="259" r:id="rId8"/>
    <p:sldId id="264" r:id="rId9"/>
    <p:sldId id="263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C44C-E30C-4F1C-B796-D1BB7C06910F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21E-6867-4406-BEB9-B54C2771A5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226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C44C-E30C-4F1C-B796-D1BB7C06910F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21E-6867-4406-BEB9-B54C2771A5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671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C44C-E30C-4F1C-B796-D1BB7C06910F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21E-6867-4406-BEB9-B54C2771A5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574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C44C-E30C-4F1C-B796-D1BB7C06910F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21E-6867-4406-BEB9-B54C2771A5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175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C44C-E30C-4F1C-B796-D1BB7C06910F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21E-6867-4406-BEB9-B54C2771A5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934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C44C-E30C-4F1C-B796-D1BB7C06910F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21E-6867-4406-BEB9-B54C2771A5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999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C44C-E30C-4F1C-B796-D1BB7C06910F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21E-6867-4406-BEB9-B54C2771A5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923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C44C-E30C-4F1C-B796-D1BB7C06910F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21E-6867-4406-BEB9-B54C2771A5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610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C44C-E30C-4F1C-B796-D1BB7C06910F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21E-6867-4406-BEB9-B54C2771A5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819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C44C-E30C-4F1C-B796-D1BB7C06910F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21E-6867-4406-BEB9-B54C2771A5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103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7C44C-E30C-4F1C-B796-D1BB7C06910F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E921E-6867-4406-BEB9-B54C2771A5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833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7C44C-E30C-4F1C-B796-D1BB7C06910F}" type="datetimeFigureOut">
              <a:rPr lang="sl-SI" smtClean="0"/>
              <a:t>10. 12. 2020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E921E-6867-4406-BEB9-B54C2771A52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32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8" y="355487"/>
            <a:ext cx="11215914" cy="630895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5" name="PoljeZBesedilom 4"/>
          <p:cNvSpPr txBox="1"/>
          <p:nvPr/>
        </p:nvSpPr>
        <p:spPr>
          <a:xfrm>
            <a:off x="488043" y="1406142"/>
            <a:ext cx="11215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600" b="1" dirty="0" smtClean="0">
                <a:solidFill>
                  <a:schemeClr val="accent5">
                    <a:lumMod val="75000"/>
                  </a:schemeClr>
                </a:solidFill>
                <a:latin typeface="Charlemagne Std" panose="04020705060702020204" pitchFamily="82" charset="0"/>
              </a:rPr>
              <a:t>POZDRAVLJENI PEVCI</a:t>
            </a:r>
            <a:endParaRPr lang="sl-SI" sz="6600" b="1" dirty="0">
              <a:solidFill>
                <a:schemeClr val="accent5">
                  <a:lumMod val="75000"/>
                </a:schemeClr>
              </a:solidFill>
              <a:latin typeface="Charlemagne Std" panose="04020705060702020204" pitchFamily="82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733006" y="2432744"/>
            <a:ext cx="9527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VEM, DA STE DANAŠNJO PESEM ŽE SLIŠALI ALI PELI. KER PA SMO DOBILI PRVI SNEG, </a:t>
            </a:r>
            <a:r>
              <a:rPr lang="sl-SI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JO </a:t>
            </a:r>
            <a:r>
              <a:rPr lang="sl-SI" sz="32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SPET PRIKLIČIMO.</a:t>
            </a:r>
            <a:endParaRPr lang="sl-SI" sz="2400" b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1" y="355487"/>
            <a:ext cx="11215914" cy="630895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6" name="Ovalni oblaček 5"/>
          <p:cNvSpPr/>
          <p:nvPr/>
        </p:nvSpPr>
        <p:spPr>
          <a:xfrm>
            <a:off x="5822730" y="1302993"/>
            <a:ext cx="2354534" cy="2206969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8" name="Ovalni oblaček 7"/>
          <p:cNvSpPr/>
          <p:nvPr/>
        </p:nvSpPr>
        <p:spPr>
          <a:xfrm rot="18245218">
            <a:off x="1044938" y="1765709"/>
            <a:ext cx="2228193" cy="2207173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>
                <a:solidFill>
                  <a:srgbClr val="D3DDE2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176317" y="2406477"/>
            <a:ext cx="19654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002060"/>
                </a:solidFill>
              </a:rPr>
              <a:t>KAKO LEPO SNEŽI.</a:t>
            </a:r>
          </a:p>
          <a:p>
            <a:pPr algn="ctr"/>
            <a:endParaRPr lang="sl-SI" sz="2800" b="1" dirty="0">
              <a:solidFill>
                <a:srgbClr val="002060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3331994" y="1610079"/>
            <a:ext cx="2333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002060"/>
                </a:solidFill>
              </a:rPr>
              <a:t>ALI STE ZA SNEŽENO TELOVADBO?</a:t>
            </a:r>
            <a:endParaRPr lang="sl-SI" sz="2800" b="1" dirty="0">
              <a:solidFill>
                <a:srgbClr val="00206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069830" y="1915188"/>
            <a:ext cx="1681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002060"/>
                </a:solidFill>
              </a:rPr>
              <a:t>KAJ PA JE TO?</a:t>
            </a:r>
            <a:endParaRPr lang="sl-SI" sz="2800" b="1" dirty="0">
              <a:solidFill>
                <a:srgbClr val="002060"/>
              </a:solidFill>
            </a:endParaRPr>
          </a:p>
        </p:txBody>
      </p:sp>
      <p:sp>
        <p:nvSpPr>
          <p:cNvPr id="12" name="Ovalni oblaček 11"/>
          <p:cNvSpPr/>
          <p:nvPr/>
        </p:nvSpPr>
        <p:spPr>
          <a:xfrm rot="19376665">
            <a:off x="3380787" y="1199093"/>
            <a:ext cx="2354534" cy="2206969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13" name="Ovalni oblaček 12"/>
          <p:cNvSpPr/>
          <p:nvPr/>
        </p:nvSpPr>
        <p:spPr>
          <a:xfrm rot="759585">
            <a:off x="8321139" y="1465662"/>
            <a:ext cx="2773008" cy="2557231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8727687" y="2051779"/>
            <a:ext cx="21882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002060"/>
                </a:solidFill>
              </a:rPr>
              <a:t> BOSTE VIDELI. KAR Z MANO!</a:t>
            </a:r>
            <a:endParaRPr lang="sl-SI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0" y="355487"/>
            <a:ext cx="11215914" cy="630895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9" name="PoljeZBesedilom 8"/>
          <p:cNvSpPr txBox="1"/>
          <p:nvPr/>
        </p:nvSpPr>
        <p:spPr>
          <a:xfrm>
            <a:off x="1176317" y="2296295"/>
            <a:ext cx="1965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l-SI" sz="2800" b="1" dirty="0" smtClean="0">
              <a:solidFill>
                <a:srgbClr val="002060"/>
              </a:solidFill>
            </a:endParaRPr>
          </a:p>
          <a:p>
            <a:pPr algn="ctr"/>
            <a:endParaRPr lang="sl-SI" sz="2800" b="1" dirty="0">
              <a:solidFill>
                <a:srgbClr val="002060"/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8613508" y="2346075"/>
            <a:ext cx="2188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002060"/>
                </a:solidFill>
              </a:rPr>
              <a:t> </a:t>
            </a:r>
            <a:endParaRPr lang="sl-SI" sz="2800" b="1" dirty="0">
              <a:solidFill>
                <a:srgbClr val="00206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58" y="559780"/>
            <a:ext cx="852180" cy="936462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870841" y="657386"/>
            <a:ext cx="845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002060"/>
                </a:solidFill>
              </a:rPr>
              <a:t>STOPIMO NA PRSTE IN Z ROKAMA LOVIMO SNEŽINKE</a:t>
            </a:r>
            <a:endParaRPr lang="sl-SI" sz="2800" dirty="0">
              <a:solidFill>
                <a:srgbClr val="002060"/>
              </a:solidFill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2313721" y="1371859"/>
            <a:ext cx="845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002060"/>
                </a:solidFill>
              </a:rPr>
              <a:t>STRESAMO SNEG S TELESA</a:t>
            </a:r>
            <a:endParaRPr lang="sl-SI" sz="2800" dirty="0">
              <a:solidFill>
                <a:srgbClr val="002060"/>
              </a:solidFill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2676007" y="2054079"/>
            <a:ext cx="845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002060"/>
                </a:solidFill>
              </a:rPr>
              <a:t>POČASI PIHAMO V SNEŽINKE</a:t>
            </a:r>
            <a:endParaRPr lang="sl-SI" sz="2800" dirty="0">
              <a:solidFill>
                <a:srgbClr val="002060"/>
              </a:solidFill>
            </a:endParaRPr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40" y="1228701"/>
            <a:ext cx="852180" cy="936462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010" y="1873064"/>
            <a:ext cx="852180" cy="936462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263" y="2650351"/>
            <a:ext cx="852180" cy="936462"/>
          </a:xfrm>
          <a:prstGeom prst="rect">
            <a:avLst/>
          </a:prstGeom>
        </p:spPr>
      </p:pic>
      <p:sp>
        <p:nvSpPr>
          <p:cNvPr id="22" name="PoljeZBesedilom 21"/>
          <p:cNvSpPr txBox="1"/>
          <p:nvPr/>
        </p:nvSpPr>
        <p:spPr>
          <a:xfrm>
            <a:off x="3096490" y="2809787"/>
            <a:ext cx="845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002060"/>
                </a:solidFill>
              </a:rPr>
              <a:t>SE SMEJIMO: HO-HO-HO</a:t>
            </a:r>
            <a:endParaRPr lang="sl-SI" sz="2800" dirty="0">
              <a:solidFill>
                <a:srgbClr val="002060"/>
              </a:solidFill>
            </a:endParaRPr>
          </a:p>
        </p:txBody>
      </p:sp>
      <p:pic>
        <p:nvPicPr>
          <p:cNvPr id="23" name="Slika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07" y="3305111"/>
            <a:ext cx="852180" cy="936462"/>
          </a:xfrm>
          <a:prstGeom prst="rect">
            <a:avLst/>
          </a:prstGeom>
        </p:spPr>
      </p:pic>
      <p:sp>
        <p:nvSpPr>
          <p:cNvPr id="24" name="PoljeZBesedilom 23"/>
          <p:cNvSpPr txBox="1"/>
          <p:nvPr/>
        </p:nvSpPr>
        <p:spPr>
          <a:xfrm>
            <a:off x="3470580" y="3509962"/>
            <a:ext cx="8040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002060"/>
                </a:solidFill>
              </a:rPr>
              <a:t>POJEMO: PA-DA-JO … / IGRAMO: PLOSK-TLESK-TLESK  </a:t>
            </a:r>
            <a:endParaRPr lang="sl-SI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9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1" y="355487"/>
            <a:ext cx="11215914" cy="630895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6" name="Ovalni oblaček 5"/>
          <p:cNvSpPr/>
          <p:nvPr/>
        </p:nvSpPr>
        <p:spPr>
          <a:xfrm>
            <a:off x="5822730" y="1302993"/>
            <a:ext cx="2354534" cy="2206969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8" name="Ovalni oblaček 7"/>
          <p:cNvSpPr/>
          <p:nvPr/>
        </p:nvSpPr>
        <p:spPr>
          <a:xfrm rot="18245218">
            <a:off x="1044938" y="1765709"/>
            <a:ext cx="2228193" cy="2207173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>
                <a:solidFill>
                  <a:srgbClr val="D3DDE2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177179" y="2076740"/>
            <a:ext cx="1965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rgbClr val="002060"/>
                </a:solidFill>
              </a:rPr>
              <a:t>KAKO LEPO SNEŽI.</a:t>
            </a:r>
          </a:p>
          <a:p>
            <a:pPr algn="ctr"/>
            <a:r>
              <a:rPr lang="sl-SI" sz="2400" b="1" dirty="0" smtClean="0">
                <a:solidFill>
                  <a:srgbClr val="002060"/>
                </a:solidFill>
              </a:rPr>
              <a:t>IMATE RADI SNEG?</a:t>
            </a:r>
            <a:endParaRPr lang="sl-SI" sz="2400" b="1" dirty="0">
              <a:solidFill>
                <a:srgbClr val="002060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3374211" y="1800614"/>
            <a:ext cx="2333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rgbClr val="002060"/>
                </a:solidFill>
              </a:rPr>
              <a:t>ALI STE SE ŽE SANKALI?</a:t>
            </a:r>
            <a:endParaRPr lang="sl-SI" sz="2400" b="1" dirty="0">
              <a:solidFill>
                <a:srgbClr val="00206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162522" y="1806312"/>
            <a:ext cx="1681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solidFill>
                  <a:srgbClr val="002060"/>
                </a:solidFill>
              </a:rPr>
              <a:t>KDO NAS JE TAKO LEPO OBLEKEL?</a:t>
            </a:r>
            <a:endParaRPr lang="sl-SI" sz="2400" b="1" dirty="0">
              <a:solidFill>
                <a:srgbClr val="002060"/>
              </a:solidFill>
            </a:endParaRPr>
          </a:p>
        </p:txBody>
      </p:sp>
      <p:sp>
        <p:nvSpPr>
          <p:cNvPr id="12" name="Ovalni oblaček 11"/>
          <p:cNvSpPr/>
          <p:nvPr/>
        </p:nvSpPr>
        <p:spPr>
          <a:xfrm rot="19376665">
            <a:off x="3380787" y="1199093"/>
            <a:ext cx="2354534" cy="2206969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13" name="Ovalni oblaček 12"/>
          <p:cNvSpPr/>
          <p:nvPr/>
        </p:nvSpPr>
        <p:spPr>
          <a:xfrm rot="759585">
            <a:off x="8321139" y="1465662"/>
            <a:ext cx="2773008" cy="2557231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8662144" y="1447859"/>
            <a:ext cx="21882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002060"/>
                </a:solidFill>
              </a:rPr>
              <a:t> </a:t>
            </a:r>
            <a:r>
              <a:rPr lang="sl-SI" sz="2400" b="1" dirty="0" smtClean="0">
                <a:solidFill>
                  <a:srgbClr val="002060"/>
                </a:solidFill>
              </a:rPr>
              <a:t>ODPRAVLJAMO SE SPAT. KAKO BI SE PRILEGLA USPAVANKA</a:t>
            </a:r>
            <a:r>
              <a:rPr lang="sl-SI" sz="2800" b="1" dirty="0" smtClean="0">
                <a:solidFill>
                  <a:srgbClr val="002060"/>
                </a:solidFill>
              </a:rPr>
              <a:t>.</a:t>
            </a:r>
            <a:endParaRPr lang="sl-SI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8" y="355487"/>
            <a:ext cx="11215914" cy="630895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5" name="PoljeZBesedilom 4"/>
          <p:cNvSpPr txBox="1"/>
          <p:nvPr/>
        </p:nvSpPr>
        <p:spPr>
          <a:xfrm>
            <a:off x="488043" y="1406142"/>
            <a:ext cx="11215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600" b="1" dirty="0" smtClean="0">
                <a:solidFill>
                  <a:schemeClr val="accent5">
                    <a:lumMod val="75000"/>
                  </a:schemeClr>
                </a:solidFill>
                <a:latin typeface="Charlemagne Std" panose="04020705060702020204" pitchFamily="82" charset="0"/>
              </a:rPr>
              <a:t>BELE SNEŽINKE</a:t>
            </a:r>
            <a:endParaRPr lang="sl-SI" sz="6600" b="1" dirty="0">
              <a:solidFill>
                <a:schemeClr val="accent5">
                  <a:lumMod val="75000"/>
                </a:schemeClr>
              </a:solidFill>
              <a:latin typeface="Charlemagne Std" panose="04020705060702020204" pitchFamily="82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142595" y="2678848"/>
            <a:ext cx="6842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  <a:latin typeface="Charlemagne Std" panose="04020705060702020204" pitchFamily="82" charset="0"/>
              </a:rPr>
              <a:t>BESEDILO: </a:t>
            </a:r>
            <a:r>
              <a:rPr lang="sl-SI" sz="2400" dirty="0" smtClean="0">
                <a:solidFill>
                  <a:srgbClr val="002060"/>
                </a:solidFill>
                <a:latin typeface="Charlemagne Std" panose="04020705060702020204" pitchFamily="82" charset="0"/>
              </a:rPr>
              <a:t>ANICA ČERNEJEVA</a:t>
            </a:r>
          </a:p>
          <a:p>
            <a:r>
              <a:rPr lang="sl-SI" sz="3200" b="1" dirty="0" smtClean="0">
                <a:solidFill>
                  <a:srgbClr val="FF0000"/>
                </a:solidFill>
                <a:latin typeface="Charlemagne Std" panose="04020705060702020204" pitchFamily="82" charset="0"/>
              </a:rPr>
              <a:t>MELODIJA: </a:t>
            </a:r>
            <a:r>
              <a:rPr lang="sl-SI" sz="2400" b="1" dirty="0" smtClean="0">
                <a:solidFill>
                  <a:srgbClr val="002060"/>
                </a:solidFill>
                <a:latin typeface="Charlemagne Std" panose="04020705060702020204" pitchFamily="82" charset="0"/>
              </a:rPr>
              <a:t>MAKSO PIRNIK</a:t>
            </a:r>
            <a:endParaRPr lang="sl-SI" sz="2400" b="1" dirty="0">
              <a:solidFill>
                <a:srgbClr val="002060"/>
              </a:solidFill>
              <a:latin typeface="Charlemagne Std" panose="04020705060702020204" pitchFamily="82" charset="0"/>
            </a:endParaRPr>
          </a:p>
        </p:txBody>
      </p:sp>
      <p:pic>
        <p:nvPicPr>
          <p:cNvPr id="7" name="track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5219" y="2509750"/>
            <a:ext cx="1082568" cy="108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1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1" y="355487"/>
            <a:ext cx="11215914" cy="630895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6" name="Ovalni oblaček 5"/>
          <p:cNvSpPr/>
          <p:nvPr/>
        </p:nvSpPr>
        <p:spPr>
          <a:xfrm>
            <a:off x="5822730" y="1302993"/>
            <a:ext cx="2354534" cy="2206969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8" name="Ovalni oblaček 7"/>
          <p:cNvSpPr/>
          <p:nvPr/>
        </p:nvSpPr>
        <p:spPr>
          <a:xfrm rot="18245218">
            <a:off x="1044938" y="1765709"/>
            <a:ext cx="2228193" cy="2207173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>
                <a:solidFill>
                  <a:srgbClr val="D3DDE2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041484" y="2076740"/>
            <a:ext cx="21011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002060"/>
                </a:solidFill>
              </a:rPr>
              <a:t>KAKO PRIJETNA USPAVANKA.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3434099" y="1800614"/>
            <a:ext cx="2333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002060"/>
                </a:solidFill>
              </a:rPr>
              <a:t>KOLIKO KITIC IMA?</a:t>
            </a:r>
            <a:endParaRPr lang="sl-SI" sz="2800" b="1" dirty="0">
              <a:solidFill>
                <a:srgbClr val="00206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011757" y="1468437"/>
            <a:ext cx="1880959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700" b="1" dirty="0" smtClean="0">
                <a:solidFill>
                  <a:srgbClr val="002060"/>
                </a:solidFill>
              </a:rPr>
              <a:t>KDO JE NAPISAL TAKO LEPO MELODIJO</a:t>
            </a:r>
            <a:r>
              <a:rPr lang="sl-SI" sz="2800" b="1" dirty="0" smtClean="0">
                <a:solidFill>
                  <a:srgbClr val="002060"/>
                </a:solidFill>
              </a:rPr>
              <a:t>?</a:t>
            </a:r>
            <a:endParaRPr lang="sl-SI" sz="2800" b="1" dirty="0">
              <a:solidFill>
                <a:srgbClr val="002060"/>
              </a:solidFill>
            </a:endParaRPr>
          </a:p>
        </p:txBody>
      </p:sp>
      <p:sp>
        <p:nvSpPr>
          <p:cNvPr id="12" name="Ovalni oblaček 11"/>
          <p:cNvSpPr/>
          <p:nvPr/>
        </p:nvSpPr>
        <p:spPr>
          <a:xfrm rot="19376665">
            <a:off x="3380787" y="1199093"/>
            <a:ext cx="2354534" cy="2206969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13" name="Ovalni oblaček 12"/>
          <p:cNvSpPr/>
          <p:nvPr/>
        </p:nvSpPr>
        <p:spPr>
          <a:xfrm rot="759585">
            <a:off x="8321139" y="1465662"/>
            <a:ext cx="2773008" cy="2557231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8495447" y="1645855"/>
            <a:ext cx="25509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002060"/>
                </a:solidFill>
              </a:rPr>
              <a:t> </a:t>
            </a:r>
            <a:r>
              <a:rPr lang="sl-SI" sz="2600" b="1" dirty="0" smtClean="0">
                <a:solidFill>
                  <a:srgbClr val="002060"/>
                </a:solidFill>
              </a:rPr>
              <a:t>NAJPREJ SE NAUČIMO BESEDILO. POTEM SKUPAJ ZAPOJMO.</a:t>
            </a:r>
            <a:endParaRPr lang="sl-SI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9" y="304156"/>
            <a:ext cx="11215914" cy="630895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6" name="Ovalni oblaček 5"/>
          <p:cNvSpPr/>
          <p:nvPr/>
        </p:nvSpPr>
        <p:spPr>
          <a:xfrm>
            <a:off x="5659518" y="1044858"/>
            <a:ext cx="2538316" cy="2482686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8" name="Ovalni oblaček 7"/>
          <p:cNvSpPr/>
          <p:nvPr/>
        </p:nvSpPr>
        <p:spPr>
          <a:xfrm rot="18245218">
            <a:off x="431586" y="1664177"/>
            <a:ext cx="2586082" cy="2520636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>
                <a:solidFill>
                  <a:srgbClr val="D3DDE2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895442" y="1432593"/>
            <a:ext cx="19654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i="1" dirty="0" smtClean="0">
              <a:solidFill>
                <a:srgbClr val="002060"/>
              </a:solidFill>
            </a:endParaRPr>
          </a:p>
          <a:p>
            <a:r>
              <a:rPr lang="sl-SI" sz="2400" i="1" dirty="0" smtClean="0">
                <a:solidFill>
                  <a:srgbClr val="002060"/>
                </a:solidFill>
              </a:rPr>
              <a:t>BELE SNEŽINKE, ZVEZDICE BELE, PADAJO, PADAJO, TIHO Z NEBA.</a:t>
            </a:r>
          </a:p>
        </p:txBody>
      </p:sp>
      <p:sp>
        <p:nvSpPr>
          <p:cNvPr id="12" name="Ovalni oblaček 11"/>
          <p:cNvSpPr/>
          <p:nvPr/>
        </p:nvSpPr>
        <p:spPr>
          <a:xfrm rot="19376665">
            <a:off x="3042762" y="996957"/>
            <a:ext cx="2486354" cy="2578489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13" name="Ovalni oblaček 12"/>
          <p:cNvSpPr/>
          <p:nvPr/>
        </p:nvSpPr>
        <p:spPr>
          <a:xfrm rot="759585">
            <a:off x="8277035" y="1565427"/>
            <a:ext cx="2773008" cy="2557231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72" y="897584"/>
            <a:ext cx="701399" cy="770769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56" y="324967"/>
            <a:ext cx="701399" cy="770769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54" y="322831"/>
            <a:ext cx="701399" cy="770769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953" y="453030"/>
            <a:ext cx="701399" cy="770769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13" y="304156"/>
            <a:ext cx="701399" cy="770769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14" y="508192"/>
            <a:ext cx="701399" cy="770769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37" y="975995"/>
            <a:ext cx="701399" cy="770769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343" y="732272"/>
            <a:ext cx="701399" cy="770769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13" y="763367"/>
            <a:ext cx="701399" cy="770769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83" y="1027276"/>
            <a:ext cx="701399" cy="770769"/>
          </a:xfrm>
          <a:prstGeom prst="rect">
            <a:avLst/>
          </a:prstGeom>
        </p:spPr>
      </p:pic>
      <p:sp>
        <p:nvSpPr>
          <p:cNvPr id="25" name="PoljeZBesedilom 24"/>
          <p:cNvSpPr txBox="1"/>
          <p:nvPr/>
        </p:nvSpPr>
        <p:spPr>
          <a:xfrm>
            <a:off x="3219341" y="920481"/>
            <a:ext cx="2330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i="1" dirty="0" smtClean="0">
              <a:solidFill>
                <a:srgbClr val="002060"/>
              </a:solidFill>
            </a:endParaRPr>
          </a:p>
          <a:p>
            <a:r>
              <a:rPr lang="sl-SI" sz="2400" i="1" dirty="0" smtClean="0">
                <a:solidFill>
                  <a:srgbClr val="002060"/>
                </a:solidFill>
              </a:rPr>
              <a:t>ZVEZDICE BELE ČUVAJO ZEMLJO, ČUVAJO V ZEMLJI NAM SKRITI ZAKLAD. </a:t>
            </a:r>
          </a:p>
        </p:txBody>
      </p:sp>
      <p:sp>
        <p:nvSpPr>
          <p:cNvPr id="26" name="PoljeZBesedilom 25"/>
          <p:cNvSpPr txBox="1"/>
          <p:nvPr/>
        </p:nvSpPr>
        <p:spPr>
          <a:xfrm>
            <a:off x="5883680" y="1101552"/>
            <a:ext cx="2287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i="1" dirty="0" smtClean="0">
              <a:solidFill>
                <a:srgbClr val="002060"/>
              </a:solidFill>
            </a:endParaRPr>
          </a:p>
          <a:p>
            <a:r>
              <a:rPr lang="sl-SI" sz="2400" i="1" dirty="0" smtClean="0">
                <a:solidFill>
                  <a:srgbClr val="002060"/>
                </a:solidFill>
              </a:rPr>
              <a:t>BELE SNEŽINKE,</a:t>
            </a:r>
          </a:p>
          <a:p>
            <a:r>
              <a:rPr lang="sl-SI" sz="2400" i="1" dirty="0" smtClean="0">
                <a:solidFill>
                  <a:srgbClr val="002060"/>
                </a:solidFill>
              </a:rPr>
              <a:t>BELI METULJČKI</a:t>
            </a:r>
          </a:p>
          <a:p>
            <a:r>
              <a:rPr lang="sl-SI" sz="2400" i="1" dirty="0" smtClean="0">
                <a:solidFill>
                  <a:srgbClr val="002060"/>
                </a:solidFill>
              </a:rPr>
              <a:t>IŠČEJO, IŠČEJO</a:t>
            </a:r>
          </a:p>
          <a:p>
            <a:r>
              <a:rPr lang="sl-SI" sz="2400" i="1" dirty="0" smtClean="0">
                <a:solidFill>
                  <a:srgbClr val="002060"/>
                </a:solidFill>
              </a:rPr>
              <a:t>POT DO SVETA.</a:t>
            </a:r>
          </a:p>
          <a:p>
            <a:r>
              <a:rPr lang="sl-SI" sz="2400" i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7" name="PoljeZBesedilom 26"/>
          <p:cNvSpPr txBox="1"/>
          <p:nvPr/>
        </p:nvSpPr>
        <p:spPr>
          <a:xfrm>
            <a:off x="8712821" y="1647577"/>
            <a:ext cx="21793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i="1" dirty="0" smtClean="0">
              <a:solidFill>
                <a:srgbClr val="002060"/>
              </a:solidFill>
            </a:endParaRPr>
          </a:p>
          <a:p>
            <a:r>
              <a:rPr lang="sl-SI" sz="2400" i="1" dirty="0" smtClean="0">
                <a:solidFill>
                  <a:srgbClr val="002060"/>
                </a:solidFill>
              </a:rPr>
              <a:t>BELI METULJČKI</a:t>
            </a:r>
          </a:p>
          <a:p>
            <a:r>
              <a:rPr lang="sl-SI" sz="2400" i="1" dirty="0" smtClean="0">
                <a:solidFill>
                  <a:srgbClr val="002060"/>
                </a:solidFill>
              </a:rPr>
              <a:t>NOSIJO SANJE,</a:t>
            </a:r>
          </a:p>
          <a:p>
            <a:r>
              <a:rPr lang="sl-SI" sz="2400" i="1" dirty="0" smtClean="0">
                <a:solidFill>
                  <a:srgbClr val="002060"/>
                </a:solidFill>
              </a:rPr>
              <a:t>SANJE IN MISEL</a:t>
            </a:r>
          </a:p>
          <a:p>
            <a:r>
              <a:rPr lang="sl-SI" sz="2400" i="1" dirty="0" smtClean="0">
                <a:solidFill>
                  <a:srgbClr val="002060"/>
                </a:solidFill>
              </a:rPr>
              <a:t>NA ZLATO POMLAD. </a:t>
            </a:r>
          </a:p>
        </p:txBody>
      </p:sp>
    </p:spTree>
    <p:extLst>
      <p:ext uri="{BB962C8B-B14F-4D97-AF65-F5344CB8AC3E}">
        <p14:creationId xmlns:p14="http://schemas.microsoft.com/office/powerpoint/2010/main" val="216259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2" grpId="0" animBg="1"/>
      <p:bldP spid="13" grpId="0" animBg="1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9" y="304156"/>
            <a:ext cx="11215914" cy="630895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6" name="Ovalni oblaček 5"/>
          <p:cNvSpPr/>
          <p:nvPr/>
        </p:nvSpPr>
        <p:spPr>
          <a:xfrm>
            <a:off x="5659518" y="1044858"/>
            <a:ext cx="2538316" cy="2482686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8" name="Ovalni oblaček 7"/>
          <p:cNvSpPr/>
          <p:nvPr/>
        </p:nvSpPr>
        <p:spPr>
          <a:xfrm rot="18245218">
            <a:off x="431586" y="1664177"/>
            <a:ext cx="2586082" cy="2520636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>
              <a:ln>
                <a:solidFill>
                  <a:srgbClr val="D3DDE2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867421" y="1628586"/>
            <a:ext cx="1965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i="1" dirty="0" smtClean="0">
              <a:solidFill>
                <a:srgbClr val="002060"/>
              </a:solidFill>
            </a:endParaRPr>
          </a:p>
          <a:p>
            <a:r>
              <a:rPr lang="sl-SI" sz="2400" i="1" dirty="0" smtClean="0">
                <a:solidFill>
                  <a:srgbClr val="002060"/>
                </a:solidFill>
              </a:rPr>
              <a:t>Bele snežinke, zvezdice bele, padajo, padajo, tiho z neba.</a:t>
            </a:r>
          </a:p>
        </p:txBody>
      </p:sp>
      <p:sp>
        <p:nvSpPr>
          <p:cNvPr id="12" name="Ovalni oblaček 11"/>
          <p:cNvSpPr/>
          <p:nvPr/>
        </p:nvSpPr>
        <p:spPr>
          <a:xfrm rot="19376665">
            <a:off x="3042762" y="996957"/>
            <a:ext cx="2486354" cy="2578489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sp>
        <p:nvSpPr>
          <p:cNvPr id="13" name="Ovalni oblaček 12"/>
          <p:cNvSpPr/>
          <p:nvPr/>
        </p:nvSpPr>
        <p:spPr>
          <a:xfrm rot="759585">
            <a:off x="8277035" y="1565427"/>
            <a:ext cx="2773008" cy="2557231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b="1"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72" y="897584"/>
            <a:ext cx="701399" cy="770769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56" y="324967"/>
            <a:ext cx="701399" cy="770769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54" y="322831"/>
            <a:ext cx="701399" cy="770769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953" y="453030"/>
            <a:ext cx="701399" cy="770769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13" y="304156"/>
            <a:ext cx="701399" cy="770769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14" y="508192"/>
            <a:ext cx="701399" cy="770769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37" y="975995"/>
            <a:ext cx="701399" cy="770769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343" y="732272"/>
            <a:ext cx="701399" cy="770769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13" y="763367"/>
            <a:ext cx="701399" cy="770769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83" y="1027276"/>
            <a:ext cx="701399" cy="770769"/>
          </a:xfrm>
          <a:prstGeom prst="rect">
            <a:avLst/>
          </a:prstGeom>
        </p:spPr>
      </p:pic>
      <p:sp>
        <p:nvSpPr>
          <p:cNvPr id="25" name="PoljeZBesedilom 24"/>
          <p:cNvSpPr txBox="1"/>
          <p:nvPr/>
        </p:nvSpPr>
        <p:spPr>
          <a:xfrm>
            <a:off x="3384758" y="975995"/>
            <a:ext cx="2042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i="1" dirty="0" smtClean="0">
              <a:solidFill>
                <a:srgbClr val="002060"/>
              </a:solidFill>
            </a:endParaRPr>
          </a:p>
          <a:p>
            <a:r>
              <a:rPr lang="sl-SI" sz="2400" i="1" dirty="0" smtClean="0">
                <a:solidFill>
                  <a:srgbClr val="002060"/>
                </a:solidFill>
              </a:rPr>
              <a:t>Zvezdice bele čuvajo zemljo, čuvajo v zemlji nam skriti zaklad. </a:t>
            </a:r>
          </a:p>
        </p:txBody>
      </p:sp>
      <p:sp>
        <p:nvSpPr>
          <p:cNvPr id="26" name="PoljeZBesedilom 25"/>
          <p:cNvSpPr txBox="1"/>
          <p:nvPr/>
        </p:nvSpPr>
        <p:spPr>
          <a:xfrm>
            <a:off x="6051924" y="1109773"/>
            <a:ext cx="2042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i="1" dirty="0" smtClean="0">
              <a:solidFill>
                <a:srgbClr val="002060"/>
              </a:solidFill>
            </a:endParaRPr>
          </a:p>
          <a:p>
            <a:r>
              <a:rPr lang="sl-SI" sz="2400" i="1" dirty="0" smtClean="0">
                <a:solidFill>
                  <a:srgbClr val="002060"/>
                </a:solidFill>
              </a:rPr>
              <a:t>Bele snežinke,</a:t>
            </a:r>
          </a:p>
          <a:p>
            <a:r>
              <a:rPr lang="sl-SI" sz="2400" i="1" dirty="0">
                <a:solidFill>
                  <a:srgbClr val="002060"/>
                </a:solidFill>
              </a:rPr>
              <a:t>b</a:t>
            </a:r>
            <a:r>
              <a:rPr lang="sl-SI" sz="2400" i="1" dirty="0" smtClean="0">
                <a:solidFill>
                  <a:srgbClr val="002060"/>
                </a:solidFill>
              </a:rPr>
              <a:t>eli metuljčki</a:t>
            </a:r>
          </a:p>
          <a:p>
            <a:r>
              <a:rPr lang="sl-SI" sz="2400" i="1" dirty="0">
                <a:solidFill>
                  <a:srgbClr val="002060"/>
                </a:solidFill>
              </a:rPr>
              <a:t>i</a:t>
            </a:r>
            <a:r>
              <a:rPr lang="sl-SI" sz="2400" i="1" dirty="0" smtClean="0">
                <a:solidFill>
                  <a:srgbClr val="002060"/>
                </a:solidFill>
              </a:rPr>
              <a:t>ščejo, iščejo</a:t>
            </a:r>
          </a:p>
          <a:p>
            <a:r>
              <a:rPr lang="sl-SI" sz="2400" i="1" dirty="0">
                <a:solidFill>
                  <a:srgbClr val="002060"/>
                </a:solidFill>
              </a:rPr>
              <a:t>p</a:t>
            </a:r>
            <a:r>
              <a:rPr lang="sl-SI" sz="2400" i="1" dirty="0" smtClean="0">
                <a:solidFill>
                  <a:srgbClr val="002060"/>
                </a:solidFill>
              </a:rPr>
              <a:t>ot do sveta.</a:t>
            </a:r>
          </a:p>
          <a:p>
            <a:r>
              <a:rPr lang="sl-SI" sz="2400" i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7" name="PoljeZBesedilom 26"/>
          <p:cNvSpPr txBox="1"/>
          <p:nvPr/>
        </p:nvSpPr>
        <p:spPr>
          <a:xfrm>
            <a:off x="8757849" y="1514520"/>
            <a:ext cx="2042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400" i="1" dirty="0" smtClean="0">
              <a:solidFill>
                <a:srgbClr val="002060"/>
              </a:solidFill>
            </a:endParaRPr>
          </a:p>
          <a:p>
            <a:r>
              <a:rPr lang="sl-SI" sz="2400" i="1" dirty="0" smtClean="0">
                <a:solidFill>
                  <a:srgbClr val="002060"/>
                </a:solidFill>
              </a:rPr>
              <a:t>Beli metuljčki</a:t>
            </a:r>
          </a:p>
          <a:p>
            <a:r>
              <a:rPr lang="sl-SI" sz="2400" i="1" dirty="0">
                <a:solidFill>
                  <a:srgbClr val="002060"/>
                </a:solidFill>
              </a:rPr>
              <a:t>n</a:t>
            </a:r>
            <a:r>
              <a:rPr lang="sl-SI" sz="2400" i="1" dirty="0" smtClean="0">
                <a:solidFill>
                  <a:srgbClr val="002060"/>
                </a:solidFill>
              </a:rPr>
              <a:t>osijo sanje,</a:t>
            </a:r>
          </a:p>
          <a:p>
            <a:r>
              <a:rPr lang="sl-SI" sz="2400" i="1" dirty="0">
                <a:solidFill>
                  <a:srgbClr val="002060"/>
                </a:solidFill>
              </a:rPr>
              <a:t>s</a:t>
            </a:r>
            <a:r>
              <a:rPr lang="sl-SI" sz="2400" i="1" dirty="0" smtClean="0">
                <a:solidFill>
                  <a:srgbClr val="002060"/>
                </a:solidFill>
              </a:rPr>
              <a:t>anje in misel</a:t>
            </a:r>
          </a:p>
          <a:p>
            <a:r>
              <a:rPr lang="sl-SI" sz="2400" i="1" dirty="0">
                <a:solidFill>
                  <a:srgbClr val="002060"/>
                </a:solidFill>
              </a:rPr>
              <a:t>n</a:t>
            </a:r>
            <a:r>
              <a:rPr lang="sl-SI" sz="2400" i="1" dirty="0" smtClean="0">
                <a:solidFill>
                  <a:srgbClr val="002060"/>
                </a:solidFill>
              </a:rPr>
              <a:t>a zlato pomlad. </a:t>
            </a:r>
          </a:p>
        </p:txBody>
      </p:sp>
      <p:pic>
        <p:nvPicPr>
          <p:cNvPr id="5" name="track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31428" y="4748475"/>
            <a:ext cx="1530541" cy="153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7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8" y="355487"/>
            <a:ext cx="11215914" cy="630895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5" name="PoljeZBesedilom 4"/>
          <p:cNvSpPr txBox="1"/>
          <p:nvPr/>
        </p:nvSpPr>
        <p:spPr>
          <a:xfrm>
            <a:off x="-243840" y="2509750"/>
            <a:ext cx="11215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600" b="1" dirty="0" smtClean="0">
                <a:solidFill>
                  <a:schemeClr val="accent5">
                    <a:lumMod val="75000"/>
                  </a:schemeClr>
                </a:solidFill>
                <a:latin typeface="Charlemagne Std" panose="04020705060702020204" pitchFamily="82" charset="0"/>
              </a:rPr>
              <a:t>BELE SNEŽINKE</a:t>
            </a:r>
            <a:endParaRPr lang="sl-SI" sz="6600" b="1" dirty="0">
              <a:solidFill>
                <a:schemeClr val="accent5">
                  <a:lumMod val="75000"/>
                </a:schemeClr>
              </a:solidFill>
              <a:latin typeface="Charlemagne Std" panose="04020705060702020204" pitchFamily="82" charset="0"/>
            </a:endParaRPr>
          </a:p>
        </p:txBody>
      </p:sp>
      <p:pic>
        <p:nvPicPr>
          <p:cNvPr id="7" name="track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45219" y="2509750"/>
            <a:ext cx="1082568" cy="1082568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675633" y="925983"/>
            <a:ext cx="10773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smtClean="0">
                <a:solidFill>
                  <a:srgbClr val="FF0000"/>
                </a:solidFill>
              </a:rPr>
              <a:t>USPAVANKO </a:t>
            </a:r>
            <a:r>
              <a:rPr lang="sl-SI" sz="2400" dirty="0" smtClean="0">
                <a:solidFill>
                  <a:srgbClr val="FF0000"/>
                </a:solidFill>
              </a:rPr>
              <a:t>VEČKRAT POSLUŠAJ IN ZAPOJ. </a:t>
            </a:r>
          </a:p>
          <a:p>
            <a:pPr algn="ctr"/>
            <a:r>
              <a:rPr lang="sl-SI" sz="2400" dirty="0" smtClean="0">
                <a:solidFill>
                  <a:srgbClr val="FF0000"/>
                </a:solidFill>
              </a:rPr>
              <a:t>V ZVEZEK PREPIŠI NASLOVE VSEH PESMI, KI SEM TI JIH POSLALA. </a:t>
            </a:r>
          </a:p>
          <a:p>
            <a:pPr algn="ctr"/>
            <a:r>
              <a:rPr lang="sl-SI" sz="2400" dirty="0" smtClean="0">
                <a:solidFill>
                  <a:srgbClr val="FF0000"/>
                </a:solidFill>
              </a:rPr>
              <a:t>V DECEMBRU VSAKI NARIŠI KAJ PRIJAZNEGA</a:t>
            </a:r>
            <a:r>
              <a:rPr lang="sl-SI" sz="2400" dirty="0" smtClean="0">
                <a:solidFill>
                  <a:srgbClr val="FF0000"/>
                </a:solidFill>
              </a:rPr>
              <a:t>.</a:t>
            </a:r>
          </a:p>
          <a:p>
            <a:pPr algn="r"/>
            <a:r>
              <a:rPr lang="sl-SI" sz="2400" b="1" dirty="0" smtClean="0">
                <a:solidFill>
                  <a:srgbClr val="0070C0"/>
                </a:solidFill>
              </a:rPr>
              <a:t>VAŠA UČITELJICA ALENKA</a:t>
            </a:r>
            <a:endParaRPr lang="sl-SI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276</Words>
  <Application>Microsoft Office PowerPoint</Application>
  <PresentationFormat>Širokozaslonsko</PresentationFormat>
  <Paragraphs>59</Paragraphs>
  <Slides>9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Candara</vt:lpstr>
      <vt:lpstr>Charlemagne Std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65</cp:revision>
  <dcterms:created xsi:type="dcterms:W3CDTF">2020-12-04T10:25:44Z</dcterms:created>
  <dcterms:modified xsi:type="dcterms:W3CDTF">2020-12-10T06:23:00Z</dcterms:modified>
</cp:coreProperties>
</file>