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6" r:id="rId3"/>
    <p:sldId id="269" r:id="rId4"/>
    <p:sldId id="268" r:id="rId5"/>
    <p:sldId id="257" r:id="rId6"/>
    <p:sldId id="265" r:id="rId7"/>
    <p:sldId id="264" r:id="rId8"/>
    <p:sldId id="258" r:id="rId9"/>
    <p:sldId id="270" r:id="rId10"/>
    <p:sldId id="25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5" d="100"/>
          <a:sy n="65" d="100"/>
        </p:scale>
        <p:origin x="355" y="-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AE1FA9-21C5-4ED9-9D9B-E87A1DD5B9E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D4639B-2AC3-4FC7-BF08-52080EA4AD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C3D3712-3880-40BC-8B99-0C4EC77F4A0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B36A23-354D-4C52-8AAB-6B65D5A885FC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C2CB342-00D2-4100-AFD6-4595654801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2B1EE1F-B077-430E-931E-225CE72AF2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3271B-649A-4769-84DE-CB46FC9FC33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35175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CC62C4-01AA-403A-BAA9-B7A97600A29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79BDA90-E351-4DBA-9AE1-15051C5D643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63E7228-2D0F-47D8-B500-DEA83E3B03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C9771E-FE54-4ACB-8FE4-63DD5D1EEE43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E2D317D-5710-4D63-ADAB-CA11464CFF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0D23313-8257-4001-A3B8-2918DEEB49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4C8FE8-BBE1-4434-A438-FF8101F30DE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85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41CE073-76B8-4A31-8285-40ECEBCD335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CB2C246-6F61-4731-8A81-198BF5DFCE7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D22228C-3A72-4967-805D-5020AFE533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BA7F19-18F6-475D-AB0C-EA87F8BB8FAB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E8CF8F-E3A7-4F27-B0E3-8B6C2B17A2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910C4BC-B933-4604-85C4-E0FEED9862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25B778-52DE-4B40-962B-2B448818A19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3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4CBB09-9CC7-4BFD-9FED-0F875DFB4E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366AFA8-76E6-4DF5-98E9-6D4A7076D9A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4A2E32A-B835-43D9-ACC7-9B0480216C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D7B6C3-2C8A-4FF5-8136-7273F0335224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CEAE777-8080-467D-BA5F-EEAACCF722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5FAFD43-DB9E-40B2-852A-3944D7DD25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EABD61-9F18-4593-B866-BC1A59A0DA9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510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372CAD-C1BD-4381-B0D8-97D45FD93B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0947B5-5BA6-4082-AF2C-01DBD83A2D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3B6707F-FA6C-4F27-B716-7B8B46A694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ECAD48-A58E-46A9-A6E5-A8C0D542F82A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056D923-FCB9-4F7E-ABA5-D25FEAC7B1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1264CF7-5F2E-48EB-BC95-6CFDBBAF3C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80793C-1567-42F3-ADF3-EB61D7C6D65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022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8DD4CD-A4FF-43B4-BDD3-8B6B8390232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A79243-0A9D-400D-BF6F-3FEE404808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26DB503-7C2A-4852-8171-75A5EF29A97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632BD9B-B20B-42B3-9FF1-253F30495F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994BA2-EC3C-4BB9-8357-5626EA76AA38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EF23EE4-8F46-459F-A98A-2E4FBF6D9A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9A68058-04A0-49AD-8779-D9F7B62374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D41228-4A09-470B-8AE4-A8A7AB1D506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141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7ADDD7-2C66-4E36-8A4E-56F521A10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EE8F799-C424-48F1-9983-8714213AB1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A1C6D1C-D9BF-40BB-91AC-0B826A8F503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DEC4177-D34F-4DBB-B95E-EDFE1A9CC6A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5E0AC24-6B27-48FF-8C74-D3F05A41145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1678429A-FF14-4E59-942B-3356060327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B66650-1726-400C-86B7-6F5B90A61B92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6A31730-525F-429B-8D96-BFBAF7DA7A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8D01F7B-9706-4A75-8A2F-71BCEC8CA7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C7581E-6DAB-4524-91EA-7B9686873EF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629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66191E-7097-4D90-A83B-2AAADC88F0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E91B4AD-4012-435A-B4F1-FCF5ED208A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BEF773-6731-4DB9-A178-892C13E58604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5FEC0A2-F979-4A7E-85C4-C94C7E241D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021619B-0E1D-41E0-BF7B-57E936630C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4624C-E0E2-45C8-B6DB-2EB83DFF952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610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C82714D3-B133-449F-8993-9239D0F89B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9CED6D-5C4B-48CD-93E6-84B0E0BD3928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7CF5400-1EC1-47C9-856B-1D7543DC35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AF58651-F14D-416E-A4DF-C53C990C2B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654185-9E9F-4D12-9EBC-A48C78D1B7D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64918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461A41-AC58-4468-9FAC-95A9900152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33D4DC-A03F-49FE-A143-7985C260D6E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CAA71A2-58E6-44D5-8FF5-A6A9BF474E5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44E2443-8922-4531-9680-240014EF8A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BAD202-4EF6-4767-A173-F28158EF4041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D7D87B1-6E0E-4432-BEEA-39904106FB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5432B26-4815-4BB8-88DC-E95387D691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D26944-55B3-4A20-80C5-8324F5C7F52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28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DCBCFF-92CF-4091-A88D-EB578ED003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BB5BC7E-0BFF-43C0-B0DF-32BB000AB92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9DFCD41-9DF8-4FE3-830C-0F0300FC80B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D05A8DF-DEBF-4439-95D2-B5CFAB3787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5263C9-087C-4025-889D-EE03EFE34600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D8B359C-E386-44A4-82D7-DA2E6C8FEF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CB38A6-563C-4BA5-A76B-C0B5E1565A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3495D5-5A66-42EB-B30E-65EA2520D01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827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764EF39-37DF-4E8C-AC64-4A15F8C474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30E1D94-2514-4237-AF97-D218F3D41D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6CB1AC-08BD-49B1-BF86-F0AB06F3C81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D4DE808-EB43-4D56-8783-43C2D58A69F2}" type="datetime1">
              <a:rPr lang="sl-SI"/>
              <a:pPr lvl="0"/>
              <a:t>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CFC2C0D-853D-43CC-9EEB-45BDA0A0BDD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395297D-83A6-4083-AA86-C3A9CE9E27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209E6CA-B8CE-42E6-96AF-5EBD4948EFDA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https://www.youtube.com/embed/MWbzRP5gJw4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hyperlink" Target="https://www.youtube.com/watch?v=MWbzRP5gJw4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F57026A-78C1-45C3-89FA-9AF087B357A8}"/>
              </a:ext>
            </a:extLst>
          </p:cNvPr>
          <p:cNvSpPr/>
          <p:nvPr/>
        </p:nvSpPr>
        <p:spPr>
          <a:xfrm>
            <a:off x="5943600" y="327659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Slika 3">
            <a:extLst>
              <a:ext uri="{FF2B5EF4-FFF2-40B4-BE49-F238E27FC236}">
                <a16:creationId xmlns:a16="http://schemas.microsoft.com/office/drawing/2014/main" id="{051B9467-DBE2-4CB6-A991-1830E8DF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8" y="134444"/>
            <a:ext cx="4867470" cy="67235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CC7C2D65-6C59-4DAA-816A-2614370D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46000" y="134444"/>
            <a:ext cx="3200592" cy="67235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jeZBesedilom 5">
            <a:extLst>
              <a:ext uri="{FF2B5EF4-FFF2-40B4-BE49-F238E27FC236}">
                <a16:creationId xmlns:a16="http://schemas.microsoft.com/office/drawing/2014/main" id="{07122C6F-543D-42A3-A16E-3A9B8D319071}"/>
              </a:ext>
            </a:extLst>
          </p:cNvPr>
          <p:cNvSpPr txBox="1"/>
          <p:nvPr/>
        </p:nvSpPr>
        <p:spPr>
          <a:xfrm>
            <a:off x="5612525" y="677917"/>
            <a:ext cx="2933476" cy="2862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SVETI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8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Calibri"/>
              </a:rPr>
              <a:t>MIKLAVŽ</a:t>
            </a:r>
            <a:endParaRPr lang="sl-SI" sz="48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6. </a:t>
            </a:r>
            <a:r>
              <a:rPr lang="sl-SI" sz="28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Calibri"/>
              </a:rPr>
              <a:t>DECEMBER</a:t>
            </a:r>
            <a:endParaRPr lang="sl-SI" sz="28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B716CA16-F9A4-4B4B-BB00-F16074BD1C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3">
            <a:extLst>
              <a:ext uri="{FF2B5EF4-FFF2-40B4-BE49-F238E27FC236}">
                <a16:creationId xmlns:a16="http://schemas.microsoft.com/office/drawing/2014/main" id="{391EC45E-57D8-4597-BBC8-C025209C4864}"/>
              </a:ext>
            </a:extLst>
          </p:cNvPr>
          <p:cNvSpPr txBox="1"/>
          <p:nvPr/>
        </p:nvSpPr>
        <p:spPr>
          <a:xfrm>
            <a:off x="1894115" y="725521"/>
            <a:ext cx="6632527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</a:t>
            </a: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ALI BO MIKLAVŽ KAJ DAL?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SAJ SEM PISEMCE POSLAL.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DATLJE, KRHLJE, TURŠKI MED,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SEM PAČ SLADKOSNED!</a:t>
            </a:r>
          </a:p>
        </p:txBody>
      </p:sp>
      <p:sp>
        <p:nvSpPr>
          <p:cNvPr id="4" name="Pravokotnik: zaokroženi vogali 4">
            <a:extLst>
              <a:ext uri="{FF2B5EF4-FFF2-40B4-BE49-F238E27FC236}">
                <a16:creationId xmlns:a16="http://schemas.microsoft.com/office/drawing/2014/main" id="{30CB4B37-998C-4FD4-90C8-52193A04B2E8}"/>
              </a:ext>
            </a:extLst>
          </p:cNvPr>
          <p:cNvSpPr/>
          <p:nvPr/>
        </p:nvSpPr>
        <p:spPr>
          <a:xfrm>
            <a:off x="1408925" y="3956179"/>
            <a:ext cx="6046241" cy="20800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SEDAJ PA TE VABIM, DA SI IZMISLIŠ SVOJO </a:t>
            </a:r>
            <a:r>
              <a:rPr lang="sl-SI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MELODIJO,</a:t>
            </a:r>
            <a:r>
              <a:rPr lang="sl-SI" sz="18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sl-SI" sz="1800" b="0" i="0" u="none" strike="noStrike" kern="1200" cap="none" spc="0" smtClean="0">
                <a:solidFill>
                  <a:srgbClr val="000000"/>
                </a:solidFill>
                <a:uFillTx/>
                <a:latin typeface="Calibri"/>
              </a:rPr>
              <a:t>NARIŠEŠ RISBO IN </a:t>
            </a:r>
            <a:r>
              <a:rPr lang="sl-SI" sz="18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PREPEVAŠ SVOJO PESEM MIKLAVŽU.</a:t>
            </a:r>
            <a:endParaRPr lang="sl-S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ŽELIM </a:t>
            </a:r>
            <a:r>
              <a:rPr lang="sl-S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TI VELIKO IDEJ</a:t>
            </a:r>
            <a:r>
              <a:rPr lang="sl-SI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!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dirty="0" smtClean="0">
                <a:solidFill>
                  <a:srgbClr val="000000"/>
                </a:solidFill>
                <a:latin typeface="Calibri"/>
              </a:rPr>
              <a:t>UČITELJICA ALENKA R.</a:t>
            </a:r>
            <a:endParaRPr lang="sl-S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2">
            <a:extLst>
              <a:ext uri="{FF2B5EF4-FFF2-40B4-BE49-F238E27FC236}">
                <a16:creationId xmlns:a16="http://schemas.microsoft.com/office/drawing/2014/main" id="{19156F1E-6D37-4722-B13B-3C7E14AE9E21}"/>
              </a:ext>
            </a:extLst>
          </p:cNvPr>
          <p:cNvSpPr txBox="1"/>
          <p:nvPr/>
        </p:nvSpPr>
        <p:spPr>
          <a:xfrm>
            <a:off x="1212979" y="4173614"/>
            <a:ext cx="5645020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POGLEJTE ZA GORO, NEBO JE ČISTO RDEČE.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KAJ PA JE TO?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MIKLAVŽ PIŠKOTE PEČE.</a:t>
            </a:r>
          </a:p>
        </p:txBody>
      </p:sp>
      <p:pic>
        <p:nvPicPr>
          <p:cNvPr id="3" name="Slika 4">
            <a:extLst>
              <a:ext uri="{FF2B5EF4-FFF2-40B4-BE49-F238E27FC236}">
                <a16:creationId xmlns:a16="http://schemas.microsoft.com/office/drawing/2014/main" id="{E0D06210-659E-4FA0-BE42-3063F9903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072" y="3707416"/>
            <a:ext cx="4694054" cy="27446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uščica: desno 5">
            <a:extLst>
              <a:ext uri="{FF2B5EF4-FFF2-40B4-BE49-F238E27FC236}">
                <a16:creationId xmlns:a16="http://schemas.microsoft.com/office/drawing/2014/main" id="{3FF8B27D-2D64-4996-8317-E30491455640}"/>
              </a:ext>
            </a:extLst>
          </p:cNvPr>
          <p:cNvSpPr/>
          <p:nvPr/>
        </p:nvSpPr>
        <p:spPr>
          <a:xfrm>
            <a:off x="5722936" y="4875727"/>
            <a:ext cx="1022034" cy="534768"/>
          </a:xfrm>
          <a:custGeom>
            <a:avLst>
              <a:gd name="f0" fmla="val 1564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0000"/>
              </a:solidFill>
              <a:effectLst>
                <a:outerShdw dist="25402" dir="5400000">
                  <a:srgbClr val="6E747A"/>
                </a:outerShdw>
              </a:effectLst>
              <a:uFillTx/>
              <a:latin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E9DDA8-5FE1-4D65-85A6-05A2E7B407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3" y="785945"/>
            <a:ext cx="4820817" cy="27117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osnet zvok">
            <a:extLst>
              <a:ext uri="{FF2B5EF4-FFF2-40B4-BE49-F238E27FC236}">
                <a16:creationId xmlns:a16="http://schemas.microsoft.com/office/drawing/2014/main" id="{7F7FF584-E871-4403-AB8A-7030FEBD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05" y="874925"/>
            <a:ext cx="811767" cy="6658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6C1E5-760C-483E-B3D0-C56F697B6A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69072" y="788596"/>
            <a:ext cx="4694054" cy="26404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9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F9D5F38F-B85B-4D10-B686-14A754A0B7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3">
            <a:extLst>
              <a:ext uri="{FF2B5EF4-FFF2-40B4-BE49-F238E27FC236}">
                <a16:creationId xmlns:a16="http://schemas.microsoft.com/office/drawing/2014/main" id="{34F2AD75-E081-4076-A009-DA2CB0939939}"/>
              </a:ext>
            </a:extLst>
          </p:cNvPr>
          <p:cNvSpPr txBox="1"/>
          <p:nvPr/>
        </p:nvSpPr>
        <p:spPr>
          <a:xfrm>
            <a:off x="2043400" y="2006074"/>
            <a:ext cx="6884453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</a:t>
            </a: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ALI BO MIKLAVŽ KAJ DAL?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SAJ SEM PISEMCE POSLAL.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DATLJE, KRHLJE, TURŠKI MED,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SEM PAČ SLADKOSNED!</a:t>
            </a:r>
          </a:p>
        </p:txBody>
      </p:sp>
      <p:pic>
        <p:nvPicPr>
          <p:cNvPr id="4" name="Posnet zvok">
            <a:extLst>
              <a:ext uri="{FF2B5EF4-FFF2-40B4-BE49-F238E27FC236}">
                <a16:creationId xmlns:a16="http://schemas.microsoft.com/office/drawing/2014/main" id="{5AB9C506-EA15-4958-8426-487FC575C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3214" y="1411705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0DFAC4B4-E4B2-45D0-98B4-A94C18F0B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3">
            <a:extLst>
              <a:ext uri="{FF2B5EF4-FFF2-40B4-BE49-F238E27FC236}">
                <a16:creationId xmlns:a16="http://schemas.microsoft.com/office/drawing/2014/main" id="{662BACEB-1450-4F80-B8DF-05BFAEFA15E1}"/>
              </a:ext>
            </a:extLst>
          </p:cNvPr>
          <p:cNvSpPr txBox="1"/>
          <p:nvPr/>
        </p:nvSpPr>
        <p:spPr>
          <a:xfrm>
            <a:off x="1651516" y="615820"/>
            <a:ext cx="6791148" cy="6370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4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</a:t>
            </a: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ALI BO MIKLAVŽ KAJ DAL?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SAJ SEM PISEMCE POSLAL.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DATLJE, KRHLJE, TURŠKI MED,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2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SEM PAČ SLADKOSNED!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4000" b="0" i="0" u="none" strike="noStrike" kern="0" cap="none" spc="0" baseline="0">
                <a:solidFill>
                  <a:srgbClr val="0070C0"/>
                </a:solidFill>
                <a:uFillTx/>
                <a:latin typeface="Calibri"/>
              </a:rPr>
              <a:t>x</a:t>
            </a:r>
            <a:r>
              <a:rPr lang="sl-SI" sz="40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x x x </a:t>
            </a:r>
            <a:r>
              <a:rPr lang="sl-SI" sz="5400" b="1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X </a:t>
            </a:r>
            <a:r>
              <a:rPr lang="sl-SI" sz="54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 _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3200" b="0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pic>
        <p:nvPicPr>
          <p:cNvPr id="4" name="Posnet zvok">
            <a:extLst>
              <a:ext uri="{FF2B5EF4-FFF2-40B4-BE49-F238E27FC236}">
                <a16:creationId xmlns:a16="http://schemas.microsoft.com/office/drawing/2014/main" id="{4FA24F33-402C-4853-B4D8-FC4D28B44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1875" y="3184526"/>
            <a:ext cx="697010" cy="6970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1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7856BC17-304A-4CFA-8ACC-E2C075DD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1E296-0021-424B-B1DA-E0C0ADFDC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6524" y="880356"/>
            <a:ext cx="2228200" cy="16711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Sploh ne veste, kako dobri so za zdravje: 3 dateljni na dan, lahko  regenerirajo celoten organizem! – NAROBESVET">
            <a:extLst>
              <a:ext uri="{FF2B5EF4-FFF2-40B4-BE49-F238E27FC236}">
                <a16:creationId xmlns:a16="http://schemas.microsoft.com/office/drawing/2014/main" id="{E95CDA41-91D0-441D-893D-BA9D9F6955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43621" y="880356"/>
            <a:ext cx="2619371" cy="1743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ŽIVETI PREPROSTO ZDRAVO!: SUŠENJE JABOLK">
            <a:extLst>
              <a:ext uri="{FF2B5EF4-FFF2-40B4-BE49-F238E27FC236}">
                <a16:creationId xmlns:a16="http://schemas.microsoft.com/office/drawing/2014/main" id="{C3150172-3EBB-49CE-BA5B-C1DCC745C3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373" y="3671187"/>
            <a:ext cx="2411620" cy="16048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Svet24.si - Orehi za boljše zdravje in več kot okusno razvajanje">
            <a:extLst>
              <a:ext uri="{FF2B5EF4-FFF2-40B4-BE49-F238E27FC236}">
                <a16:creationId xmlns:a16="http://schemas.microsoft.com/office/drawing/2014/main" id="{28051315-E5A7-4B20-9A7B-27EEC21854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9750" y="3602068"/>
            <a:ext cx="2619371" cy="17430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PoljeZBesedilom 7">
            <a:extLst>
              <a:ext uri="{FF2B5EF4-FFF2-40B4-BE49-F238E27FC236}">
                <a16:creationId xmlns:a16="http://schemas.microsoft.com/office/drawing/2014/main" id="{61CEF021-F197-4982-B232-C901C8AC6DD0}"/>
              </a:ext>
            </a:extLst>
          </p:cNvPr>
          <p:cNvSpPr txBox="1"/>
          <p:nvPr/>
        </p:nvSpPr>
        <p:spPr>
          <a:xfrm>
            <a:off x="971175" y="2715210"/>
            <a:ext cx="2647946" cy="800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x        x       X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TUR –         ŠKI      MED</a:t>
            </a:r>
          </a:p>
        </p:txBody>
      </p:sp>
      <p:sp>
        <p:nvSpPr>
          <p:cNvPr id="8" name="PoljeZBesedilom 8">
            <a:extLst>
              <a:ext uri="{FF2B5EF4-FFF2-40B4-BE49-F238E27FC236}">
                <a16:creationId xmlns:a16="http://schemas.microsoft.com/office/drawing/2014/main" id="{405CF498-13C8-49DB-89CC-2068AA06C75C}"/>
              </a:ext>
            </a:extLst>
          </p:cNvPr>
          <p:cNvSpPr txBox="1"/>
          <p:nvPr/>
        </p:nvSpPr>
        <p:spPr>
          <a:xfrm>
            <a:off x="4282747" y="2702143"/>
            <a:ext cx="2845841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     x      x       X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</a:t>
            </a: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 –   TELJ -     NI</a:t>
            </a:r>
          </a:p>
        </p:txBody>
      </p:sp>
      <p:sp>
        <p:nvSpPr>
          <p:cNvPr id="9" name="PoljeZBesedilom 9">
            <a:extLst>
              <a:ext uri="{FF2B5EF4-FFF2-40B4-BE49-F238E27FC236}">
                <a16:creationId xmlns:a16="http://schemas.microsoft.com/office/drawing/2014/main" id="{8AA344DD-56E6-429F-941F-147F04F1ADC1}"/>
              </a:ext>
            </a:extLst>
          </p:cNvPr>
          <p:cNvSpPr txBox="1"/>
          <p:nvPr/>
        </p:nvSpPr>
        <p:spPr>
          <a:xfrm>
            <a:off x="1212979" y="5246982"/>
            <a:ext cx="250993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x       X       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 -          RE -        HI</a:t>
            </a:r>
          </a:p>
        </p:txBody>
      </p:sp>
      <p:sp>
        <p:nvSpPr>
          <p:cNvPr id="10" name="PoljeZBesedilom 10">
            <a:extLst>
              <a:ext uri="{FF2B5EF4-FFF2-40B4-BE49-F238E27FC236}">
                <a16:creationId xmlns:a16="http://schemas.microsoft.com/office/drawing/2014/main" id="{E4446021-6B0B-4A53-A558-446C78BBBEFD}"/>
              </a:ext>
            </a:extLst>
          </p:cNvPr>
          <p:cNvSpPr txBox="1"/>
          <p:nvPr/>
        </p:nvSpPr>
        <p:spPr>
          <a:xfrm>
            <a:off x="4381503" y="5354717"/>
            <a:ext cx="264794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</a:t>
            </a:r>
            <a:r>
              <a:rPr lang="sl-SI" sz="2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X            X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</a:t>
            </a:r>
            <a:r>
              <a:rPr lang="sl-SI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KR   -          HLJI</a:t>
            </a:r>
          </a:p>
        </p:txBody>
      </p:sp>
      <p:pic>
        <p:nvPicPr>
          <p:cNvPr id="11" name="Posnet zvok">
            <a:extLst>
              <a:ext uri="{FF2B5EF4-FFF2-40B4-BE49-F238E27FC236}">
                <a16:creationId xmlns:a16="http://schemas.microsoft.com/office/drawing/2014/main" id="{1C131ED2-050D-4D5A-B5A5-A9D42D573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6372" y="1002804"/>
            <a:ext cx="1208553" cy="12085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987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B2226871-DED6-4268-A65E-31F5E7C39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31184" y="725521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otnik: zaokroženi vogali 7">
            <a:extLst>
              <a:ext uri="{FF2B5EF4-FFF2-40B4-BE49-F238E27FC236}">
                <a16:creationId xmlns:a16="http://schemas.microsoft.com/office/drawing/2014/main" id="{833541D0-80CE-4F57-9E57-F6483B0AF0CB}"/>
              </a:ext>
            </a:extLst>
          </p:cNvPr>
          <p:cNvSpPr/>
          <p:nvPr/>
        </p:nvSpPr>
        <p:spPr>
          <a:xfrm>
            <a:off x="251926" y="382557"/>
            <a:ext cx="6999064" cy="3142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Slika 14">
            <a:extLst>
              <a:ext uri="{FF2B5EF4-FFF2-40B4-BE49-F238E27FC236}">
                <a16:creationId xmlns:a16="http://schemas.microsoft.com/office/drawing/2014/main" id="{9613E087-4FCC-41E8-BE9E-50DA1D889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9" y="525780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4">
            <a:extLst>
              <a:ext uri="{FF2B5EF4-FFF2-40B4-BE49-F238E27FC236}">
                <a16:creationId xmlns:a16="http://schemas.microsoft.com/office/drawing/2014/main" id="{5DB947A5-876B-4ECD-9BB6-7A78064AA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610" y="96284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4">
            <a:extLst>
              <a:ext uri="{FF2B5EF4-FFF2-40B4-BE49-F238E27FC236}">
                <a16:creationId xmlns:a16="http://schemas.microsoft.com/office/drawing/2014/main" id="{3E2629D6-1D81-4F6E-8EBC-69AF5A54B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191" y="1414476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14">
            <a:extLst>
              <a:ext uri="{FF2B5EF4-FFF2-40B4-BE49-F238E27FC236}">
                <a16:creationId xmlns:a16="http://schemas.microsoft.com/office/drawing/2014/main" id="{FF4B327D-E81C-48B0-B50A-8DDFFD6FF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470" y="1954017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Slika 14">
            <a:extLst>
              <a:ext uri="{FF2B5EF4-FFF2-40B4-BE49-F238E27FC236}">
                <a16:creationId xmlns:a16="http://schemas.microsoft.com/office/drawing/2014/main" id="{21C1BE54-D2AF-493A-BD6F-D3CD70F2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12" y="236307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Pravokotnik: zaokroženi vogali 13">
            <a:extLst>
              <a:ext uri="{FF2B5EF4-FFF2-40B4-BE49-F238E27FC236}">
                <a16:creationId xmlns:a16="http://schemas.microsoft.com/office/drawing/2014/main" id="{A9E38BFF-6829-42E8-83B3-D0AC982DFDBA}"/>
              </a:ext>
            </a:extLst>
          </p:cNvPr>
          <p:cNvSpPr/>
          <p:nvPr/>
        </p:nvSpPr>
        <p:spPr>
          <a:xfrm>
            <a:off x="251926" y="3927009"/>
            <a:ext cx="7119253" cy="278169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Slika 14">
            <a:extLst>
              <a:ext uri="{FF2B5EF4-FFF2-40B4-BE49-F238E27FC236}">
                <a16:creationId xmlns:a16="http://schemas.microsoft.com/office/drawing/2014/main" id="{16583E38-1D82-4619-BAB8-71BA8105B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14" y="48054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Slika 14">
            <a:extLst>
              <a:ext uri="{FF2B5EF4-FFF2-40B4-BE49-F238E27FC236}">
                <a16:creationId xmlns:a16="http://schemas.microsoft.com/office/drawing/2014/main" id="{F5A3331D-3978-43A9-ACB8-7D0D744AF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0" y="517705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Slika 14">
            <a:extLst>
              <a:ext uri="{FF2B5EF4-FFF2-40B4-BE49-F238E27FC236}">
                <a16:creationId xmlns:a16="http://schemas.microsoft.com/office/drawing/2014/main" id="{EF6CD7FA-4416-4AC0-A4E5-6328EDF12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9" y="525780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Slika 14">
            <a:extLst>
              <a:ext uri="{FF2B5EF4-FFF2-40B4-BE49-F238E27FC236}">
                <a16:creationId xmlns:a16="http://schemas.microsoft.com/office/drawing/2014/main" id="{4668F638-251D-4C5C-AD0F-C106AFED3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14" y="4084899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Slika 14">
            <a:extLst>
              <a:ext uri="{FF2B5EF4-FFF2-40B4-BE49-F238E27FC236}">
                <a16:creationId xmlns:a16="http://schemas.microsoft.com/office/drawing/2014/main" id="{A01D45FD-AD96-4CBC-BE90-5862DD3C8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779" y="4122142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F19F405-A246-4AAB-B9D2-DEDA0C2C0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212" y="5518349"/>
            <a:ext cx="1157429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Slika 14">
            <a:extLst>
              <a:ext uri="{FF2B5EF4-FFF2-40B4-BE49-F238E27FC236}">
                <a16:creationId xmlns:a16="http://schemas.microsoft.com/office/drawing/2014/main" id="{856B7875-325D-4A88-8740-1A114A91B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352" y="408120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Slika 14">
            <a:extLst>
              <a:ext uri="{FF2B5EF4-FFF2-40B4-BE49-F238E27FC236}">
                <a16:creationId xmlns:a16="http://schemas.microsoft.com/office/drawing/2014/main" id="{4E4C7310-0D49-4F41-8A7D-866455563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49" y="5518349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Zvezda: 5 krakov 24">
            <a:extLst>
              <a:ext uri="{FF2B5EF4-FFF2-40B4-BE49-F238E27FC236}">
                <a16:creationId xmlns:a16="http://schemas.microsoft.com/office/drawing/2014/main" id="{4E93E9C4-032F-47A7-A122-712B72365F43}"/>
              </a:ext>
            </a:extLst>
          </p:cNvPr>
          <p:cNvSpPr/>
          <p:nvPr/>
        </p:nvSpPr>
        <p:spPr>
          <a:xfrm flipH="1">
            <a:off x="555754" y="2363074"/>
            <a:ext cx="501777" cy="5244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Srce 25">
            <a:extLst>
              <a:ext uri="{FF2B5EF4-FFF2-40B4-BE49-F238E27FC236}">
                <a16:creationId xmlns:a16="http://schemas.microsoft.com/office/drawing/2014/main" id="{E7AAB7B1-3FDC-4311-A2C4-DECACD8FC313}"/>
              </a:ext>
            </a:extLst>
          </p:cNvPr>
          <p:cNvSpPr/>
          <p:nvPr/>
        </p:nvSpPr>
        <p:spPr>
          <a:xfrm>
            <a:off x="522607" y="6014374"/>
            <a:ext cx="681767" cy="5474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+- f25 0 f6"/>
              <a:gd name="f27" fmla="+- f24 0 f6"/>
              <a:gd name="f28" fmla="*/ f25 f21 1"/>
              <a:gd name="f29" fmla="*/ f26 1 3"/>
              <a:gd name="f30" fmla="*/ f26 1 4"/>
              <a:gd name="f31" fmla="*/ f27 1 2"/>
              <a:gd name="f32" fmla="*/ f27 1 6"/>
              <a:gd name="f33" fmla="*/ f27 49 1"/>
              <a:gd name="f34" fmla="*/ f27 10 1"/>
              <a:gd name="f35" fmla="*/ f27 5 1"/>
              <a:gd name="f36" fmla="*/ f26 2 1"/>
              <a:gd name="f37" fmla="+- f6 f31 0"/>
              <a:gd name="f38" fmla="*/ f33 1 48"/>
              <a:gd name="f39" fmla="*/ f34 1 48"/>
              <a:gd name="f40" fmla="+- f6 0 f29"/>
              <a:gd name="f41" fmla="*/ f35 1 6"/>
              <a:gd name="f42" fmla="*/ f36 1 3"/>
              <a:gd name="f43" fmla="*/ f32 f21 1"/>
              <a:gd name="f44" fmla="*/ f30 f21 1"/>
              <a:gd name="f45" fmla="+- f37 0 f38"/>
              <a:gd name="f46" fmla="+- f37 0 f39"/>
              <a:gd name="f47" fmla="+- f37 f39 0"/>
              <a:gd name="f48" fmla="+- f37 f38 0"/>
              <a:gd name="f49" fmla="*/ f41 f21 1"/>
              <a:gd name="f50" fmla="*/ f42 f21 1"/>
              <a:gd name="f51" fmla="*/ f37 f21 1"/>
              <a:gd name="f52" fmla="*/ f40 f21 1"/>
              <a:gd name="f53" fmla="*/ f47 f21 1"/>
              <a:gd name="f54" fmla="*/ f48 f21 1"/>
              <a:gd name="f55" fmla="*/ f45 f21 1"/>
              <a:gd name="f56" fmla="*/ f46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51" y="f44"/>
              </a:cxn>
            </a:cxnLst>
            <a:rect l="f43" t="f44" r="f49" b="f50"/>
            <a:pathLst>
              <a:path>
                <a:moveTo>
                  <a:pt x="f51" y="f44"/>
                </a:moveTo>
                <a:cubicBezTo>
                  <a:pt x="f53" y="f52"/>
                  <a:pt x="f54" y="f44"/>
                  <a:pt x="f51" y="f28"/>
                </a:cubicBezTo>
                <a:cubicBezTo>
                  <a:pt x="f55" y="f44"/>
                  <a:pt x="f56" y="f52"/>
                  <a:pt x="f51" y="f44"/>
                </a:cubicBez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0" name="Posnet zvok">
            <a:extLst>
              <a:ext uri="{FF2B5EF4-FFF2-40B4-BE49-F238E27FC236}">
                <a16:creationId xmlns:a16="http://schemas.microsoft.com/office/drawing/2014/main" id="{C1CF8B39-BF49-4DF9-9A75-BBE7B4DAD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378" y="172382"/>
            <a:ext cx="1136617" cy="11366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1EAFE29E-EAB8-49BB-B164-13810A32A6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81690" y="1024100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otnik: zaokroženi vogali 10">
            <a:extLst>
              <a:ext uri="{FF2B5EF4-FFF2-40B4-BE49-F238E27FC236}">
                <a16:creationId xmlns:a16="http://schemas.microsoft.com/office/drawing/2014/main" id="{9A5D38C3-68C6-4E82-99A9-A9D5EC006FB3}"/>
              </a:ext>
            </a:extLst>
          </p:cNvPr>
          <p:cNvSpPr/>
          <p:nvPr/>
        </p:nvSpPr>
        <p:spPr>
          <a:xfrm>
            <a:off x="447863" y="271311"/>
            <a:ext cx="8042989" cy="31576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Slika 15">
            <a:extLst>
              <a:ext uri="{FF2B5EF4-FFF2-40B4-BE49-F238E27FC236}">
                <a16:creationId xmlns:a16="http://schemas.microsoft.com/office/drawing/2014/main" id="{88B418D7-708F-46E9-9396-33A3664B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81" y="2211202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5">
            <a:extLst>
              <a:ext uri="{FF2B5EF4-FFF2-40B4-BE49-F238E27FC236}">
                <a16:creationId xmlns:a16="http://schemas.microsoft.com/office/drawing/2014/main" id="{65603436-F0CD-4721-9E86-4B9943C46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24" y="2211202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5">
            <a:extLst>
              <a:ext uri="{FF2B5EF4-FFF2-40B4-BE49-F238E27FC236}">
                <a16:creationId xmlns:a16="http://schemas.microsoft.com/office/drawing/2014/main" id="{4D02E9DA-B0CC-4155-AB49-16B51EB80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908" y="484083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15">
            <a:extLst>
              <a:ext uri="{FF2B5EF4-FFF2-40B4-BE49-F238E27FC236}">
                <a16:creationId xmlns:a16="http://schemas.microsoft.com/office/drawing/2014/main" id="{957055E9-C46B-42DE-A1C2-AD663A3AC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151" y="484083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ravokotnik: zaokroženi vogali 15">
            <a:extLst>
              <a:ext uri="{FF2B5EF4-FFF2-40B4-BE49-F238E27FC236}">
                <a16:creationId xmlns:a16="http://schemas.microsoft.com/office/drawing/2014/main" id="{822A04FC-9EC7-4E34-81DB-357EED6EBBB9}"/>
              </a:ext>
            </a:extLst>
          </p:cNvPr>
          <p:cNvSpPr/>
          <p:nvPr/>
        </p:nvSpPr>
        <p:spPr>
          <a:xfrm>
            <a:off x="447863" y="3834883"/>
            <a:ext cx="7968346" cy="28006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Slika 11">
            <a:extLst>
              <a:ext uri="{FF2B5EF4-FFF2-40B4-BE49-F238E27FC236}">
                <a16:creationId xmlns:a16="http://schemas.microsoft.com/office/drawing/2014/main" id="{2B123ABA-380C-4A63-859C-AF24118E2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392" y="4273987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Slika 12">
            <a:extLst>
              <a:ext uri="{FF2B5EF4-FFF2-40B4-BE49-F238E27FC236}">
                <a16:creationId xmlns:a16="http://schemas.microsoft.com/office/drawing/2014/main" id="{5E8D7259-3C4A-4761-A94D-6DE8A8821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004" y="4676259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Slika 13">
            <a:extLst>
              <a:ext uri="{FF2B5EF4-FFF2-40B4-BE49-F238E27FC236}">
                <a16:creationId xmlns:a16="http://schemas.microsoft.com/office/drawing/2014/main" id="{12130AD1-E630-4100-B9BA-13ED3B762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213" y="508908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Slika 14">
            <a:extLst>
              <a:ext uri="{FF2B5EF4-FFF2-40B4-BE49-F238E27FC236}">
                <a16:creationId xmlns:a16="http://schemas.microsoft.com/office/drawing/2014/main" id="{553DE845-9092-4442-9347-7E8368F28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294" y="5507604"/>
            <a:ext cx="1164433" cy="1079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Slika 16">
            <a:extLst>
              <a:ext uri="{FF2B5EF4-FFF2-40B4-BE49-F238E27FC236}">
                <a16:creationId xmlns:a16="http://schemas.microsoft.com/office/drawing/2014/main" id="{220E5B3C-C9F5-4D06-8DEC-4EC409A66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183" y="3896331"/>
            <a:ext cx="1164433" cy="1085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Slika 15">
            <a:extLst>
              <a:ext uri="{FF2B5EF4-FFF2-40B4-BE49-F238E27FC236}">
                <a16:creationId xmlns:a16="http://schemas.microsoft.com/office/drawing/2014/main" id="{7089F781-E2F3-4646-B030-A29A69668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183" y="484083"/>
            <a:ext cx="1166810" cy="10800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Zvezda: 5 krakov 16">
            <a:extLst>
              <a:ext uri="{FF2B5EF4-FFF2-40B4-BE49-F238E27FC236}">
                <a16:creationId xmlns:a16="http://schemas.microsoft.com/office/drawing/2014/main" id="{917DBB39-68B6-4C81-BDFF-D79B7BA3F123}"/>
              </a:ext>
            </a:extLst>
          </p:cNvPr>
          <p:cNvSpPr/>
          <p:nvPr/>
        </p:nvSpPr>
        <p:spPr>
          <a:xfrm flipH="1">
            <a:off x="712381" y="595192"/>
            <a:ext cx="501777" cy="5244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9098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Srce 17">
            <a:extLst>
              <a:ext uri="{FF2B5EF4-FFF2-40B4-BE49-F238E27FC236}">
                <a16:creationId xmlns:a16="http://schemas.microsoft.com/office/drawing/2014/main" id="{ADF54583-F6C7-4ADB-9F70-DA771CD8591A}"/>
              </a:ext>
            </a:extLst>
          </p:cNvPr>
          <p:cNvSpPr/>
          <p:nvPr/>
        </p:nvSpPr>
        <p:spPr>
          <a:xfrm>
            <a:off x="799743" y="4000243"/>
            <a:ext cx="681767" cy="5474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+- f25 0 f6"/>
              <a:gd name="f27" fmla="+- f24 0 f6"/>
              <a:gd name="f28" fmla="*/ f25 f21 1"/>
              <a:gd name="f29" fmla="*/ f26 1 3"/>
              <a:gd name="f30" fmla="*/ f26 1 4"/>
              <a:gd name="f31" fmla="*/ f27 1 2"/>
              <a:gd name="f32" fmla="*/ f27 1 6"/>
              <a:gd name="f33" fmla="*/ f27 49 1"/>
              <a:gd name="f34" fmla="*/ f27 10 1"/>
              <a:gd name="f35" fmla="*/ f27 5 1"/>
              <a:gd name="f36" fmla="*/ f26 2 1"/>
              <a:gd name="f37" fmla="+- f6 f31 0"/>
              <a:gd name="f38" fmla="*/ f33 1 48"/>
              <a:gd name="f39" fmla="*/ f34 1 48"/>
              <a:gd name="f40" fmla="+- f6 0 f29"/>
              <a:gd name="f41" fmla="*/ f35 1 6"/>
              <a:gd name="f42" fmla="*/ f36 1 3"/>
              <a:gd name="f43" fmla="*/ f32 f21 1"/>
              <a:gd name="f44" fmla="*/ f30 f21 1"/>
              <a:gd name="f45" fmla="+- f37 0 f38"/>
              <a:gd name="f46" fmla="+- f37 0 f39"/>
              <a:gd name="f47" fmla="+- f37 f39 0"/>
              <a:gd name="f48" fmla="+- f37 f38 0"/>
              <a:gd name="f49" fmla="*/ f41 f21 1"/>
              <a:gd name="f50" fmla="*/ f42 f21 1"/>
              <a:gd name="f51" fmla="*/ f37 f21 1"/>
              <a:gd name="f52" fmla="*/ f40 f21 1"/>
              <a:gd name="f53" fmla="*/ f47 f21 1"/>
              <a:gd name="f54" fmla="*/ f48 f21 1"/>
              <a:gd name="f55" fmla="*/ f45 f21 1"/>
              <a:gd name="f56" fmla="*/ f46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51" y="f44"/>
              </a:cxn>
            </a:cxnLst>
            <a:rect l="f43" t="f44" r="f49" b="f50"/>
            <a:pathLst>
              <a:path>
                <a:moveTo>
                  <a:pt x="f51" y="f44"/>
                </a:moveTo>
                <a:cubicBezTo>
                  <a:pt x="f53" y="f52"/>
                  <a:pt x="f54" y="f44"/>
                  <a:pt x="f51" y="f28"/>
                </a:cubicBezTo>
                <a:cubicBezTo>
                  <a:pt x="f55" y="f44"/>
                  <a:pt x="f56" y="f52"/>
                  <a:pt x="f51" y="f44"/>
                </a:cubicBez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7" name="Posnet zvok">
            <a:extLst>
              <a:ext uri="{FF2B5EF4-FFF2-40B4-BE49-F238E27FC236}">
                <a16:creationId xmlns:a16="http://schemas.microsoft.com/office/drawing/2014/main" id="{51CEB940-1CA8-49BA-9C23-C58C4CB06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499" y="631173"/>
            <a:ext cx="1011015" cy="101101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90903D86-B12A-48A5-AC4D-640336E637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44050" y="1001743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06DF5F8-F63E-4927-B707-81717CABAC4E}"/>
              </a:ext>
            </a:extLst>
          </p:cNvPr>
          <p:cNvSpPr txBox="1"/>
          <p:nvPr/>
        </p:nvSpPr>
        <p:spPr>
          <a:xfrm>
            <a:off x="1156999" y="1119673"/>
            <a:ext cx="7583174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Bernarda Rakar: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SVETI MIKLAVŽ SVETNIK JE DOBROTE,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CELO JESEN ŽE PEČE PIŠKOTE.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DA PRIDNE OTROKE, VSE DOBRE LJUDI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VEDNO NA  GOD SVOJ ON OBDARI.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0" i="0" u="none" strike="noStrike" kern="0" cap="none" spc="0" baseline="0" dirty="0">
                <a:solidFill>
                  <a:srgbClr val="4472C4"/>
                </a:solidFill>
                <a:uFillTx/>
                <a:latin typeface="Calibri"/>
              </a:rPr>
              <a:t>PRISLUHNI </a:t>
            </a:r>
            <a:r>
              <a:rPr lang="sl-SI" sz="2400" b="0" i="0" u="none" strike="noStrike" kern="0" cap="none" spc="0" baseline="0" dirty="0" smtClean="0">
                <a:solidFill>
                  <a:srgbClr val="4472C4"/>
                </a:solidFill>
                <a:uFillTx/>
                <a:latin typeface="Calibri"/>
              </a:rPr>
              <a:t>POSNETKU IN VEČKRAT PONOVI:</a:t>
            </a:r>
            <a:endParaRPr lang="sl-SI" sz="2400" b="0" i="0" u="none" strike="noStrike" kern="0" cap="none" spc="0" baseline="0" dirty="0">
              <a:solidFill>
                <a:srgbClr val="4472C4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Klavirska spremljava: Pavel Pahor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0" cap="none" spc="0" baseline="0" dirty="0">
                <a:solidFill>
                  <a:srgbClr val="222222"/>
                </a:solidFill>
                <a:uFillTx/>
                <a:latin typeface="Arial" pitchFamily="34"/>
              </a:rPr>
              <a:t>Pele so Nika, </a:t>
            </a:r>
            <a:r>
              <a:rPr lang="sl-SI" sz="1800" b="0" i="0" u="none" strike="noStrike" kern="0" cap="none" spc="0" baseline="0" dirty="0" err="1">
                <a:solidFill>
                  <a:srgbClr val="222222"/>
                </a:solidFill>
                <a:uFillTx/>
                <a:latin typeface="Arial" pitchFamily="34"/>
              </a:rPr>
              <a:t>Ilenia</a:t>
            </a:r>
            <a:r>
              <a:rPr lang="sl-SI" sz="1800" b="0" i="0" u="none" strike="noStrike" kern="0" cap="none" spc="0" baseline="0" dirty="0">
                <a:solidFill>
                  <a:srgbClr val="222222"/>
                </a:solidFill>
                <a:uFillTx/>
                <a:latin typeface="Arial" pitchFamily="34"/>
              </a:rPr>
              <a:t>, Tjaša in Jana</a:t>
            </a:r>
            <a:endParaRPr lang="sl-SI" sz="18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1" i="0" u="none" strike="noStrike" kern="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0" i="0" u="none" strike="noStrike" kern="1200" cap="none" spc="0" baseline="0" dirty="0">
                <a:solidFill>
                  <a:srgbClr val="4472C4"/>
                </a:solidFill>
                <a:uFillTx/>
                <a:latin typeface="Calibri"/>
              </a:rPr>
              <a:t>SEDAJ  PA OB </a:t>
            </a:r>
            <a:r>
              <a:rPr lang="sl-SI" sz="2400" b="0" i="0" u="none" strike="noStrike" kern="1200" cap="none" spc="0" baseline="0" dirty="0" smtClean="0">
                <a:solidFill>
                  <a:srgbClr val="4472C4"/>
                </a:solidFill>
                <a:uFillTx/>
                <a:latin typeface="Calibri"/>
              </a:rPr>
              <a:t>SPREMLJAVI </a:t>
            </a:r>
            <a:r>
              <a:rPr lang="sl-SI" sz="2400" b="0" i="0" u="none" strike="noStrike" kern="1200" cap="none" spc="0" baseline="0" dirty="0">
                <a:solidFill>
                  <a:srgbClr val="4472C4"/>
                </a:solidFill>
                <a:uFillTx/>
                <a:latin typeface="Calibri"/>
              </a:rPr>
              <a:t>ZAPOJ ŠE </a:t>
            </a:r>
            <a:r>
              <a:rPr lang="sl-SI" sz="2400" b="0" i="0" u="none" strike="noStrike" kern="1200" cap="none" spc="0" baseline="0" dirty="0" smtClean="0">
                <a:solidFill>
                  <a:srgbClr val="4472C4"/>
                </a:solidFill>
                <a:uFillTx/>
                <a:latin typeface="Calibri"/>
              </a:rPr>
              <a:t>TI.</a:t>
            </a:r>
            <a:endParaRPr lang="sl-SI" sz="2400" b="0" i="0" u="none" strike="noStrike" kern="1200" cap="none" spc="0" baseline="0" dirty="0">
              <a:solidFill>
                <a:srgbClr val="4472C4"/>
              </a:solidFill>
              <a:uFillTx/>
              <a:latin typeface="Calibri"/>
            </a:endParaRPr>
          </a:p>
        </p:txBody>
      </p:sp>
      <p:pic>
        <p:nvPicPr>
          <p:cNvPr id="4" name="Sveti Miklavž_klavir_rev">
            <a:extLst>
              <a:ext uri="{FF2B5EF4-FFF2-40B4-BE49-F238E27FC236}">
                <a16:creationId xmlns:a16="http://schemas.microsoft.com/office/drawing/2014/main" id="{4C4CF7A0-2CD6-4CF1-8F9B-C441B4AB9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9781" y="4824127"/>
            <a:ext cx="819860" cy="8198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veti Miklavž_enoglasno">
            <a:extLst>
              <a:ext uri="{FF2B5EF4-FFF2-40B4-BE49-F238E27FC236}">
                <a16:creationId xmlns:a16="http://schemas.microsoft.com/office/drawing/2014/main" id="{DC1025AE-910F-4555-96E0-BA598626BD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9083" y="4053059"/>
            <a:ext cx="819860" cy="8198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424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 Nicholas clipart -  /holiday/Christmas/santa/historic_Santa/historic_Santa_3/St_Nicholas_clipart. png.html">
            <a:extLst>
              <a:ext uri="{FF2B5EF4-FFF2-40B4-BE49-F238E27FC236}">
                <a16:creationId xmlns:a16="http://schemas.microsoft.com/office/drawing/2014/main" id="{5F717676-D21A-44EE-A6FA-E64CD9F465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44050" y="1001743"/>
            <a:ext cx="264794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67FC791-4AFE-4D49-8EE5-58D5F3B92593}"/>
              </a:ext>
            </a:extLst>
          </p:cNvPr>
          <p:cNvSpPr txBox="1"/>
          <p:nvPr/>
        </p:nvSpPr>
        <p:spPr>
          <a:xfrm>
            <a:off x="783768" y="638900"/>
            <a:ext cx="7947068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B3B389DA-ECE2-45A4-BAD3-7CE5B47A977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363894"/>
            <a:ext cx="9881116" cy="1436915"/>
          </a:xfrm>
        </p:spPr>
        <p:txBody>
          <a:bodyPr>
            <a:normAutofit fontScale="90000"/>
          </a:bodyPr>
          <a:lstStyle/>
          <a:p>
            <a:pPr lvl="0"/>
            <a:r>
              <a:rPr lang="sl-SI" sz="5400" dirty="0" smtClean="0">
                <a:solidFill>
                  <a:srgbClr val="FF0000"/>
                </a:solidFill>
                <a:latin typeface="Comic Sans MS" pitchFamily="66"/>
              </a:rPr>
              <a:t>PRAZNIČNA SKLADBA</a:t>
            </a:r>
            <a:r>
              <a:rPr lang="sl-SI" sz="5400" dirty="0">
                <a:solidFill>
                  <a:srgbClr val="FF0000"/>
                </a:solidFill>
                <a:latin typeface="Comic Sans MS" pitchFamily="66"/>
              </a:rPr>
              <a:t/>
            </a:r>
            <a:br>
              <a:rPr lang="sl-SI" sz="5400" dirty="0">
                <a:solidFill>
                  <a:srgbClr val="FF0000"/>
                </a:solidFill>
                <a:latin typeface="Comic Sans MS" pitchFamily="66"/>
              </a:rPr>
            </a:br>
            <a:r>
              <a:rPr lang="sl-SI" sz="1800" dirty="0" smtClean="0">
                <a:solidFill>
                  <a:srgbClr val="FF0000"/>
                </a:solidFill>
                <a:latin typeface="Comic Sans MS" pitchFamily="66"/>
              </a:rPr>
              <a:t>POSLUŠAJ IN SKUPAJ Z DEKLICO SPREMLJAJ SKLADBO JOHANNA STRAUSSA</a:t>
            </a:r>
            <a:r>
              <a:rPr lang="sl-SI" sz="1600" dirty="0" smtClean="0">
                <a:solidFill>
                  <a:srgbClr val="FF0000"/>
                </a:solidFill>
                <a:latin typeface="Comic Sans MS" pitchFamily="66"/>
              </a:rPr>
              <a:t>.</a:t>
            </a:r>
            <a:r>
              <a:rPr lang="sl-SI" sz="5400" dirty="0" smtClean="0">
                <a:solidFill>
                  <a:srgbClr val="FF0000"/>
                </a:solidFill>
                <a:latin typeface="Comic Sans MS" pitchFamily="66"/>
              </a:rPr>
              <a:t>     </a:t>
            </a:r>
            <a:endParaRPr lang="sl-SI" sz="5400" dirty="0">
              <a:solidFill>
                <a:srgbClr val="FF0000"/>
              </a:solidFill>
              <a:latin typeface="Comic Sans MS" pitchFamily="66"/>
            </a:endParaRP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B303F7FD-F45E-45C9-A50C-72762C915D5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802431" y="1868009"/>
            <a:ext cx="11470434" cy="2918600"/>
          </a:xfrm>
        </p:spPr>
        <p:txBody>
          <a:bodyPr/>
          <a:lstStyle/>
          <a:p>
            <a:pPr lvl="0"/>
            <a:r>
              <a:rPr lang="sl-SI" dirty="0">
                <a:hlinkClick r:id="rId5"/>
              </a:rPr>
              <a:t>https://www.youtube.com/watch?v=MWbzRP5gJw4</a:t>
            </a:r>
            <a:endParaRPr lang="sl-SI" dirty="0"/>
          </a:p>
          <a:p>
            <a:pPr lvl="0"/>
            <a:r>
              <a:rPr lang="sl-SI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OZNAČI POVEZAVO IN JO KOPIRAJ V YouTube</a:t>
            </a:r>
            <a:endParaRPr lang="sl-SI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redstavnost v spletu 5" title="Tritsch-Tratsch-Polka - Johann Strauss II">
            <a:extLst>
              <a:ext uri="{FF2B5EF4-FFF2-40B4-BE49-F238E27FC236}">
                <a16:creationId xmlns:a16="http://schemas.microsoft.com/office/drawing/2014/main" id="{E9B87CF2-876F-4376-A452-241C8271E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4053" y="3065105"/>
            <a:ext cx="6096003" cy="3429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</TotalTime>
  <Words>251</Words>
  <Application>Microsoft Office PowerPoint</Application>
  <PresentationFormat>Širokozaslonsko</PresentationFormat>
  <Paragraphs>54</Paragraphs>
  <Slides>10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PRAZNIČNA SKLADBA POSLUŠAJ IN SKUPAJ Z DEKLICO SPREMLJAJ SKLADBO JOHANNA STRAUSSA.    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Ivo Podbersič</dc:creator>
  <cp:lastModifiedBy>Uporabnik</cp:lastModifiedBy>
  <cp:revision>16</cp:revision>
  <dcterms:created xsi:type="dcterms:W3CDTF">2020-11-25T14:26:48Z</dcterms:created>
  <dcterms:modified xsi:type="dcterms:W3CDTF">2020-12-03T04:38:28Z</dcterms:modified>
</cp:coreProperties>
</file>