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1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3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56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9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98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77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5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8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1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21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7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12/2/2020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4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37" r:id="rId6"/>
    <p:sldLayoutId id="2147483733" r:id="rId7"/>
    <p:sldLayoutId id="2147483734" r:id="rId8"/>
    <p:sldLayoutId id="2147483735" r:id="rId9"/>
    <p:sldLayoutId id="2147483736" r:id="rId10"/>
    <p:sldLayoutId id="214748373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485965827/ab3f62378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LI JELENČEK RUDOLF">
            <a:hlinkClick r:id="" action="ppaction://media"/>
            <a:extLst>
              <a:ext uri="{FF2B5EF4-FFF2-40B4-BE49-F238E27FC236}">
                <a16:creationId xmlns:a16="http://schemas.microsoft.com/office/drawing/2014/main" id="{049403E8-0EFC-4CEC-BE7D-2EC6A1346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6757" y="508934"/>
            <a:ext cx="730250" cy="730250"/>
          </a:xfrm>
          <a:prstGeom prst="rect">
            <a:avLst/>
          </a:prstGeom>
        </p:spPr>
      </p:pic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570602"/>
            <a:ext cx="5996619" cy="2226076"/>
          </a:xfrm>
        </p:spPr>
        <p:txBody>
          <a:bodyPr anchor="ctr">
            <a:normAutofit/>
          </a:bodyPr>
          <a:lstStyle/>
          <a:p>
            <a:pPr algn="l"/>
            <a:r>
              <a:rPr lang="tr-TR" sz="5400">
                <a:solidFill>
                  <a:srgbClr val="C00000"/>
                </a:solidFill>
                <a:cs typeface="Posterama"/>
              </a:rPr>
              <a:t>GLEDALIŠKA </a:t>
            </a:r>
            <a:r>
              <a:rPr lang="tr-TR" sz="5400" dirty="0">
                <a:solidFill>
                  <a:srgbClr val="C00000"/>
                </a:solidFill>
                <a:cs typeface="Posterama"/>
              </a:rPr>
              <a:t>PREDSTAVA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29" y="557190"/>
            <a:ext cx="3997745" cy="2228758"/>
          </a:xfrm>
        </p:spPr>
        <p:txBody>
          <a:bodyPr anchor="ctr">
            <a:normAutofit/>
          </a:bodyPr>
          <a:lstStyle/>
          <a:p>
            <a:pPr algn="l"/>
            <a:r>
              <a:rPr lang="tr-TR" sz="2200" b="1" dirty="0">
                <a:solidFill>
                  <a:srgbClr val="00B050"/>
                </a:solidFill>
              </a:rPr>
              <a:t>KDAJ?</a:t>
            </a:r>
          </a:p>
          <a:p>
            <a:pPr algn="l"/>
            <a:r>
              <a:rPr lang="tr-TR" sz="2200" b="1" dirty="0">
                <a:solidFill>
                  <a:srgbClr val="00B050"/>
                </a:solidFill>
              </a:rPr>
              <a:t>3. 12. 2020</a:t>
            </a:r>
            <a:endParaRPr lang="tr-TR" dirty="0"/>
          </a:p>
          <a:p>
            <a:pPr algn="l"/>
            <a:r>
              <a:rPr lang="tr-TR" sz="2200" b="1" dirty="0">
                <a:solidFill>
                  <a:srgbClr val="00B050"/>
                </a:solidFill>
              </a:rPr>
              <a:t>PO ZAJTRKU</a:t>
            </a:r>
          </a:p>
        </p:txBody>
      </p:sp>
      <p:pic>
        <p:nvPicPr>
          <p:cNvPr id="41" name="Slika 41">
            <a:extLst>
              <a:ext uri="{FF2B5EF4-FFF2-40B4-BE49-F238E27FC236}">
                <a16:creationId xmlns:a16="http://schemas.microsoft.com/office/drawing/2014/main" id="{E5894137-96F2-4215-B5A7-197F1A513C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90" r="34700" b="-1"/>
          <a:stretch/>
        </p:blipFill>
        <p:spPr>
          <a:xfrm>
            <a:off x="513111" y="2995256"/>
            <a:ext cx="5586155" cy="3884860"/>
          </a:xfrm>
          <a:custGeom>
            <a:avLst/>
            <a:gdLst/>
            <a:ahLst/>
            <a:cxnLst/>
            <a:rect l="l" t="t" r="r" b="b"/>
            <a:pathLst>
              <a:path w="4869097" h="3386186">
                <a:moveTo>
                  <a:pt x="4869097" y="0"/>
                </a:moveTo>
                <a:lnTo>
                  <a:pt x="4869097" y="1005"/>
                </a:lnTo>
                <a:lnTo>
                  <a:pt x="4869097" y="3386186"/>
                </a:lnTo>
                <a:lnTo>
                  <a:pt x="0" y="3386186"/>
                </a:lnTo>
                <a:lnTo>
                  <a:pt x="19941" y="3293287"/>
                </a:lnTo>
                <a:cubicBezTo>
                  <a:pt x="481422" y="1413816"/>
                  <a:pt x="2477134" y="0"/>
                  <a:pt x="4869097" y="0"/>
                </a:cubicBezTo>
                <a:close/>
              </a:path>
            </a:pathLst>
          </a:custGeom>
        </p:spPr>
      </p:pic>
      <p:grpSp>
        <p:nvGrpSpPr>
          <p:cNvPr id="50" name="Top left">
            <a:extLst>
              <a:ext uri="{FF2B5EF4-FFF2-40B4-BE49-F238E27FC236}">
                <a16:creationId xmlns:a16="http://schemas.microsoft.com/office/drawing/2014/main" id="{A2B585A6-0BE4-4C94-88B2-144C72124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A9FE0A2-8B77-4B5F-A37B-20EED3A0A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6CBC58E-6FE5-4E68-8A1B-3E5BFAF1C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6773616-1525-4373-808A-68A3FC5D18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ED4572D-A9D2-4858-9F92-B66864D876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31B7B53-5843-4344-A47C-AED4BE01D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8BC8B64-C96A-4A40-83FD-8F3CF225B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607F7C3-7318-4BA0-9003-72665C16C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9A0CE36-18EA-437D-BD78-AB97FE277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0" name="Cross">
            <a:extLst>
              <a:ext uri="{FF2B5EF4-FFF2-40B4-BE49-F238E27FC236}">
                <a16:creationId xmlns:a16="http://schemas.microsoft.com/office/drawing/2014/main" id="{F5932828-FC20-4C7B-B6B4-0019B3BB5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2844" y="6150811"/>
            <a:ext cx="118872" cy="118872"/>
            <a:chOff x="1175347" y="3733800"/>
            <a:chExt cx="118872" cy="118872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5E64CBD-F6E9-4CB2-9498-43033945F6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7AD11BF-ABF4-4777-830C-DDB3B80E3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8" name="Picture 3">
            <a:extLst>
              <a:ext uri="{FF2B5EF4-FFF2-40B4-BE49-F238E27FC236}">
                <a16:creationId xmlns:a16="http://schemas.microsoft.com/office/drawing/2014/main" id="{9E45B7F9-9A4B-40A9-8331-C9A7861B91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59" r="-3" b="6817"/>
          <a:stretch/>
        </p:blipFill>
        <p:spPr>
          <a:xfrm>
            <a:off x="6078829" y="2995259"/>
            <a:ext cx="5579771" cy="3884859"/>
          </a:xfrm>
          <a:custGeom>
            <a:avLst/>
            <a:gdLst/>
            <a:ahLst/>
            <a:cxnLst/>
            <a:rect l="l" t="t" r="r" b="b"/>
            <a:pathLst>
              <a:path w="4863532" h="3360256">
                <a:moveTo>
                  <a:pt x="0" y="0"/>
                </a:moveTo>
                <a:cubicBezTo>
                  <a:pt x="2391963" y="0"/>
                  <a:pt x="4387675" y="1413816"/>
                  <a:pt x="4849158" y="3293287"/>
                </a:cubicBezTo>
                <a:lnTo>
                  <a:pt x="4863532" y="3360256"/>
                </a:lnTo>
                <a:lnTo>
                  <a:pt x="0" y="3360256"/>
                </a:lnTo>
                <a:lnTo>
                  <a:pt x="0" y="1005"/>
                </a:lnTo>
                <a:close/>
              </a:path>
            </a:pathLst>
          </a:custGeom>
        </p:spPr>
      </p:pic>
      <p:grpSp>
        <p:nvGrpSpPr>
          <p:cNvPr id="64" name="Bottom Right">
            <a:extLst>
              <a:ext uri="{FF2B5EF4-FFF2-40B4-BE49-F238E27FC236}">
                <a16:creationId xmlns:a16="http://schemas.microsoft.com/office/drawing/2014/main" id="{A80010E3-5053-46E9-A485-2E6195CD7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65" name="Graphic 157">
              <a:extLst>
                <a:ext uri="{FF2B5EF4-FFF2-40B4-BE49-F238E27FC236}">
                  <a16:creationId xmlns:a16="http://schemas.microsoft.com/office/drawing/2014/main" id="{FD88413B-CA33-4E83-BA9D-1173D0B02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3B9F8ED-2DDB-4925-BD31-F18F9DF19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4B1FAD5-D0E6-40C0-A6DA-8926417294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1788E29-470B-4C34-8433-C4AEE2521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3FA8707-0BD3-467D-82C1-F42776D83B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229EE11-D2BE-4D99-AEDE-5F267E04CE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A90E45E-4472-4ACD-B6B2-6BD08BDFEB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ED3E86CF-3267-4A4E-9886-3DF038C496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AFB01B0-3661-4986-AA12-D984CF660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286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05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4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11D7D4A1-6211-4584-B27C-7737F8A05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4098524"/>
            <a:ext cx="5996628" cy="2226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ŠKRATKA SLADKA</a:t>
            </a:r>
            <a:endParaRPr lang="en-US" sz="5400" b="1" kern="1200">
              <a:solidFill>
                <a:srgbClr val="00B050"/>
              </a:solidFill>
              <a:latin typeface="+mj-lt"/>
              <a:cs typeface="Posterama"/>
            </a:endParaRPr>
          </a:p>
        </p:txBody>
      </p:sp>
      <p:grpSp>
        <p:nvGrpSpPr>
          <p:cNvPr id="127" name="Bottom Right">
            <a:extLst>
              <a:ext uri="{FF2B5EF4-FFF2-40B4-BE49-F238E27FC236}">
                <a16:creationId xmlns:a16="http://schemas.microsoft.com/office/drawing/2014/main" id="{FD57FA8A-6F6A-4738-A4C4-A1CA44170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722FA65-4717-473D-935C-1E9703E21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29" name="Graphic 157">
              <a:extLst>
                <a:ext uri="{FF2B5EF4-FFF2-40B4-BE49-F238E27FC236}">
                  <a16:creationId xmlns:a16="http://schemas.microsoft.com/office/drawing/2014/main" id="{0481A62F-BE87-4513-97B2-027784C6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00486A8-7935-4814-A88E-8AB9135699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D5DFA27-8F9C-4DAD-841C-EC15FDFDF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CBD0BA0A-7296-4EF5-8B4C-9644798AB6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05F1A67E-7F6A-4D1C-9630-CEA191C725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E1300E6-8909-46D4-80E7-2122D24D35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DE4C708C-5388-41A0-984B-3698E2B9EB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5D7DAE6-94E0-4A1D-92A3-7D751872B7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8F513D8C-ECEE-40F4-99D3-6C744A1E9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Slika 4">
            <a:extLst>
              <a:ext uri="{FF2B5EF4-FFF2-40B4-BE49-F238E27FC236}">
                <a16:creationId xmlns:a16="http://schemas.microsoft.com/office/drawing/2014/main" id="{5404313E-D421-4D94-A58C-16D034EDC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33" r="17443"/>
          <a:stretch/>
        </p:blipFill>
        <p:spPr>
          <a:xfrm>
            <a:off x="619841" y="10"/>
            <a:ext cx="11084189" cy="3854020"/>
          </a:xfrm>
          <a:custGeom>
            <a:avLst/>
            <a:gdLst/>
            <a:ahLst/>
            <a:cxnLst/>
            <a:rect l="l" t="t" r="r" b="b"/>
            <a:pathLst>
              <a:path w="11084189" h="3854030">
                <a:moveTo>
                  <a:pt x="0" y="0"/>
                </a:moveTo>
                <a:lnTo>
                  <a:pt x="11084189" y="0"/>
                </a:lnTo>
                <a:lnTo>
                  <a:pt x="11061525" y="105743"/>
                </a:lnTo>
                <a:cubicBezTo>
                  <a:pt x="10536186" y="2244886"/>
                  <a:pt x="8264668" y="3854030"/>
                  <a:pt x="5542094" y="3854030"/>
                </a:cubicBezTo>
                <a:cubicBezTo>
                  <a:pt x="2819520" y="3854030"/>
                  <a:pt x="548002" y="2244886"/>
                  <a:pt x="22663" y="105743"/>
                </a:cubicBezTo>
                <a:close/>
              </a:path>
            </a:pathLst>
          </a:custGeom>
        </p:spPr>
      </p:pic>
      <p:grpSp>
        <p:nvGrpSpPr>
          <p:cNvPr id="139" name="Top Left">
            <a:extLst>
              <a:ext uri="{FF2B5EF4-FFF2-40B4-BE49-F238E27FC236}">
                <a16:creationId xmlns:a16="http://schemas.microsoft.com/office/drawing/2014/main" id="{FA83938A-824D-4A58-A16F-424E25498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B7029D1-A024-479E-8B61-B6C59454B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D14A3F6-E603-4A77-BE8B-52A8CC119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3BABB92-B7C9-439B-A407-C26CAC92F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B3806CE1-04AF-4087-986A-DBEB74501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73482B9-3ACD-4DBF-BF7A-865B7BBD1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BF72E41-C373-4050-A899-B9FDE5113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B521439-93BF-4D49-9EB4-9FA798186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8" name="Cross">
            <a:extLst>
              <a:ext uri="{FF2B5EF4-FFF2-40B4-BE49-F238E27FC236}">
                <a16:creationId xmlns:a16="http://schemas.microsoft.com/office/drawing/2014/main" id="{8593C7C3-23A8-4377-B2A6-0AA4120CF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" y="553414"/>
            <a:ext cx="118872" cy="118872"/>
            <a:chOff x="1175347" y="3733800"/>
            <a:chExt cx="118872" cy="118872"/>
          </a:xfrm>
        </p:grpSpPr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9DF09466-D21B-48B6-B71E-2E3DC7068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5E19A168-D974-4872-8F82-BDB7121D1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2" name="Cross">
            <a:extLst>
              <a:ext uri="{FF2B5EF4-FFF2-40B4-BE49-F238E27FC236}">
                <a16:creationId xmlns:a16="http://schemas.microsoft.com/office/drawing/2014/main" id="{B531CCBB-545A-412B-89AF-AEB3068A7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400" y="705814"/>
            <a:ext cx="118872" cy="118872"/>
            <a:chOff x="1175347" y="3733800"/>
            <a:chExt cx="118872" cy="118872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D48FD4C8-4A36-4CB1-9391-65AA566FF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75FC3684-0929-46EE-A97F-3BEE86C8F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7614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90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99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08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217" name="Rectangle 216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A3DF2C0-1D65-434F-935F-2140FF20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4098524"/>
            <a:ext cx="5996628" cy="2226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O ČEM GOVORI PREDSTAVA?</a:t>
            </a:r>
            <a:endParaRPr lang="en-US" sz="5400" b="1" kern="1200">
              <a:solidFill>
                <a:srgbClr val="00B050"/>
              </a:solidFill>
              <a:latin typeface="+mj-lt"/>
              <a:cs typeface="Posterama"/>
            </a:endParaRPr>
          </a:p>
        </p:txBody>
      </p:sp>
      <p:grpSp>
        <p:nvGrpSpPr>
          <p:cNvPr id="221" name="Bottom Right">
            <a:extLst>
              <a:ext uri="{FF2B5EF4-FFF2-40B4-BE49-F238E27FC236}">
                <a16:creationId xmlns:a16="http://schemas.microsoft.com/office/drawing/2014/main" id="{FD57FA8A-6F6A-4738-A4C4-A1CA44170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B722FA65-4717-473D-935C-1E9703E21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23" name="Graphic 157">
              <a:extLst>
                <a:ext uri="{FF2B5EF4-FFF2-40B4-BE49-F238E27FC236}">
                  <a16:creationId xmlns:a16="http://schemas.microsoft.com/office/drawing/2014/main" id="{0481A62F-BE87-4513-97B2-027784C6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00486A8-7935-4814-A88E-8AB9135699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1D5DFA27-8F9C-4DAD-841C-EC15FDFDF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CBD0BA0A-7296-4EF5-8B4C-9644798AB6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05F1A67E-7F6A-4D1C-9630-CEA191C725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5E1300E6-8909-46D4-80E7-2122D24D35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E4C708C-5388-41A0-984B-3698E2B9EB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5D7DAE6-94E0-4A1D-92A3-7D751872B7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8F513D8C-ECEE-40F4-99D3-6C744A1E9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6" name="Slika 66">
            <a:extLst>
              <a:ext uri="{FF2B5EF4-FFF2-40B4-BE49-F238E27FC236}">
                <a16:creationId xmlns:a16="http://schemas.microsoft.com/office/drawing/2014/main" id="{9D736030-A6E5-411E-AA1F-2E819A14B4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3" r="17443"/>
          <a:stretch/>
        </p:blipFill>
        <p:spPr>
          <a:xfrm>
            <a:off x="619841" y="10"/>
            <a:ext cx="11084189" cy="3854020"/>
          </a:xfrm>
          <a:custGeom>
            <a:avLst/>
            <a:gdLst/>
            <a:ahLst/>
            <a:cxnLst/>
            <a:rect l="l" t="t" r="r" b="b"/>
            <a:pathLst>
              <a:path w="11084189" h="3854030">
                <a:moveTo>
                  <a:pt x="0" y="0"/>
                </a:moveTo>
                <a:lnTo>
                  <a:pt x="11084189" y="0"/>
                </a:lnTo>
                <a:lnTo>
                  <a:pt x="11061525" y="105743"/>
                </a:lnTo>
                <a:cubicBezTo>
                  <a:pt x="10536186" y="2244886"/>
                  <a:pt x="8264668" y="3854030"/>
                  <a:pt x="5542094" y="3854030"/>
                </a:cubicBezTo>
                <a:cubicBezTo>
                  <a:pt x="2819520" y="3854030"/>
                  <a:pt x="548002" y="2244886"/>
                  <a:pt x="22663" y="105743"/>
                </a:cubicBezTo>
                <a:close/>
              </a:path>
            </a:pathLst>
          </a:custGeom>
        </p:spPr>
      </p:pic>
      <p:grpSp>
        <p:nvGrpSpPr>
          <p:cNvPr id="233" name="Top Left">
            <a:extLst>
              <a:ext uri="{FF2B5EF4-FFF2-40B4-BE49-F238E27FC236}">
                <a16:creationId xmlns:a16="http://schemas.microsoft.com/office/drawing/2014/main" id="{FA83938A-824D-4A58-A16F-424E25498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8B7029D1-A024-479E-8B61-B6C59454B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5D14A3F6-E603-4A77-BE8B-52A8CC119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E3BABB92-B7C9-439B-A407-C26CAC92F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B3806CE1-04AF-4087-986A-DBEB74501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373482B9-3ACD-4DBF-BF7A-865B7BBD1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FBF72E41-C373-4050-A899-B9FDE5113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4B521439-93BF-4D49-9EB4-9FA798186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42" name="Cross">
            <a:extLst>
              <a:ext uri="{FF2B5EF4-FFF2-40B4-BE49-F238E27FC236}">
                <a16:creationId xmlns:a16="http://schemas.microsoft.com/office/drawing/2014/main" id="{8593C7C3-23A8-4377-B2A6-0AA4120CF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" y="553414"/>
            <a:ext cx="118872" cy="118872"/>
            <a:chOff x="1175347" y="3733800"/>
            <a:chExt cx="118872" cy="118872"/>
          </a:xfrm>
        </p:grpSpPr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9DF09466-D21B-48B6-B71E-2E3DC7068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5E19A168-D974-4872-8F82-BDB7121D1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6" name="Cross">
            <a:extLst>
              <a:ext uri="{FF2B5EF4-FFF2-40B4-BE49-F238E27FC236}">
                <a16:creationId xmlns:a16="http://schemas.microsoft.com/office/drawing/2014/main" id="{B531CCBB-545A-412B-89AF-AEB3068A7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400" y="705814"/>
            <a:ext cx="118872" cy="118872"/>
            <a:chOff x="1175347" y="3733800"/>
            <a:chExt cx="118872" cy="118872"/>
          </a:xfrm>
        </p:grpSpPr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D48FD4C8-4A36-4CB1-9391-65AA566FF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75FC3684-0929-46EE-A97F-3BEE86C8F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1197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>
            <a:extLst>
              <a:ext uri="{FF2B5EF4-FFF2-40B4-BE49-F238E27FC236}">
                <a16:creationId xmlns:a16="http://schemas.microsoft.com/office/drawing/2014/main" id="{C51E49BA-AF81-450E-A40F-FE0CB35D2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45" r="39956" b="1"/>
          <a:stretch/>
        </p:blipFill>
        <p:spPr>
          <a:xfrm>
            <a:off x="3793813" y="744344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9" name="Slika 9" descr="Slika, ki vsebuje besede oseba, ženska, držanje, gospa&#10;&#10;Opis je samodejno ustvarjen">
            <a:extLst>
              <a:ext uri="{FF2B5EF4-FFF2-40B4-BE49-F238E27FC236}">
                <a16:creationId xmlns:a16="http://schemas.microsoft.com/office/drawing/2014/main" id="{709DF519-0CF4-4A20-9C21-3A9F279B9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35" r="17080" b="-3"/>
          <a:stretch/>
        </p:blipFill>
        <p:spPr>
          <a:xfrm>
            <a:off x="1319706" y="1757695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0" name="Slika 10" descr="Slika, ki vsebuje besede notranji, miza, fotografija, sedeče&#10;&#10;Opis je samodejno ustvarjen">
            <a:extLst>
              <a:ext uri="{FF2B5EF4-FFF2-40B4-BE49-F238E27FC236}">
                <a16:creationId xmlns:a16="http://schemas.microsoft.com/office/drawing/2014/main" id="{86F1FF2C-1B12-4CF7-9C76-6B51B2F31B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82" r="15228" b="-3"/>
          <a:stretch/>
        </p:blipFill>
        <p:spPr>
          <a:xfrm>
            <a:off x="8297994" y="1757695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30FB71C9-FC84-47A6-BA3A-DE52FBC37B1B}"/>
              </a:ext>
            </a:extLst>
          </p:cNvPr>
          <p:cNvSpPr txBox="1"/>
          <p:nvPr/>
        </p:nvSpPr>
        <p:spPr>
          <a:xfrm>
            <a:off x="1185797" y="5382016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sl-SI" b="1" dirty="0">
                <a:solidFill>
                  <a:srgbClr val="FF0000"/>
                </a:solidFill>
              </a:rPr>
              <a:t>NAGAJIVI OTROCI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D8BC3BF-451F-47B5-80F5-AF25962CB00D}"/>
              </a:ext>
            </a:extLst>
          </p:cNvPr>
          <p:cNvSpPr txBox="1"/>
          <p:nvPr/>
        </p:nvSpPr>
        <p:spPr>
          <a:xfrm>
            <a:off x="4498671" y="587653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sl-SI" b="1" dirty="0">
                <a:solidFill>
                  <a:srgbClr val="FF0000"/>
                </a:solidFill>
              </a:rPr>
              <a:t>ŠKRATJE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74314BC-0F08-41F4-BA4A-C57DF4B69C7D}"/>
              </a:ext>
            </a:extLst>
          </p:cNvPr>
          <p:cNvSpPr txBox="1"/>
          <p:nvPr/>
        </p:nvSpPr>
        <p:spPr>
          <a:xfrm>
            <a:off x="8566368" y="74803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sl-SI" b="1" dirty="0">
                <a:solidFill>
                  <a:srgbClr val="FF0000"/>
                </a:solidFill>
              </a:rPr>
              <a:t>TETA OMLETA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02445558-3954-4B85-BA15-8D78703F2AF1}"/>
              </a:ext>
            </a:extLst>
          </p:cNvPr>
          <p:cNvSpPr txBox="1"/>
          <p:nvPr/>
        </p:nvSpPr>
        <p:spPr>
          <a:xfrm>
            <a:off x="1047489" y="123537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sl-SI" b="1" dirty="0">
                <a:solidFill>
                  <a:srgbClr val="FF0000"/>
                </a:solidFill>
              </a:rPr>
              <a:t>NAGAJIVA MOKA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47E2FE83-9B6A-4EC2-A3D4-A275E551C27E}"/>
              </a:ext>
            </a:extLst>
          </p:cNvPr>
          <p:cNvSpPr txBox="1"/>
          <p:nvPr/>
        </p:nvSpPr>
        <p:spPr>
          <a:xfrm>
            <a:off x="8298885" y="5052556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sl-SI" b="1" dirty="0">
                <a:solidFill>
                  <a:srgbClr val="FF0000"/>
                </a:solidFill>
              </a:rPr>
              <a:t>ISKANJE SKRITEGA ZAKLADA</a:t>
            </a:r>
          </a:p>
        </p:txBody>
      </p:sp>
    </p:spTree>
    <p:extLst>
      <p:ext uri="{BB962C8B-B14F-4D97-AF65-F5344CB8AC3E}">
        <p14:creationId xmlns:p14="http://schemas.microsoft.com/office/powerpoint/2010/main" val="667923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40A87B-EFD2-450E-A1A4-4242A1CAA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570" y="459070"/>
            <a:ext cx="10515600" cy="1325563"/>
          </a:xfrm>
        </p:spPr>
        <p:txBody>
          <a:bodyPr/>
          <a:lstStyle/>
          <a:p>
            <a:endParaRPr lang="sl-SI"/>
          </a:p>
        </p:txBody>
      </p:sp>
      <p:pic>
        <p:nvPicPr>
          <p:cNvPr id="3" name="Slika 3" descr="Slika, ki vsebuje besede risba&#10;&#10;Opis je samodejno ustvarjen">
            <a:extLst>
              <a:ext uri="{FF2B5EF4-FFF2-40B4-BE49-F238E27FC236}">
                <a16:creationId xmlns:a16="http://schemas.microsoft.com/office/drawing/2014/main" id="{08EEA174-F531-4A93-9BCE-30BBC0C07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194" y="375828"/>
            <a:ext cx="9580323" cy="1336016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B06FF72-35DF-4BB5-BADC-35E1B4578BE8}"/>
              </a:ext>
            </a:extLst>
          </p:cNvPr>
          <p:cNvSpPr txBox="1"/>
          <p:nvPr/>
        </p:nvSpPr>
        <p:spPr>
          <a:xfrm>
            <a:off x="2198318" y="3200400"/>
            <a:ext cx="7492650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4000" b="1" dirty="0">
                <a:solidFill>
                  <a:schemeClr val="accent5"/>
                </a:solidFill>
                <a:latin typeface="Aharoni"/>
                <a:cs typeface="Aharoni"/>
              </a:rPr>
              <a:t>KLIKNI NA POVEZAVO IN UŽIVAJ V OGLEDU...</a:t>
            </a:r>
          </a:p>
          <a:p>
            <a:endParaRPr lang="sl-SI" sz="4000" b="1" dirty="0">
              <a:solidFill>
                <a:schemeClr val="accent5"/>
              </a:solidFill>
              <a:latin typeface="Aharoni"/>
              <a:cs typeface="Aharoni"/>
            </a:endParaRPr>
          </a:p>
          <a:p>
            <a:r>
              <a:rPr lang="sl-SI" b="1" dirty="0"/>
              <a:t>LINK:</a:t>
            </a:r>
            <a:endParaRPr lang="sl-SI" dirty="0"/>
          </a:p>
          <a:p>
            <a:r>
              <a:rPr lang="sl-SI" dirty="0">
                <a:hlinkClick r:id="rId3"/>
              </a:rPr>
              <a:t>https://vimeo.com/485965827/ab3f62378e</a:t>
            </a:r>
            <a:endParaRPr lang="sl-SI" dirty="0"/>
          </a:p>
          <a:p>
            <a:endParaRPr lang="sl-SI" sz="4000" b="1" dirty="0">
              <a:solidFill>
                <a:schemeClr val="accent5"/>
              </a:solidFill>
              <a:latin typeface="Aharoni"/>
              <a:cs typeface="Aharoni"/>
            </a:endParaRPr>
          </a:p>
          <a:p>
            <a:endParaRPr lang="sl-SI" sz="4000" b="1" dirty="0">
              <a:solidFill>
                <a:schemeClr val="accent5"/>
              </a:solidFill>
              <a:latin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102580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E14DFC5-147B-48B5-82C8-FE33F46A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5605358" cy="16645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VERJAMEM, DA BI TI PRIJALI KAKŠNI SLASTNI PIŠKOTKI.</a:t>
            </a:r>
            <a:endParaRPr lang="en-US" sz="34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</a:pPr>
            <a:endParaRPr lang="en-US" sz="34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049E8D0-CC91-48FF-8249-568E0E8841CC}"/>
              </a:ext>
            </a:extLst>
          </p:cNvPr>
          <p:cNvSpPr txBox="1"/>
          <p:nvPr/>
        </p:nvSpPr>
        <p:spPr>
          <a:xfrm>
            <a:off x="1185755" y="2384474"/>
            <a:ext cx="5604997" cy="37286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r>
              <a:rPr lang="en-US" b="1" dirty="0" err="1">
                <a:solidFill>
                  <a:schemeClr val="tx2"/>
                </a:solidFill>
              </a:rPr>
              <a:t>Sestavine</a:t>
            </a:r>
            <a:r>
              <a:rPr lang="en-US" b="1" dirty="0">
                <a:solidFill>
                  <a:schemeClr val="tx2"/>
                </a:solidFill>
              </a:rPr>
              <a:t> za </a:t>
            </a:r>
            <a:r>
              <a:rPr lang="en-US" b="1" u="sng" dirty="0" err="1">
                <a:solidFill>
                  <a:schemeClr val="tx2"/>
                </a:solidFill>
              </a:rPr>
              <a:t>božične</a:t>
            </a:r>
            <a:r>
              <a:rPr lang="en-US" b="1" u="sng" dirty="0">
                <a:solidFill>
                  <a:schemeClr val="tx2"/>
                </a:solidFill>
              </a:rPr>
              <a:t> </a:t>
            </a:r>
            <a:r>
              <a:rPr lang="en-US" b="1" u="sng" dirty="0" err="1">
                <a:solidFill>
                  <a:schemeClr val="tx2"/>
                </a:solidFill>
              </a:rPr>
              <a:t>kekse</a:t>
            </a:r>
            <a:r>
              <a:rPr lang="en-US" b="1" u="sng" dirty="0">
                <a:solidFill>
                  <a:schemeClr val="tx2"/>
                </a:solidFill>
              </a:rPr>
              <a:t>: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r>
              <a:rPr lang="en-US" b="1" dirty="0">
                <a:solidFill>
                  <a:schemeClr val="tx2"/>
                </a:solidFill>
              </a:rPr>
              <a:t>250 g </a:t>
            </a:r>
            <a:r>
              <a:rPr lang="en-US" b="1" dirty="0" err="1">
                <a:solidFill>
                  <a:schemeClr val="tx2"/>
                </a:solidFill>
              </a:rPr>
              <a:t>moke</a:t>
            </a:r>
            <a:r>
              <a:rPr lang="en-US" b="1" dirty="0">
                <a:solidFill>
                  <a:schemeClr val="tx2"/>
                </a:solidFill>
              </a:rPr>
              <a:t> (</a:t>
            </a:r>
            <a:r>
              <a:rPr lang="en-US" b="1" dirty="0" err="1">
                <a:solidFill>
                  <a:schemeClr val="tx2"/>
                </a:solidFill>
              </a:rPr>
              <a:t>ostre</a:t>
            </a:r>
            <a:r>
              <a:rPr lang="en-US" b="1" dirty="0">
                <a:solidFill>
                  <a:schemeClr val="tx2"/>
                </a:solidFill>
              </a:rPr>
              <a:t>)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r>
              <a:rPr lang="en-US" b="1" dirty="0">
                <a:solidFill>
                  <a:schemeClr val="tx2"/>
                </a:solidFill>
              </a:rPr>
              <a:t>150 g </a:t>
            </a:r>
            <a:r>
              <a:rPr lang="en-US" b="1" dirty="0" err="1">
                <a:solidFill>
                  <a:schemeClr val="tx2"/>
                </a:solidFill>
              </a:rPr>
              <a:t>masla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r>
              <a:rPr lang="en-US" b="1" dirty="0">
                <a:solidFill>
                  <a:schemeClr val="tx2"/>
                </a:solidFill>
              </a:rPr>
              <a:t>150 g </a:t>
            </a:r>
            <a:r>
              <a:rPr lang="en-US" b="1" dirty="0" err="1">
                <a:solidFill>
                  <a:schemeClr val="tx2"/>
                </a:solidFill>
              </a:rPr>
              <a:t>sladkorja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r>
              <a:rPr lang="en-US" b="1" dirty="0">
                <a:solidFill>
                  <a:schemeClr val="tx2"/>
                </a:solidFill>
              </a:rPr>
              <a:t>1 </a:t>
            </a:r>
            <a:r>
              <a:rPr lang="en-US" b="1" dirty="0" err="1">
                <a:solidFill>
                  <a:schemeClr val="tx2"/>
                </a:solidFill>
              </a:rPr>
              <a:t>jajce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r>
              <a:rPr lang="en-US" b="1" dirty="0">
                <a:solidFill>
                  <a:schemeClr val="tx2"/>
                </a:solidFill>
              </a:rPr>
              <a:t>2 </a:t>
            </a:r>
            <a:r>
              <a:rPr lang="en-US" b="1" dirty="0" err="1">
                <a:solidFill>
                  <a:schemeClr val="tx2"/>
                </a:solidFill>
              </a:rPr>
              <a:t>vaniljeva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sladkorja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r>
              <a:rPr lang="en-US" b="1" dirty="0">
                <a:solidFill>
                  <a:schemeClr val="tx2"/>
                </a:solidFill>
              </a:rPr>
              <a:t>1 </a:t>
            </a:r>
            <a:r>
              <a:rPr lang="en-US" b="1" dirty="0" err="1">
                <a:solidFill>
                  <a:schemeClr val="tx2"/>
                </a:solidFill>
              </a:rPr>
              <a:t>rumov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sladkor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endParaRPr lang="en-US" b="1">
              <a:solidFill>
                <a:schemeClr val="tx2"/>
              </a:solidFill>
            </a:endParaRPr>
          </a:p>
        </p:txBody>
      </p:sp>
      <p:grpSp>
        <p:nvGrpSpPr>
          <p:cNvPr id="98" name="Top left">
            <a:extLst>
              <a:ext uri="{FF2B5EF4-FFF2-40B4-BE49-F238E27FC236}">
                <a16:creationId xmlns:a16="http://schemas.microsoft.com/office/drawing/2014/main" id="{018B77F3-19EF-43BE-AA95-9929CF088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838E937-01D3-43B7-8692-491307AAD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3F4D862-7F81-447A-870A-C1E84EF0B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5A4B939-23EE-4F6C-B802-5741F61D5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E00246F-3383-4D02-BF0E-393F9033A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C74B0BD-FBF1-4B0E-98C1-3C6625D90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237D294-281E-449D-A31F-FE23A2C9C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8082F7F5-1FD9-4206-8F6B-48A5EC70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5EBEE9A-F4B1-4271-96B8-76984411A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9" name="Slika 9" descr="Slika, ki vsebuje besede miza, notranji, lesen, hrana&#10;&#10;Opis je samodejno ustvarjen">
            <a:extLst>
              <a:ext uri="{FF2B5EF4-FFF2-40B4-BE49-F238E27FC236}">
                <a16:creationId xmlns:a16="http://schemas.microsoft.com/office/drawing/2014/main" id="{6591F75C-23A9-4BA4-91AE-40F765E4E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90" r="4" b="14880"/>
          <a:stretch/>
        </p:blipFill>
        <p:spPr>
          <a:xfrm>
            <a:off x="7188594" y="10"/>
            <a:ext cx="5003406" cy="3428990"/>
          </a:xfrm>
          <a:prstGeom prst="rect">
            <a:avLst/>
          </a:prstGeom>
        </p:spPr>
      </p:pic>
      <p:pic>
        <p:nvPicPr>
          <p:cNvPr id="5" name="Slika 5" descr="Slika, ki vsebuje besede risba&#10;&#10;Opis je samodejno ustvarjen">
            <a:extLst>
              <a:ext uri="{FF2B5EF4-FFF2-40B4-BE49-F238E27FC236}">
                <a16:creationId xmlns:a16="http://schemas.microsoft.com/office/drawing/2014/main" id="{097EB94D-E3DF-4E3E-8DEE-96FC86B85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160" r="33387" b="1"/>
          <a:stretch/>
        </p:blipFill>
        <p:spPr>
          <a:xfrm>
            <a:off x="7188594" y="3429000"/>
            <a:ext cx="5003406" cy="3429000"/>
          </a:xfrm>
          <a:prstGeom prst="rect">
            <a:avLst/>
          </a:prstGeom>
        </p:spPr>
      </p:pic>
      <p:grpSp>
        <p:nvGrpSpPr>
          <p:cNvPr id="108" name="Bottom Right">
            <a:extLst>
              <a:ext uri="{FF2B5EF4-FFF2-40B4-BE49-F238E27FC236}">
                <a16:creationId xmlns:a16="http://schemas.microsoft.com/office/drawing/2014/main" id="{4602417A-49F6-4C14-8B11-5084771A7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09" name="Graphic 157">
              <a:extLst>
                <a:ext uri="{FF2B5EF4-FFF2-40B4-BE49-F238E27FC236}">
                  <a16:creationId xmlns:a16="http://schemas.microsoft.com/office/drawing/2014/main" id="{9803CDD2-AAD9-4EAA-9068-A6D56495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7C90D60-EDE8-407D-A86D-3CEF27FFCC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0CCD602-3FF2-418C-9B4D-B4780431BA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A9D3269F-9D94-4D85-9E00-1B59A84B7A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02203C4A-B4A3-45C0-B0DE-2B91455579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FCC0D32-1739-4A44-BC19-4ECBE16F2E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259FE917-2EF7-432F-8922-99FECF0BEE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950DFABA-E0A5-4E63-A04E-7CDB6EC5EE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5CF746F-B5C9-4EFB-A1CF-CFA2A049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9492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58583680-5340-497A-BE8A-EA586BA7CFD9}"/>
              </a:ext>
            </a:extLst>
          </p:cNvPr>
          <p:cNvSpPr txBox="1"/>
          <p:nvPr/>
        </p:nvSpPr>
        <p:spPr>
          <a:xfrm>
            <a:off x="1478071" y="413359"/>
            <a:ext cx="313985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sl-SI" sz="2000" b="1" dirty="0">
              <a:ea typeface="+mn-lt"/>
              <a:cs typeface="+mn-lt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7EE66FB-4FFE-45EF-AE39-88AE13DE3C4E}"/>
              </a:ext>
            </a:extLst>
          </p:cNvPr>
          <p:cNvSpPr txBox="1"/>
          <p:nvPr/>
        </p:nvSpPr>
        <p:spPr>
          <a:xfrm>
            <a:off x="4624137" y="653716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l-SI" sz="2000" b="1" dirty="0">
                <a:solidFill>
                  <a:srgbClr val="FF0000"/>
                </a:solidFill>
              </a:rPr>
              <a:t>POSTOPEK: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7D3C4C3-5881-4353-85F9-7CA9B20A926A}"/>
              </a:ext>
            </a:extLst>
          </p:cNvPr>
          <p:cNvSpPr txBox="1"/>
          <p:nvPr/>
        </p:nvSpPr>
        <p:spPr>
          <a:xfrm>
            <a:off x="1317959" y="1598696"/>
            <a:ext cx="274320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2000" b="1" dirty="0">
                <a:solidFill>
                  <a:srgbClr val="00B050"/>
                </a:solidFill>
                <a:ea typeface="+mn-lt"/>
                <a:cs typeface="+mn-lt"/>
              </a:rPr>
              <a:t>1. Navedene sestavine hitro umesimo skupaj, saj se maslo ne sme preveč zmehčat. </a:t>
            </a:r>
            <a:endParaRPr lang="sl-SI" sz="2000" b="1">
              <a:solidFill>
                <a:srgbClr val="00B050"/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5D2A924-95B5-4684-86C0-511F99489207}"/>
              </a:ext>
            </a:extLst>
          </p:cNvPr>
          <p:cNvSpPr txBox="1"/>
          <p:nvPr/>
        </p:nvSpPr>
        <p:spPr>
          <a:xfrm>
            <a:off x="1330492" y="3696703"/>
            <a:ext cx="274320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2000" b="1" dirty="0">
                <a:solidFill>
                  <a:srgbClr val="FF0000"/>
                </a:solidFill>
                <a:ea typeface="+mn-lt"/>
                <a:cs typeface="+mn-lt"/>
              </a:rPr>
              <a:t>2. Testu lahko po želji dodamo dodatke in s tem dobimo spet nove piškote. </a:t>
            </a:r>
          </a:p>
          <a:p>
            <a:r>
              <a:rPr lang="sl-SI" sz="2000" b="1" dirty="0" err="1">
                <a:solidFill>
                  <a:srgbClr val="FF0000"/>
                </a:solidFill>
              </a:rPr>
              <a:t>DODATKI:lešniki</a:t>
            </a:r>
            <a:r>
              <a:rPr lang="sl-SI" sz="2000" b="1" dirty="0">
                <a:solidFill>
                  <a:srgbClr val="FF0000"/>
                </a:solidFill>
              </a:rPr>
              <a:t>, orehi, cimet, </a:t>
            </a:r>
            <a:r>
              <a:rPr lang="sl-SI" sz="2000" b="1" dirty="0" err="1">
                <a:solidFill>
                  <a:srgbClr val="FF0000"/>
                </a:solidFill>
              </a:rPr>
              <a:t>kokos,čokolada</a:t>
            </a:r>
            <a:r>
              <a:rPr lang="sl-SI" sz="2000" b="1" dirty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575F1E76-B930-4088-B2F8-EDD5E0DEC413}"/>
              </a:ext>
            </a:extLst>
          </p:cNvPr>
          <p:cNvSpPr txBox="1"/>
          <p:nvPr/>
        </p:nvSpPr>
        <p:spPr>
          <a:xfrm>
            <a:off x="4842209" y="1493420"/>
            <a:ext cx="274320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2000" b="1" dirty="0">
                <a:solidFill>
                  <a:srgbClr val="00B050"/>
                </a:solidFill>
              </a:rPr>
              <a:t>3.</a:t>
            </a:r>
            <a:r>
              <a:rPr lang="sl-SI" sz="2000" b="1" dirty="0">
                <a:solidFill>
                  <a:srgbClr val="00B050"/>
                </a:solidFill>
                <a:ea typeface="+mn-lt"/>
                <a:cs typeface="+mn-lt"/>
              </a:rPr>
              <a:t> testo damo na hladno za kakšne pol urice, da ga lažje potem oblikujemo in izrezujemo. </a:t>
            </a:r>
            <a:endParaRPr lang="sl-SI" sz="2000" b="1" dirty="0">
              <a:solidFill>
                <a:srgbClr val="00B050"/>
              </a:solidFill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5B18626E-9E33-4EA7-A092-A566104457A6}"/>
              </a:ext>
            </a:extLst>
          </p:cNvPr>
          <p:cNvSpPr txBox="1"/>
          <p:nvPr/>
        </p:nvSpPr>
        <p:spPr>
          <a:xfrm>
            <a:off x="4724400" y="3701716"/>
            <a:ext cx="274320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2000" b="1" dirty="0">
                <a:solidFill>
                  <a:srgbClr val="00B050"/>
                </a:solidFill>
              </a:rPr>
              <a:t>4. </a:t>
            </a:r>
            <a:r>
              <a:rPr lang="sl-SI" sz="2000" b="1" dirty="0">
                <a:solidFill>
                  <a:srgbClr val="00B050"/>
                </a:solidFill>
                <a:ea typeface="+mn-lt"/>
                <a:cs typeface="+mn-lt"/>
              </a:rPr>
              <a:t>Razvaljamo ga na slab centimeter debeline in z modelčki izrežemo piškote. (če nimaš modelčka, lahko uporabiš kozarec in narediš krogce...)</a:t>
            </a:r>
            <a:endParaRPr lang="sl-SI" sz="2000" b="1" dirty="0">
              <a:solidFill>
                <a:srgbClr val="00B050"/>
              </a:solidFill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9B2DDB9-E5AD-4D52-B319-995A7D2CED90}"/>
              </a:ext>
            </a:extLst>
          </p:cNvPr>
          <p:cNvSpPr txBox="1"/>
          <p:nvPr/>
        </p:nvSpPr>
        <p:spPr>
          <a:xfrm>
            <a:off x="8466723" y="2310564"/>
            <a:ext cx="27432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sz="2000" b="1" dirty="0">
                <a:solidFill>
                  <a:srgbClr val="FF0000"/>
                </a:solidFill>
              </a:rPr>
              <a:t>5. </a:t>
            </a:r>
            <a:r>
              <a:rPr lang="sl-SI" sz="2000" b="1" dirty="0">
                <a:solidFill>
                  <a:srgbClr val="FF0000"/>
                </a:solidFill>
                <a:ea typeface="+mn-lt"/>
                <a:cs typeface="+mn-lt"/>
              </a:rPr>
              <a:t>Naložimo na pekač v katerega smo prej položili peki papir in damo v pečico na pečenje in sicer 200 °C približno 15 minut.</a:t>
            </a:r>
            <a:endParaRPr lang="sl-SI" sz="2000" b="1" dirty="0">
              <a:solidFill>
                <a:srgbClr val="FF0000"/>
              </a:solidFill>
            </a:endParaRPr>
          </a:p>
        </p:txBody>
      </p:sp>
      <p:pic>
        <p:nvPicPr>
          <p:cNvPr id="9" name="Slika 9">
            <a:extLst>
              <a:ext uri="{FF2B5EF4-FFF2-40B4-BE49-F238E27FC236}">
                <a16:creationId xmlns:a16="http://schemas.microsoft.com/office/drawing/2014/main" id="{A6E98A51-6721-4092-ADA5-6E62661FA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611" y="853603"/>
            <a:ext cx="2743200" cy="65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18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8" name="Freeform: Shape 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62" name="Freeform: Shape 1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66" name="Freeform: Shape 1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8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69" name="Rectangle 33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0" name="Rectangle 35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0511080-9B86-4784-9833-18BB637F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222" y="3998261"/>
            <a:ext cx="5996628" cy="2226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DOBER TEK! </a:t>
            </a:r>
          </a:p>
        </p:txBody>
      </p:sp>
      <p:grpSp>
        <p:nvGrpSpPr>
          <p:cNvPr id="71" name="Bottom Right">
            <a:extLst>
              <a:ext uri="{FF2B5EF4-FFF2-40B4-BE49-F238E27FC236}">
                <a16:creationId xmlns:a16="http://schemas.microsoft.com/office/drawing/2014/main" id="{FD57FA8A-6F6A-4738-A4C4-A1CA44170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722FA65-4717-473D-935C-1E9703E213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0" name="Graphic 157">
              <a:extLst>
                <a:ext uri="{FF2B5EF4-FFF2-40B4-BE49-F238E27FC236}">
                  <a16:creationId xmlns:a16="http://schemas.microsoft.com/office/drawing/2014/main" id="{0481A62F-BE87-4513-97B2-027784C6F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00486A8-7935-4814-A88E-8AB9135699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D5DFA27-8F9C-4DAD-841C-EC15FDFDF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BD0BA0A-7296-4EF5-8B4C-9644798AB6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5F1A67E-7F6A-4D1C-9630-CEA191C725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E1300E6-8909-46D4-80E7-2122D24D35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DE4C708C-5388-41A0-984B-3698E2B9EB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47">
                <a:extLst>
                  <a:ext uri="{FF2B5EF4-FFF2-40B4-BE49-F238E27FC236}">
                    <a16:creationId xmlns:a16="http://schemas.microsoft.com/office/drawing/2014/main" id="{95D7DAE6-94E0-4A1D-92A3-7D751872B7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F513D8C-ECEE-40F4-99D3-6C744A1E9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Slika 3">
            <a:extLst>
              <a:ext uri="{FF2B5EF4-FFF2-40B4-BE49-F238E27FC236}">
                <a16:creationId xmlns:a16="http://schemas.microsoft.com/office/drawing/2014/main" id="{84E17A8D-0FB9-43F0-B7B3-6F0D924557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3" r="17443"/>
          <a:stretch/>
        </p:blipFill>
        <p:spPr>
          <a:xfrm>
            <a:off x="619841" y="10"/>
            <a:ext cx="11084189" cy="3854020"/>
          </a:xfrm>
          <a:custGeom>
            <a:avLst/>
            <a:gdLst/>
            <a:ahLst/>
            <a:cxnLst/>
            <a:rect l="l" t="t" r="r" b="b"/>
            <a:pathLst>
              <a:path w="11084189" h="3854030">
                <a:moveTo>
                  <a:pt x="0" y="0"/>
                </a:moveTo>
                <a:lnTo>
                  <a:pt x="11084189" y="0"/>
                </a:lnTo>
                <a:lnTo>
                  <a:pt x="11061525" y="105743"/>
                </a:lnTo>
                <a:cubicBezTo>
                  <a:pt x="10536186" y="2244886"/>
                  <a:pt x="8264668" y="3854030"/>
                  <a:pt x="5542094" y="3854030"/>
                </a:cubicBezTo>
                <a:cubicBezTo>
                  <a:pt x="2819520" y="3854030"/>
                  <a:pt x="548002" y="2244886"/>
                  <a:pt x="22663" y="105743"/>
                </a:cubicBezTo>
                <a:close/>
              </a:path>
            </a:pathLst>
          </a:custGeom>
        </p:spPr>
      </p:pic>
      <p:grpSp>
        <p:nvGrpSpPr>
          <p:cNvPr id="50" name="Top Left">
            <a:extLst>
              <a:ext uri="{FF2B5EF4-FFF2-40B4-BE49-F238E27FC236}">
                <a16:creationId xmlns:a16="http://schemas.microsoft.com/office/drawing/2014/main" id="{FA83938A-824D-4A58-A16F-424E25498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B7029D1-A024-479E-8B61-B6C59454B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51">
              <a:extLst>
                <a:ext uri="{FF2B5EF4-FFF2-40B4-BE49-F238E27FC236}">
                  <a16:creationId xmlns:a16="http://schemas.microsoft.com/office/drawing/2014/main" id="{5D14A3F6-E603-4A77-BE8B-52A8CC119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3BABB92-B7C9-439B-A407-C26CAC92F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3806CE1-04AF-4087-986A-DBEB74501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73482B9-3ACD-4DBF-BF7A-865B7BBD1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BF72E41-C373-4050-A899-B9FDE5113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B521439-93BF-4D49-9EB4-9FA798186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9" name="Cross">
            <a:extLst>
              <a:ext uri="{FF2B5EF4-FFF2-40B4-BE49-F238E27FC236}">
                <a16:creationId xmlns:a16="http://schemas.microsoft.com/office/drawing/2014/main" id="{8593C7C3-23A8-4377-B2A6-0AA4120CF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" y="553414"/>
            <a:ext cx="118872" cy="118872"/>
            <a:chOff x="1175347" y="3733800"/>
            <a:chExt cx="118872" cy="118872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DF09466-D21B-48B6-B71E-2E3DC7068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E19A168-D974-4872-8F82-BDB7121D1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3" name="Cross">
            <a:extLst>
              <a:ext uri="{FF2B5EF4-FFF2-40B4-BE49-F238E27FC236}">
                <a16:creationId xmlns:a16="http://schemas.microsoft.com/office/drawing/2014/main" id="{B531CCBB-545A-412B-89AF-AEB3068A7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400" y="705814"/>
            <a:ext cx="118872" cy="118872"/>
            <a:chOff x="1175347" y="3733800"/>
            <a:chExt cx="118872" cy="118872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48FD4C8-4A36-4CB1-9391-65AA566FF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5FC3684-0929-46EE-A97F-3BEE86C8F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" name="sasa lendero - mali jelencek rudolf">
            <a:hlinkClick r:id="" action="ppaction://media"/>
            <a:extLst>
              <a:ext uri="{FF2B5EF4-FFF2-40B4-BE49-F238E27FC236}">
                <a16:creationId xmlns:a16="http://schemas.microsoft.com/office/drawing/2014/main" id="{44929F00-4B89-4A1E-83A6-B1BCA51AC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0585" y="2983664"/>
            <a:ext cx="730250" cy="73025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00C0FF3-A280-4FFB-B249-7174FD185950}"/>
              </a:ext>
            </a:extLst>
          </p:cNvPr>
          <p:cNvSpPr txBox="1"/>
          <p:nvPr/>
        </p:nvSpPr>
        <p:spPr>
          <a:xfrm>
            <a:off x="6479005" y="4313321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l-SI" dirty="0"/>
              <a:t>Če ti pa kakšen piškotek zelo lepo uspe (verjamem, da ti bo), ga pa "</a:t>
            </a:r>
            <a:r>
              <a:rPr lang="sl-SI" dirty="0" err="1"/>
              <a:t>pofotkaj</a:t>
            </a:r>
            <a:r>
              <a:rPr lang="sl-SI" dirty="0"/>
              <a:t> in pošlji .</a:t>
            </a:r>
          </a:p>
        </p:txBody>
      </p:sp>
      <p:pic>
        <p:nvPicPr>
          <p:cNvPr id="6" name="Slika 6" descr="Slika, ki vsebuje besede fotoaparat&#10;&#10;Opis je samodejno ustvarjen">
            <a:extLst>
              <a:ext uri="{FF2B5EF4-FFF2-40B4-BE49-F238E27FC236}">
                <a16:creationId xmlns:a16="http://schemas.microsoft.com/office/drawing/2014/main" id="{5B8D601F-5016-48CE-A4F3-D90D4F1EFB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20000">
            <a:off x="9550798" y="3056158"/>
            <a:ext cx="1635794" cy="14573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362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xploreVTI">
  <a:themeElements>
    <a:clrScheme name="AnalogousFromLightSeedRightStep">
      <a:dk1>
        <a:srgbClr val="000000"/>
      </a:dk1>
      <a:lt1>
        <a:srgbClr val="FFFFFF"/>
      </a:lt1>
      <a:dk2>
        <a:srgbClr val="393620"/>
      </a:dk2>
      <a:lt2>
        <a:srgbClr val="E2E5E8"/>
      </a:lt2>
      <a:accent1>
        <a:srgbClr val="C49A77"/>
      </a:accent1>
      <a:accent2>
        <a:srgbClr val="ACA267"/>
      </a:accent2>
      <a:accent3>
        <a:srgbClr val="98A773"/>
      </a:accent3>
      <a:accent4>
        <a:srgbClr val="7FB069"/>
      </a:accent4>
      <a:accent5>
        <a:srgbClr val="75B17C"/>
      </a:accent5>
      <a:accent6>
        <a:srgbClr val="69AF8E"/>
      </a:accent6>
      <a:hlink>
        <a:srgbClr val="5C85A7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4</TotalTime>
  <Words>241</Words>
  <Application>Microsoft Office PowerPoint</Application>
  <PresentationFormat>Širokozaslonsko</PresentationFormat>
  <Paragraphs>40</Paragraphs>
  <Slides>8</Slides>
  <Notes>0</Notes>
  <HiddenSlides>1</HiddenSlides>
  <MMClips>2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5" baseType="lpstr">
      <vt:lpstr>Aharoni</vt:lpstr>
      <vt:lpstr>Arial</vt:lpstr>
      <vt:lpstr>Avenir Next LT Pro</vt:lpstr>
      <vt:lpstr>AvenirNext LT Pro Medium</vt:lpstr>
      <vt:lpstr>Posterama</vt:lpstr>
      <vt:lpstr>Segoe UI Semilight</vt:lpstr>
      <vt:lpstr>ExploreVTI</vt:lpstr>
      <vt:lpstr>GLEDALIŠKA PREDSTAVA</vt:lpstr>
      <vt:lpstr>ŠKRATKA SLADKA</vt:lpstr>
      <vt:lpstr>O ČEM GOVORI PREDSTAVA?</vt:lpstr>
      <vt:lpstr>PowerPointova predstavitev</vt:lpstr>
      <vt:lpstr>PowerPointova predstavitev</vt:lpstr>
      <vt:lpstr>VERJAMEM, DA BI TI PRIJALI KAKŠNI SLASTNI PIŠKOTKI. </vt:lpstr>
      <vt:lpstr>PowerPointova predstavitev</vt:lpstr>
      <vt:lpstr>DOBER TEK!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Janja</dc:creator>
  <cp:lastModifiedBy>Saša Šeško</cp:lastModifiedBy>
  <cp:revision>388</cp:revision>
  <dcterms:created xsi:type="dcterms:W3CDTF">2020-11-26T06:03:47Z</dcterms:created>
  <dcterms:modified xsi:type="dcterms:W3CDTF">2020-12-02T10:44:18Z</dcterms:modified>
</cp:coreProperties>
</file>