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9" r:id="rId4"/>
    <p:sldId id="262" r:id="rId5"/>
    <p:sldId id="265" r:id="rId6"/>
    <p:sldId id="270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>
            <a:extLst>
              <a:ext uri="{FF2B5EF4-FFF2-40B4-BE49-F238E27FC236}">
                <a16:creationId xmlns:a16="http://schemas.microsoft.com/office/drawing/2014/main" id="{E8342005-67FD-4723-9BA3-3E28AB23D3E2}"/>
              </a:ext>
            </a:extLst>
          </p:cNvPr>
          <p:cNvCxnSpPr/>
          <p:nvPr/>
        </p:nvCxnSpPr>
        <p:spPr>
          <a:xfrm flipH="1">
            <a:off x="8228013" y="7938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>
            <a:extLst>
              <a:ext uri="{FF2B5EF4-FFF2-40B4-BE49-F238E27FC236}">
                <a16:creationId xmlns:a16="http://schemas.microsoft.com/office/drawing/2014/main" id="{B4FF5EE6-A97D-4EB2-8C87-465D2F34AD43}"/>
              </a:ext>
            </a:extLst>
          </p:cNvPr>
          <p:cNvCxnSpPr/>
          <p:nvPr/>
        </p:nvCxnSpPr>
        <p:spPr>
          <a:xfrm flipH="1">
            <a:off x="6108700" y="92075"/>
            <a:ext cx="6080125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>
            <a:extLst>
              <a:ext uri="{FF2B5EF4-FFF2-40B4-BE49-F238E27FC236}">
                <a16:creationId xmlns:a16="http://schemas.microsoft.com/office/drawing/2014/main" id="{57896A01-F9A0-4187-8F5F-F5A3F21BCBDB}"/>
              </a:ext>
            </a:extLst>
          </p:cNvPr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>
            <a:extLst>
              <a:ext uri="{FF2B5EF4-FFF2-40B4-BE49-F238E27FC236}">
                <a16:creationId xmlns:a16="http://schemas.microsoft.com/office/drawing/2014/main" id="{B41D5D05-F822-477E-B9BF-A99FA10CA31B}"/>
              </a:ext>
            </a:extLst>
          </p:cNvPr>
          <p:cNvCxnSpPr/>
          <p:nvPr/>
        </p:nvCxnSpPr>
        <p:spPr>
          <a:xfrm flipH="1">
            <a:off x="7335838" y="31750"/>
            <a:ext cx="4852987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>
            <a:extLst>
              <a:ext uri="{FF2B5EF4-FFF2-40B4-BE49-F238E27FC236}">
                <a16:creationId xmlns:a16="http://schemas.microsoft.com/office/drawing/2014/main" id="{5A530E29-3F34-4EF6-8C7B-E65E63912271}"/>
              </a:ext>
            </a:extLst>
          </p:cNvPr>
          <p:cNvCxnSpPr/>
          <p:nvPr/>
        </p:nvCxnSpPr>
        <p:spPr>
          <a:xfrm flipH="1">
            <a:off x="7845425" y="609600"/>
            <a:ext cx="434340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/>
          <a:lstStyle>
            <a:lvl1pPr algn="l">
              <a:defRPr sz="4800">
                <a:effectLst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3A13A0D-C682-457C-805F-B7F004CA4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62F00-6A75-4949-9367-F02BC6A16CC7}" type="datetimeFigureOut">
              <a:rPr lang="sl-SI"/>
              <a:pPr>
                <a:defRPr/>
              </a:pPr>
              <a:t>7. 01. 2021</a:t>
            </a:fld>
            <a:endParaRPr lang="sl-SI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A2D5037-933C-4DAC-84F9-A057077D1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0A9A00F-D45D-4115-82F9-895B3C6E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5A1E3-9636-4D57-BFC4-9B7A4CF2BEA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54832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A52059-7124-4512-B400-5C47E9F932D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D6210-1D10-4554-918D-A903F6098EB4}" type="datetimeFigureOut">
              <a:rPr lang="sl-SI"/>
              <a:pPr>
                <a:defRPr/>
              </a:pPr>
              <a:t>7. 01. 2021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9FC4046-6895-4991-A1AA-D18CB4B6916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4100030-0AF0-41BF-89DD-85681BB4166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386E5-0005-4C20-A23A-FBD5ACCAE10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5842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 algn="l">
              <a:defRPr sz="3200" b="0" cap="all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CBC47-8FB6-47E8-A392-77A663065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41747-5D72-4A93-92E2-008624DEA16A}" type="datetimeFigureOut">
              <a:rPr lang="sl-SI"/>
              <a:pPr>
                <a:defRPr/>
              </a:pPr>
              <a:t>7. 01. 2021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CEFA2-C2A4-4000-B583-EE65FFC47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C2A70-24B8-4110-9125-44A571461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C306E-1596-44FF-8E53-64B1DEAEA72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15136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>
            <a:extLst>
              <a:ext uri="{FF2B5EF4-FFF2-40B4-BE49-F238E27FC236}">
                <a16:creationId xmlns:a16="http://schemas.microsoft.com/office/drawing/2014/main" id="{AD5ED723-FB88-42E0-97F4-F26B13FE2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3" y="812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sl-SI" sz="8000"/>
              <a:t>“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:a16="http://schemas.microsoft.com/office/drawing/2014/main" id="{2218FD00-27FB-44DC-824F-18CAB37A8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5413" y="27686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r>
              <a:rPr lang="en-US" altLang="sl-SI" sz="800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868A928-F92F-4882-A5A9-53FE4B79503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FFD04-F4C0-4F96-B9CB-2A9DDB05E47E}" type="datetimeFigureOut">
              <a:rPr lang="sl-SI"/>
              <a:pPr>
                <a:defRPr/>
              </a:pPr>
              <a:t>7. 01. 2021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0676CBE-5A79-4A46-9AAF-898CE8EA27D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87B453E-5871-4316-B517-8DA9752AD09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4959D-4DBD-4D2A-BCB6-8A1CAE0B834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6285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B27E6-F281-4AF6-ABD9-D84F4EC15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84090-5673-4EC4-9851-C684079752E0}" type="datetimeFigureOut">
              <a:rPr lang="sl-SI"/>
              <a:pPr>
                <a:defRPr/>
              </a:pPr>
              <a:t>7. 01. 2021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118AA-BDD5-4294-BD88-B3C560234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AB369-2548-4773-B471-825F6FC3C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78786-BBF8-4879-A319-99CF871514A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31243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>
            <a:extLst>
              <a:ext uri="{FF2B5EF4-FFF2-40B4-BE49-F238E27FC236}">
                <a16:creationId xmlns:a16="http://schemas.microsoft.com/office/drawing/2014/main" id="{B4CC4C2F-5F7E-41EE-8A5F-DDDF5F238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3" y="812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sl-SI" sz="8000"/>
              <a:t>“</a:t>
            </a: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D6D5258B-4F77-42BA-8E61-BA8E2F0F6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5413" y="27686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r>
              <a:rPr lang="en-US" altLang="sl-SI" sz="800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CAE32C3-222B-4CF2-AB63-342CD601C06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AA480-9CA5-40AF-93CE-57A802C80F08}" type="datetimeFigureOut">
              <a:rPr lang="sl-SI"/>
              <a:pPr>
                <a:defRPr/>
              </a:pPr>
              <a:t>7. 01. 2021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A63594A-F7B0-48FD-9DB5-75F1D06755B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CFD28D1-7114-465B-9320-25C58FF4900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1E262-0325-4E44-B21E-77DC40FCBC0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22284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A517827-5775-44EB-B325-1EC8EC71757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E2720-09F5-4B13-A977-011CCA33F8A2}" type="datetimeFigureOut">
              <a:rPr lang="sl-SI"/>
              <a:pPr>
                <a:defRPr/>
              </a:pPr>
              <a:t>7. 01. 2021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7BB097A-CA29-410D-8F57-39EDE974786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8E01050-BCD7-40DE-8F30-A8EC329A9D9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A9F10-0BFB-4C1A-A917-348F7DB28E7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5794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CDCD9-6145-4052-AE65-38252ED74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027DB-FB35-4E21-A9C3-A5F7D30627F7}" type="datetimeFigureOut">
              <a:rPr lang="sl-SI"/>
              <a:pPr>
                <a:defRPr/>
              </a:pPr>
              <a:t>7. 01. 2021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13DD9-6AFD-4B2E-BDBC-F5AC08BA8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9144C-37B1-45CE-B422-EDDD51C8D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29AC1-F9A4-4B46-A117-95170B502C4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615137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D77FD-B635-4179-AABB-55829CFEF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706A0-8BBB-4959-BF29-0BE2CD32844A}" type="datetimeFigureOut">
              <a:rPr lang="sl-SI"/>
              <a:pPr>
                <a:defRPr/>
              </a:pPr>
              <a:t>7. 01. 2021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E239B-D3A8-41FB-821F-1E191E11E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28831-ABF0-415F-9F0E-0CBCF72D5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52FC-1D00-498C-A3C4-601277716FF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6496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84B75-BFA7-4B63-9854-060775597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4F1F0-DC65-46B0-9F4E-DF853CD9267D}" type="datetimeFigureOut">
              <a:rPr lang="sl-SI"/>
              <a:pPr>
                <a:defRPr/>
              </a:pPr>
              <a:t>7. 01. 2021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2FE96-660D-446C-9192-979E35F42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BBCDC-AB99-438F-9ECF-8A8545124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9809C-DBA2-4657-8FC6-7AA0013E4B6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880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/>
          <a:lstStyle>
            <a:lvl1pPr algn="l">
              <a:defRPr sz="3600" b="0" cap="all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61774-B651-46D6-BB3F-C0925DEFF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9218E-C0E4-49D0-A6E8-1876930FEB70}" type="datetimeFigureOut">
              <a:rPr lang="sl-SI"/>
              <a:pPr>
                <a:defRPr/>
              </a:pPr>
              <a:t>7. 01. 2021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BCB70-A5EF-4430-846C-0241E762A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F4EDA-DD99-42EF-9B71-B957366D2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33F25-495F-461F-B0F7-2D603E73ED2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1266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54A70E7-7DA7-470E-B348-AEFE1D604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2BD2D-077C-47E6-A3EB-6CE6E43DE1C5}" type="datetimeFigureOut">
              <a:rPr lang="sl-SI"/>
              <a:pPr>
                <a:defRPr/>
              </a:pPr>
              <a:t>7. 01. 2021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9501936-D50C-4E64-A96F-B23825D54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634D75-A0A6-4CB6-BF79-A55846495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7BB9C-4751-4B72-99F6-63A1FE13130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07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414C585-27C3-444C-8977-8740FB31C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5C6DE-832F-4AEE-9B4C-DB4693A2C028}" type="datetimeFigureOut">
              <a:rPr lang="sl-SI"/>
              <a:pPr>
                <a:defRPr/>
              </a:pPr>
              <a:t>7. 01. 2021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6800EF3-0A2E-4B40-B895-9C8EA9E01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FB5268F-FCEC-4CA3-BDE1-B533D8F15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A29E9-355B-411F-AA06-64822425C98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38611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918292F-04D1-4F80-A496-918455FFB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DB2E0-2A49-47D8-BA9C-E09B53468516}" type="datetimeFigureOut">
              <a:rPr lang="sl-SI"/>
              <a:pPr>
                <a:defRPr/>
              </a:pPr>
              <a:t>7. 01. 2021</a:t>
            </a:fld>
            <a:endParaRPr lang="sl-S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2A45F5-D696-4CA3-9BB3-C991AA50F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CF18549-1E02-418F-A31D-DE9AF7982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9343A-33FD-4E84-AEE3-B86094DE5D4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1984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0279692-6C7D-4FA4-AECE-8D8B482DD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6E3DB-C080-4235-B4F8-C94E77783BC6}" type="datetimeFigureOut">
              <a:rPr lang="sl-SI"/>
              <a:pPr>
                <a:defRPr/>
              </a:pPr>
              <a:t>7. 01. 2021</a:t>
            </a:fld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B83FD7D-D4B3-46EE-ABA4-E145944AB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CD7667C-63B8-4771-8996-A99B4AAF8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2AFE7-8F72-47A6-92F3-C62F39342B9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1424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46FBAD6-72E1-4707-8C2F-6DC81F771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60823-924F-4436-8980-ED188DDE9BDF}" type="datetimeFigureOut">
              <a:rPr lang="sl-SI"/>
              <a:pPr>
                <a:defRPr/>
              </a:pPr>
              <a:t>7. 01. 2021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34F305A-4D06-4192-93B6-FC9EE534C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970B720-A5C4-4E91-81E2-FEADCE951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C8A15-6B4C-43F0-8983-6C795892826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0653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5FCED98-C62E-4A74-A578-FCF0C18DB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944FC-8A96-4F98-9808-5F47DD2E0726}" type="datetimeFigureOut">
              <a:rPr lang="sl-SI"/>
              <a:pPr>
                <a:defRPr/>
              </a:pPr>
              <a:t>7. 01. 2021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E82BA23-B778-417D-A4AA-B6BF24A81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0007F5D-7B3D-49D1-9407-7925A1159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D0B8A-B553-4AEC-B07D-6626CBAEDAD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5884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64D4EF"/>
            </a:gs>
            <a:gs pos="10001">
              <a:srgbClr val="64D4EF"/>
            </a:gs>
            <a:gs pos="100000">
              <a:srgbClr val="06588E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>
            <a:extLst>
              <a:ext uri="{FF2B5EF4-FFF2-40B4-BE49-F238E27FC236}">
                <a16:creationId xmlns:a16="http://schemas.microsoft.com/office/drawing/2014/main" id="{16B440D3-E10C-47E3-8823-8027D23CA08C}"/>
              </a:ext>
            </a:extLst>
          </p:cNvPr>
          <p:cNvGrpSpPr>
            <a:grpSpLocks/>
          </p:cNvGrpSpPr>
          <p:nvPr/>
        </p:nvGrpSpPr>
        <p:grpSpPr bwMode="auto">
          <a:xfrm>
            <a:off x="9207500" y="2963863"/>
            <a:ext cx="2981325" cy="3208337"/>
            <a:chOff x="9206969" y="2963333"/>
            <a:chExt cx="2981858" cy="32088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FEFB3C9-AB0D-422D-8E6D-CDFBC72CD9F4}"/>
                </a:ext>
              </a:extLst>
            </p:cNvPr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8A8DF8A-8414-49C6-B0B6-179A682B677B}"/>
                </a:ext>
              </a:extLst>
            </p:cNvPr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333BC92-A240-41D0-8BE9-DCF69E0DE561}"/>
                </a:ext>
              </a:extLst>
            </p:cNvPr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1D96E96-446C-4387-A101-F545FCD6F5A2}"/>
                </a:ext>
              </a:extLst>
            </p:cNvPr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0F2DD03-EA57-4149-81FD-A2A235198373}"/>
                </a:ext>
              </a:extLst>
            </p:cNvPr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D16E2B-7901-4A71-9F3F-6C34EAE7F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4487863"/>
            <a:ext cx="85344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1FBE686-3480-4D17-BE1C-554F675227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685800"/>
            <a:ext cx="8534400" cy="361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A1D10-2627-483F-9D66-A07B5093B3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04413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7F254029-E984-48A6-9408-D7E5BAA4348B}" type="datetimeFigureOut">
              <a:rPr lang="sl-SI"/>
              <a:pPr>
                <a:defRPr/>
              </a:pPr>
              <a:t>7. 01. 2021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4EDEB-DE5A-41A0-96AD-7430D23248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4213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3F8B0-337D-4CBF-8AEC-410CA198D7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300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320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273D484-4469-4AE1-8356-1191548EDEB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6" r:id="rId12"/>
    <p:sldLayoutId id="2147483691" r:id="rId13"/>
    <p:sldLayoutId id="2147483697" r:id="rId14"/>
    <p:sldLayoutId id="2147483692" r:id="rId15"/>
    <p:sldLayoutId id="2147483693" r:id="rId16"/>
    <p:sldLayoutId id="2147483694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>
          <a:solidFill>
            <a:srgbClr val="0F496F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ern="1200">
          <a:solidFill>
            <a:srgbClr val="0F496F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>
          <a:solidFill>
            <a:srgbClr val="0F496F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youtube.com/watch?v=sJSUKPr0fv0&amp;feature=youtu.b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ANsDz2jTgA&amp;feature=youtu.be" TargetMode="External"/><Relationship Id="rId2" Type="http://schemas.openxmlformats.org/officeDocument/2006/relationships/hyperlink" Target="https://www.youtube.com/watch?v=kXdaGDlVOiE&amp;feature=youtu.be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video.arnes.si/portal/asset.zul?id=dBLNDMG7efYuSZIlLUqRJdJd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2209E7-277F-48FB-9B68-7261EE2EF7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685800"/>
            <a:ext cx="8001000" cy="2971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DAN ŠOLE - HRASTNIK TURISTIČNO MESTO</a:t>
            </a:r>
          </a:p>
        </p:txBody>
      </p:sp>
      <p:sp>
        <p:nvSpPr>
          <p:cNvPr id="5123" name="Podnaslov 2">
            <a:extLst>
              <a:ext uri="{FF2B5EF4-FFF2-40B4-BE49-F238E27FC236}">
                <a16:creationId xmlns:a16="http://schemas.microsoft.com/office/drawing/2014/main" id="{F546D180-ADD8-4617-9E5A-E84C434CB8B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4213" y="3843338"/>
            <a:ext cx="6400800" cy="1947862"/>
          </a:xfrm>
        </p:spPr>
        <p:txBody>
          <a:bodyPr/>
          <a:lstStyle/>
          <a:p>
            <a:r>
              <a:rPr lang="sl-SI" altLang="sl-SI" sz="3200" b="1">
                <a:solidFill>
                  <a:srgbClr val="0F496F"/>
                </a:solidFill>
              </a:rPr>
              <a:t>1. RAZRED</a:t>
            </a:r>
          </a:p>
        </p:txBody>
      </p:sp>
      <p:pic>
        <p:nvPicPr>
          <p:cNvPr id="5124" name="Slika 3" descr="osnovnasola – Osnovna šola narodnega heroja Rajka Hrastnik">
            <a:extLst>
              <a:ext uri="{FF2B5EF4-FFF2-40B4-BE49-F238E27FC236}">
                <a16:creationId xmlns:a16="http://schemas.microsoft.com/office/drawing/2014/main" id="{CE839DC0-CF5A-4249-8582-FC9702594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975" y="915988"/>
            <a:ext cx="1722438" cy="120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2" descr="Turizem | Občina Hrastnik">
            <a:extLst>
              <a:ext uri="{FF2B5EF4-FFF2-40B4-BE49-F238E27FC236}">
                <a16:creationId xmlns:a16="http://schemas.microsoft.com/office/drawing/2014/main" id="{D4BCB715-322B-49D1-979C-36CBA21BD0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413" y="3444875"/>
            <a:ext cx="4376737" cy="274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B145DF-9CE5-475D-AEE2-BFCB5A0FA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288"/>
            <a:ext cx="11174413" cy="561816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sl-SI" cap="none" dirty="0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TAKO, TESTO JE PRIPRAVLJENO ZA USTVARJANJE. ČE ŽELIŠ, LAHKO TESTO TUDI </a:t>
            </a:r>
            <a:r>
              <a:rPr lang="sl-SI" altLang="sl-SI" cap="none" dirty="0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altLang="sl-SI" cap="none" dirty="0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OBARVAŠ S TEMPERA BARVAMI.</a:t>
            </a:r>
            <a:br>
              <a:rPr lang="sl-SI" altLang="sl-SI" sz="1800" cap="none" dirty="0">
                <a:ln>
                  <a:noFill/>
                </a:ln>
              </a:rPr>
            </a:br>
            <a:r>
              <a:rPr lang="en-US" altLang="sl-SI" cap="none" dirty="0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IZDELEK DOBRO POSUŠI IN NATO, S POMOČJO STARŠEV, PECI V PEČICI NA 180°C</a:t>
            </a:r>
            <a:r>
              <a:rPr lang="sl-SI" altLang="sl-SI" cap="none" dirty="0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altLang="sl-SI" cap="none" dirty="0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PRIBLIŽNO POL URE.</a:t>
            </a:r>
            <a:br>
              <a:rPr lang="sl-SI" altLang="sl-SI" cap="none" dirty="0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altLang="sl-SI" cap="none" dirty="0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altLang="sl-SI" cap="none" dirty="0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altLang="sl-SI" b="1" cap="none" dirty="0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UŽIVAJ!                            </a:t>
            </a:r>
            <a:br>
              <a:rPr lang="sl-SI" altLang="sl-SI" cap="none" dirty="0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altLang="sl-SI" sz="1800" cap="none" dirty="0">
                <a:ln>
                  <a:noFill/>
                </a:ln>
              </a:rPr>
            </a:br>
            <a:endParaRPr lang="sl-SI" altLang="sl-SI" cap="none" dirty="0">
              <a:ln>
                <a:noFill/>
              </a:ln>
            </a:endParaRPr>
          </a:p>
        </p:txBody>
      </p:sp>
      <p:pic>
        <p:nvPicPr>
          <p:cNvPr id="14339" name="Slika 8" descr="SUAŠ Ljubljana – Srednja upravno administrativna šola Ljubljana">
            <a:extLst>
              <a:ext uri="{FF2B5EF4-FFF2-40B4-BE49-F238E27FC236}">
                <a16:creationId xmlns:a16="http://schemas.microsoft.com/office/drawing/2014/main" id="{544A7371-BB0B-4632-A732-641DB0C6CD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675" y="3792538"/>
            <a:ext cx="1774825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Slika 7" descr="RAJKO">
            <a:extLst>
              <a:ext uri="{FF2B5EF4-FFF2-40B4-BE49-F238E27FC236}">
                <a16:creationId xmlns:a16="http://schemas.microsoft.com/office/drawing/2014/main" id="{6CFCBBE3-20BA-4432-94A7-0DE4C3F44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838" y="2516188"/>
            <a:ext cx="139223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Slika 14" descr="Facebook">
            <a:extLst>
              <a:ext uri="{FF2B5EF4-FFF2-40B4-BE49-F238E27FC236}">
                <a16:creationId xmlns:a16="http://schemas.microsoft.com/office/drawing/2014/main" id="{DDF420EC-1628-4301-9EF1-2E6DBA5AF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763" y="1235075"/>
            <a:ext cx="1893887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Oblak 8">
            <a:extLst>
              <a:ext uri="{FF2B5EF4-FFF2-40B4-BE49-F238E27FC236}">
                <a16:creationId xmlns:a16="http://schemas.microsoft.com/office/drawing/2014/main" id="{4909FFE6-4674-4BE6-94BE-FC4482682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52413"/>
            <a:ext cx="5837238" cy="2705100"/>
          </a:xfrm>
          <a:prstGeom prst="cloudCallout">
            <a:avLst>
              <a:gd name="adj1" fmla="val -49454"/>
              <a:gd name="adj2" fmla="val 97319"/>
            </a:avLst>
          </a:prstGeom>
          <a:solidFill>
            <a:srgbClr val="F7CAAC"/>
          </a:solidFill>
          <a:ln w="12700">
            <a:solidFill>
              <a:srgbClr val="525252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/>
            <a:r>
              <a:rPr lang="sl-SI" altLang="sl-SI" sz="1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MOJE PRAVO IME JE JOŽE MENIH IN SEM POVSEM OBIČAJEN FANT. TUDI JAZ SEM OSNOVNO ŠOLO OBISKOVAL V HRASTNIKU. MOJA ROJSTNA HIŠA JE STALA TAM, KJER JE DANES TRGOVINA SPAR.</a:t>
            </a:r>
            <a:endParaRPr lang="sl-SI" altLang="sl-SI" sz="14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49" name="Oblak 9">
            <a:extLst>
              <a:ext uri="{FF2B5EF4-FFF2-40B4-BE49-F238E27FC236}">
                <a16:creationId xmlns:a16="http://schemas.microsoft.com/office/drawing/2014/main" id="{CC607328-3804-40A7-82D2-AF9C90A86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844550"/>
            <a:ext cx="3308350" cy="2260600"/>
          </a:xfrm>
          <a:prstGeom prst="cloudCallout">
            <a:avLst>
              <a:gd name="adj1" fmla="val 54093"/>
              <a:gd name="adj2" fmla="val 58546"/>
            </a:avLst>
          </a:prstGeom>
          <a:solidFill>
            <a:srgbClr val="FFD966"/>
          </a:solidFill>
          <a:ln w="12700">
            <a:solidFill>
              <a:srgbClr val="525252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/>
            <a:r>
              <a:rPr lang="sl-SI" altLang="sl-SI" sz="12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ZDRAVO! SEM RAJKO, NARODNI HEROJ. TAKO MI PRAVIJO, KER  SEM V ČASU 2. SVETOVNE VOJNE ZELO POGUMNO BORIL. TUDI ZATE, TVOJE STARŠE IN DOMOVINO – ZATO NAŠA ŠOLA NOSI MOJE IME.   </a:t>
            </a:r>
            <a:endParaRPr lang="sl-SI" altLang="sl-SI" sz="12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50" name="Oblak 10">
            <a:extLst>
              <a:ext uri="{FF2B5EF4-FFF2-40B4-BE49-F238E27FC236}">
                <a16:creationId xmlns:a16="http://schemas.microsoft.com/office/drawing/2014/main" id="{B98D1B3C-0477-4928-83CE-404B0C5DF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6238" y="3511550"/>
            <a:ext cx="4100512" cy="2967038"/>
          </a:xfrm>
          <a:prstGeom prst="cloudCallout">
            <a:avLst>
              <a:gd name="adj1" fmla="val -76639"/>
              <a:gd name="adj2" fmla="val -23657"/>
            </a:avLst>
          </a:prstGeom>
          <a:solidFill>
            <a:srgbClr val="FFE599"/>
          </a:solidFill>
          <a:ln w="12700">
            <a:solidFill>
              <a:srgbClr val="525252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/>
            <a:r>
              <a:rPr lang="sl-SI" altLang="sl-SI" sz="1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POHORSKI BATALJON, V KATEREM SEM SE BORIL, JE BIL PORAŽEN 8. JANUARJA 1943. ŽIVLJENJE SO IZGUBILI VSI BORCI – TUDI JAZ, STAR LE 21 LET. V SPOMIN NA TA DOGODEK VSAKO LETO 8. JANUARJA  PRAZNUJEMO DAN ŠOLE.</a:t>
            </a:r>
            <a:endParaRPr lang="sl-SI" altLang="sl-SI" sz="14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51" name="Oblak 11">
            <a:extLst>
              <a:ext uri="{FF2B5EF4-FFF2-40B4-BE49-F238E27FC236}">
                <a16:creationId xmlns:a16="http://schemas.microsoft.com/office/drawing/2014/main" id="{3C73B30F-B6E4-4E08-9D36-14756A064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400" y="4395788"/>
            <a:ext cx="2762250" cy="2082800"/>
          </a:xfrm>
          <a:prstGeom prst="cloudCallout">
            <a:avLst>
              <a:gd name="adj1" fmla="val 47588"/>
              <a:gd name="adj2" fmla="val -94361"/>
            </a:avLst>
          </a:prstGeom>
          <a:solidFill>
            <a:srgbClr val="F4B083"/>
          </a:solidFill>
          <a:ln w="12700">
            <a:solidFill>
              <a:srgbClr val="525252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/>
            <a:r>
              <a:rPr lang="sl-SI" altLang="sl-SI" sz="1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 BEREM, PIŠEM PESMI, RECITIRAM IN NASTOPAM.</a:t>
            </a:r>
            <a:endParaRPr lang="sl-SI" altLang="sl-SI" sz="14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4F375DE5-5F24-4B92-8559-F5DC6061C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075" y="138113"/>
            <a:ext cx="57102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sl-SI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1. </a:t>
            </a:r>
            <a:r>
              <a:rPr lang="en-US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SPOZNAJ NAŠEGA RAJKA</a:t>
            </a:r>
            <a:r>
              <a:rPr lang="en-US" dirty="0">
                <a:latin typeface="+mn-lt"/>
              </a:rPr>
              <a:t>.</a:t>
            </a:r>
            <a:endParaRPr lang="en-US" altLang="sl-SI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8BC803-7849-46CD-9859-EE1EDABA5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NJEGOV KIP IMAMO POSTAVLJEN V AVLI NA MATIČNI ŠOLI.</a:t>
            </a:r>
            <a:br>
              <a:rPr lang="sl-SI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</a:t>
            </a:r>
            <a:endParaRPr lang="sl-SI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171" name="Označba mesta vsebine 3" descr="rajko – Osnovna šola narodnega heroja Rajka Hrastnik">
            <a:extLst>
              <a:ext uri="{FF2B5EF4-FFF2-40B4-BE49-F238E27FC236}">
                <a16:creationId xmlns:a16="http://schemas.microsoft.com/office/drawing/2014/main" id="{67DE70B8-981E-48F0-8BCC-5FE4C53492A1}"/>
              </a:ext>
            </a:extLst>
          </p:cNvPr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645650" y="860425"/>
            <a:ext cx="1957388" cy="2549525"/>
          </a:xfrm>
        </p:spPr>
      </p:pic>
      <p:sp>
        <p:nvSpPr>
          <p:cNvPr id="7172" name="Pravokotnik 4">
            <a:extLst>
              <a:ext uri="{FF2B5EF4-FFF2-40B4-BE49-F238E27FC236}">
                <a16:creationId xmlns:a16="http://schemas.microsoft.com/office/drawing/2014/main" id="{1D1AE745-66B0-4330-A481-517D4D3A3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3035300"/>
            <a:ext cx="60960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US" altLang="sl-SI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</a:t>
            </a:r>
            <a:endParaRPr lang="sl-SI" altLang="sl-SI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173" name="Slika 5" descr="C:\Users\Brinovec\Desktop\KIP.jpg">
            <a:extLst>
              <a:ext uri="{FF2B5EF4-FFF2-40B4-BE49-F238E27FC236}">
                <a16:creationId xmlns:a16="http://schemas.microsoft.com/office/drawing/2014/main" id="{7E1895DA-BBD6-43CB-97BB-83963F27A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398588"/>
            <a:ext cx="2425700" cy="255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5E2880-CEDF-4576-91CD-26E3C892E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813" y="268288"/>
            <a:ext cx="8534400" cy="57531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altLang="sl-SI" sz="4000" b="1" cap="none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altLang="sl-SI" sz="4000" b="1" cap="none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sl-SI" altLang="sl-SI" sz="4000" b="1" cap="none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altLang="sl-SI" sz="4000" b="1" cap="none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AMENITOSTI HRA</a:t>
            </a:r>
            <a:r>
              <a:rPr lang="sl-SI" altLang="sl-SI" sz="4000" b="1" cap="none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altLang="sl-SI" sz="4000" b="1" cap="none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TNIKA</a:t>
            </a:r>
            <a:br>
              <a:rPr lang="sl-SI" altLang="sl-SI" sz="1800" cap="none" dirty="0">
                <a:ln>
                  <a:noFill/>
                </a:ln>
                <a:solidFill>
                  <a:schemeClr val="bg1"/>
                </a:solidFill>
              </a:rPr>
            </a:br>
            <a:r>
              <a:rPr lang="en-US" altLang="sl-SI" cap="none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OGLEJ SI FILM O HRASTNIKU.</a:t>
            </a:r>
            <a:br>
              <a:rPr lang="sl-SI" altLang="sl-SI" cap="none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altLang="sl-SI" cap="none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3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Hrastnik v nekaj minutah - YouTube</a:t>
            </a:r>
            <a:br>
              <a:rPr lang="sl-SI" sz="1800" dirty="0"/>
            </a:br>
            <a:r>
              <a:rPr lang="en-US" sz="1800" dirty="0"/>
              <a:t> </a:t>
            </a:r>
            <a:br>
              <a:rPr lang="sl-SI" sz="1800" dirty="0"/>
            </a:br>
            <a:br>
              <a:rPr lang="sl-SI" altLang="sl-SI" sz="1800" cap="none" dirty="0">
                <a:ln>
                  <a:noFill/>
                </a:ln>
              </a:rPr>
            </a:br>
            <a:endParaRPr lang="sl-SI" dirty="0"/>
          </a:p>
        </p:txBody>
      </p:sp>
      <p:pic>
        <p:nvPicPr>
          <p:cNvPr id="8195" name="Slika 6" descr="grb Hrastnik – Osnovna šola narodnega heroja Rajka Hrastnik">
            <a:extLst>
              <a:ext uri="{FF2B5EF4-FFF2-40B4-BE49-F238E27FC236}">
                <a16:creationId xmlns:a16="http://schemas.microsoft.com/office/drawing/2014/main" id="{94FC7434-B0C1-4342-9AD9-E6ECB7D0B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1398588"/>
            <a:ext cx="611188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odnaslov 2">
            <a:extLst>
              <a:ext uri="{FF2B5EF4-FFF2-40B4-BE49-F238E27FC236}">
                <a16:creationId xmlns:a16="http://schemas.microsoft.com/office/drawing/2014/main" id="{5B8A0282-7B29-4FA0-BA12-251A2BC64F4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11175" y="417513"/>
            <a:ext cx="10461625" cy="5346700"/>
          </a:xfrm>
        </p:spPr>
        <p:txBody>
          <a:bodyPr/>
          <a:lstStyle/>
          <a:p>
            <a:r>
              <a:rPr lang="sl-SI" altLang="sl-SI" sz="3200" b="1">
                <a:solidFill>
                  <a:schemeClr val="bg1"/>
                </a:solidFill>
              </a:rPr>
              <a:t>3. </a:t>
            </a:r>
            <a:r>
              <a:rPr lang="en-US" altLang="sl-SI" sz="3200" b="1">
                <a:solidFill>
                  <a:schemeClr val="bg1"/>
                </a:solidFill>
              </a:rPr>
              <a:t>MARIONETNO GLEDALIŠČE JURČEK HRASTNIK</a:t>
            </a:r>
            <a:endParaRPr lang="sl-SI" altLang="sl-SI" sz="3200" b="1">
              <a:solidFill>
                <a:schemeClr val="bg1"/>
              </a:solidFill>
            </a:endParaRPr>
          </a:p>
          <a:p>
            <a:r>
              <a:rPr lang="en-US" altLang="sl-SI" sz="3200">
                <a:solidFill>
                  <a:schemeClr val="bg1"/>
                </a:solidFill>
              </a:rPr>
              <a:t>MARIONETNO GLEDALIŠE JE ZA HRASTNIK ZELO POMEMBNO. USTANOVLJENO JE BILO Z NAMENOM, DA OHRANIMO TRADICIJO IN BOGATO KULTURNO DEDIŠČINO KNAPOVSKIH MARIONET.</a:t>
            </a:r>
            <a:endParaRPr lang="sl-SI" altLang="sl-SI" sz="3200">
              <a:solidFill>
                <a:schemeClr val="bg1"/>
              </a:solidFill>
            </a:endParaRPr>
          </a:p>
          <a:p>
            <a:endParaRPr lang="sl-SI" altLang="sl-SI" sz="3200">
              <a:solidFill>
                <a:schemeClr val="bg1"/>
              </a:solidFill>
            </a:endParaRPr>
          </a:p>
          <a:p>
            <a:endParaRPr lang="sl-SI" altLang="sl-SI" sz="3200">
              <a:solidFill>
                <a:schemeClr val="bg1"/>
              </a:solidFill>
            </a:endParaRPr>
          </a:p>
          <a:p>
            <a:endParaRPr lang="sl-SI" altLang="sl-SI" sz="3200">
              <a:solidFill>
                <a:schemeClr val="bg1"/>
              </a:solidFill>
            </a:endParaRPr>
          </a:p>
          <a:p>
            <a:endParaRPr lang="sl-SI" altLang="sl-SI" sz="3200">
              <a:solidFill>
                <a:schemeClr val="bg1"/>
              </a:solidFill>
            </a:endParaRPr>
          </a:p>
          <a:p>
            <a:endParaRPr lang="sl-SI" altLang="sl-SI" sz="3200">
              <a:solidFill>
                <a:schemeClr val="bg1"/>
              </a:solidFill>
            </a:endParaRPr>
          </a:p>
          <a:p>
            <a:endParaRPr lang="sl-SI" altLang="sl-SI" sz="3200">
              <a:solidFill>
                <a:schemeClr val="bg1"/>
              </a:solidFill>
            </a:endParaRPr>
          </a:p>
          <a:p>
            <a:endParaRPr lang="sl-SI" altLang="sl-SI" b="1">
              <a:solidFill>
                <a:schemeClr val="bg1"/>
              </a:solidFill>
            </a:endParaRPr>
          </a:p>
          <a:p>
            <a:endParaRPr lang="sl-SI" altLang="sl-SI" b="1">
              <a:solidFill>
                <a:schemeClr val="bg1"/>
              </a:solidFill>
            </a:endParaRPr>
          </a:p>
        </p:txBody>
      </p:sp>
      <p:sp>
        <p:nvSpPr>
          <p:cNvPr id="9219" name="AutoShape 11" descr="Društvo Marionetno gledališče Jurček - Home | Facebook">
            <a:extLst>
              <a:ext uri="{FF2B5EF4-FFF2-40B4-BE49-F238E27FC236}">
                <a16:creationId xmlns:a16="http://schemas.microsoft.com/office/drawing/2014/main" id="{E5816B3F-EBD6-44E0-B932-3B41CD4134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sl-SI" altLang="sl-SI"/>
          </a:p>
        </p:txBody>
      </p:sp>
      <p:sp>
        <p:nvSpPr>
          <p:cNvPr id="9220" name="AutoShape 15" descr="Društvo Marionetno gledališče Jurček - Home | Facebook">
            <a:extLst>
              <a:ext uri="{FF2B5EF4-FFF2-40B4-BE49-F238E27FC236}">
                <a16:creationId xmlns:a16="http://schemas.microsoft.com/office/drawing/2014/main" id="{F492B1A0-1ED9-4A3C-A476-3CD3E6DD94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sl-SI" altLang="sl-SI"/>
          </a:p>
        </p:txBody>
      </p:sp>
      <p:pic>
        <p:nvPicPr>
          <p:cNvPr id="9221" name="Slika 15">
            <a:extLst>
              <a:ext uri="{FF2B5EF4-FFF2-40B4-BE49-F238E27FC236}">
                <a16:creationId xmlns:a16="http://schemas.microsoft.com/office/drawing/2014/main" id="{1DE0071F-E66B-4AB9-92EE-87E8DBACB6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522663"/>
            <a:ext cx="11404600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5AE1E2-7E24-4F13-9EF4-17FF89EA7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550863"/>
            <a:ext cx="10679112" cy="54435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OGLEJ SI DOKUMENTARNI FILM O TEM, KAKO NASTANE </a:t>
            </a:r>
            <a:r>
              <a:rPr lang="sl-SI" dirty="0">
                <a:solidFill>
                  <a:schemeClr val="bg1"/>
                </a:solidFill>
              </a:rPr>
              <a:t>LUTKOVNA PREDSTAVA. </a:t>
            </a:r>
            <a:br>
              <a:rPr lang="sl-SI" dirty="0">
                <a:solidFill>
                  <a:schemeClr val="bg1"/>
                </a:solidFill>
              </a:rPr>
            </a:br>
            <a:br>
              <a:rPr lang="sl-SI" dirty="0">
                <a:solidFill>
                  <a:schemeClr val="bg1"/>
                </a:solidFill>
              </a:rPr>
            </a:br>
            <a:r>
              <a:rPr lang="sl-SI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Zakulisje Zvezdice Zaspanke - Marionetno gledališče Jurček Hrastnik - YouTube</a:t>
            </a:r>
            <a:br>
              <a:rPr lang="sl-SI" dirty="0"/>
            </a:br>
            <a:br>
              <a:rPr lang="sl-SI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NA SPODNJI POVEZAVI PA SI LAHKO OGLEDAŠ DELČEK PREDSTAVE ŽOGICA NOGICA. </a:t>
            </a:r>
            <a:br>
              <a:rPr lang="sl-SI" dirty="0">
                <a:solidFill>
                  <a:schemeClr val="bg1"/>
                </a:solidFill>
              </a:rPr>
            </a:br>
            <a:br>
              <a:rPr lang="sl-SI" dirty="0">
                <a:solidFill>
                  <a:schemeClr val="bg1"/>
                </a:solidFill>
              </a:rPr>
            </a:br>
            <a:r>
              <a:rPr lang="sl-SI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Žogica Nogica - YouTube</a:t>
            </a:r>
            <a:br>
              <a:rPr lang="sl-SI" b="1" dirty="0">
                <a:solidFill>
                  <a:schemeClr val="bg1"/>
                </a:solidFill>
              </a:rPr>
            </a:br>
            <a:endParaRPr lang="sl-SI" dirty="0"/>
          </a:p>
        </p:txBody>
      </p:sp>
      <p:pic>
        <p:nvPicPr>
          <p:cNvPr id="10243" name="Slika 2" descr="Žogica nogica">
            <a:extLst>
              <a:ext uri="{FF2B5EF4-FFF2-40B4-BE49-F238E27FC236}">
                <a16:creationId xmlns:a16="http://schemas.microsoft.com/office/drawing/2014/main" id="{6DC6835D-7197-46CE-82B6-2FE7639EA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0" y="4616450"/>
            <a:ext cx="3067050" cy="207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40BE6E1-DE31-4EEF-9BD6-4016EA5E2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538163"/>
            <a:ext cx="10504487" cy="54562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solidFill>
                  <a:schemeClr val="bg1"/>
                </a:solidFill>
              </a:rPr>
              <a:t>4. </a:t>
            </a:r>
            <a:r>
              <a:rPr lang="en-US" b="1" dirty="0">
                <a:solidFill>
                  <a:schemeClr val="bg1"/>
                </a:solidFill>
              </a:rPr>
              <a:t>MIGA</a:t>
            </a:r>
            <a:r>
              <a:rPr lang="sl-SI" b="1" dirty="0">
                <a:solidFill>
                  <a:schemeClr val="bg1"/>
                </a:solidFill>
              </a:rPr>
              <a:t>j</a:t>
            </a:r>
            <a:r>
              <a:rPr lang="en-US" b="1" dirty="0">
                <a:solidFill>
                  <a:schemeClr val="bg1"/>
                </a:solidFill>
              </a:rPr>
              <a:t> S HRASTKOM</a:t>
            </a:r>
            <a:br>
              <a:rPr lang="sl-SI" b="1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KLIKNI SPODNJO POVEZAVO IN SE RAZMIGAJ SKUPAJ Z NAŠIM HRASTKOM. PR</a:t>
            </a:r>
            <a:r>
              <a:rPr lang="sl-SI" dirty="0">
                <a:solidFill>
                  <a:schemeClr val="bg1"/>
                </a:solidFill>
              </a:rPr>
              <a:t>E</a:t>
            </a:r>
            <a:r>
              <a:rPr lang="en-US" dirty="0">
                <a:solidFill>
                  <a:schemeClr val="bg1"/>
                </a:solidFill>
              </a:rPr>
              <a:t>PRIČANI SVA, DA BOŠ UŽIVAL/A</a:t>
            </a:r>
            <a:r>
              <a:rPr lang="en-US" b="1" dirty="0">
                <a:solidFill>
                  <a:schemeClr val="bg1"/>
                </a:solidFill>
              </a:rPr>
              <a:t>. </a:t>
            </a:r>
            <a:br>
              <a:rPr lang="sl-SI" b="1" dirty="0">
                <a:solidFill>
                  <a:schemeClr val="bg1"/>
                </a:solidFill>
              </a:rPr>
            </a:br>
            <a:br>
              <a:rPr lang="sl-SI" b="1" dirty="0">
                <a:solidFill>
                  <a:schemeClr val="bg1"/>
                </a:solidFill>
              </a:rPr>
            </a:br>
            <a:r>
              <a:rPr lang="en-US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MIGAJ S HRASTKOM</a:t>
            </a:r>
            <a:br>
              <a:rPr lang="sl-SI" dirty="0"/>
            </a:br>
            <a:br>
              <a:rPr lang="sl-SI" u="sng" dirty="0">
                <a:solidFill>
                  <a:schemeClr val="bg1"/>
                </a:solidFill>
              </a:rPr>
            </a:br>
            <a:br>
              <a:rPr lang="sl-SI" u="sng" dirty="0"/>
            </a:br>
            <a:endParaRPr lang="sl-SI" dirty="0"/>
          </a:p>
        </p:txBody>
      </p:sp>
      <p:pic>
        <p:nvPicPr>
          <p:cNvPr id="11267" name="Slika 12" descr="SKUPINA SOVICE: DRUŽENJE S 1. RAZREDOM – Vrtec Pikapolonica Bistrica ob  Sotli">
            <a:extLst>
              <a:ext uri="{FF2B5EF4-FFF2-40B4-BE49-F238E27FC236}">
                <a16:creationId xmlns:a16="http://schemas.microsoft.com/office/drawing/2014/main" id="{64DF5669-80AA-4DEB-98A2-242A0C07C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375" y="4303713"/>
            <a:ext cx="3011488" cy="208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754B0F-3C4B-44F3-985A-6E8EE676D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538163"/>
            <a:ext cx="10920412" cy="545623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4400" eaLnBrk="0" hangingPunct="0"/>
            <a:r>
              <a:rPr lang="sl-SI" altLang="sl-SI" sz="4000" b="1" cap="none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IZDELAVA HRASTKA </a:t>
            </a:r>
            <a:br>
              <a:rPr lang="sl-SI" altLang="sl-SI" sz="4000" cap="none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sl-SI" cap="none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SEDAJ PA BODI ŠE MALO UTVARJALEN. IZ SLANEGA TESTA (RECEPT NAJDEŠ SPODAJ) IZDELAJ HRASTKA.</a:t>
            </a:r>
            <a:br>
              <a:rPr lang="sl-SI" altLang="sl-SI" sz="1800" cap="none">
                <a:ln>
                  <a:noFill/>
                </a:ln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sl-SI" sz="3200" cap="none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br>
              <a:rPr lang="sl-SI" altLang="sl-SI" sz="1800" cap="none">
                <a:ln>
                  <a:noFill/>
                </a:ln>
                <a:solidFill>
                  <a:schemeClr val="bg1"/>
                </a:solidFill>
              </a:rPr>
            </a:br>
            <a:r>
              <a:rPr lang="en-US" altLang="sl-SI" sz="3200" cap="none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RECEPT: </a:t>
            </a:r>
            <a:br>
              <a:rPr lang="en-US" altLang="sl-SI" sz="3200" cap="none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sl-SI" sz="3200" i="1" cap="none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200 G PŠENIČNE MOKE</a:t>
            </a:r>
            <a:br>
              <a:rPr lang="en-US" altLang="sl-SI" sz="3200" cap="none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sl-SI" sz="3200" i="1" cap="none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200 G DROBNO MLETE SOLI</a:t>
            </a:r>
            <a:br>
              <a:rPr lang="en-US" altLang="sl-SI" sz="3200" cap="none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sl-SI" sz="3200" i="1" cap="none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PRIBLIŽNO 125 ML VODE</a:t>
            </a:r>
            <a:br>
              <a:rPr lang="en-US" altLang="sl-SI" sz="3200" cap="none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sl-SI" sz="3200" i="1" cap="none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1 ŽLICA OLJA</a:t>
            </a:r>
            <a:br>
              <a:rPr lang="sl-SI" altLang="sl-SI" sz="1800" cap="none">
                <a:ln>
                  <a:noFill/>
                </a:ln>
              </a:rPr>
            </a:br>
            <a:endParaRPr lang="sl-SI" altLang="sl-SI" sz="3200" cap="none">
              <a:ln>
                <a:noFill/>
              </a:ln>
            </a:endParaRPr>
          </a:p>
        </p:txBody>
      </p:sp>
      <p:pic>
        <p:nvPicPr>
          <p:cNvPr id="12291" name="Slika 8" descr="TIC Hrastnik tudi letos na sejmu Alpe-Adria | Novice | TIC - Občina hrastnik">
            <a:extLst>
              <a:ext uri="{FF2B5EF4-FFF2-40B4-BE49-F238E27FC236}">
                <a16:creationId xmlns:a16="http://schemas.microsoft.com/office/drawing/2014/main" id="{5EA0B0D7-D370-426D-9D98-1FE6BCFCF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413" y="2495550"/>
            <a:ext cx="2230437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B77278-4746-47DE-8F76-A46D88BB3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752475"/>
            <a:ext cx="10263187" cy="5308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sl-SI" sz="3200" b="1" i="1" cap="none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PRIPRAVA SLANEGA TESTA:</a:t>
            </a:r>
            <a:br>
              <a:rPr lang="en-US" altLang="sl-SI" sz="3200" cap="none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sl-SI" sz="3200" i="1" cap="none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 SKLEDI ODMERIMO SESTAVINE IN JIH Z ŽLICO RAHLO ZMEŠAMO SKUPAJ. KO SE ZAČNE KAZATI OBLIKA KEPE TESTA, SLANO TESTO ZA USTVARJANJE STRESEMO NA RAHLO POMOKANO DELOVNO POVRŠINO IN ZGNETEMO GLADKO KEPO SLANEGA TESTA. PREDEN ZAČNEMO Z USTVARJANJEM, PUSTIMO TESTO NEKAJ ČASA STATI.</a:t>
            </a:r>
            <a:br>
              <a:rPr lang="sl-SI" altLang="sl-SI" sz="1800" cap="none">
                <a:ln>
                  <a:noFill/>
                </a:ln>
              </a:rPr>
            </a:br>
            <a:br>
              <a:rPr lang="sl-SI" altLang="sl-SI" sz="4900" cap="none">
                <a:ln>
                  <a:noFill/>
                </a:ln>
                <a:latin typeface="Arial" panose="020B0604020202020204" pitchFamily="34" charset="0"/>
              </a:rPr>
            </a:br>
            <a:endParaRPr lang="sl-SI" altLang="sl-SI" sz="3200" cap="none">
              <a:ln>
                <a:noFill/>
              </a:ln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zina">
  <a:themeElements>
    <a:clrScheme name="Rezin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Rezin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zin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</TotalTime>
  <Words>453</Words>
  <Application>Microsoft Office PowerPoint</Application>
  <PresentationFormat>Širokozaslonsko</PresentationFormat>
  <Paragraphs>23</Paragraphs>
  <Slides>10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Rezina</vt:lpstr>
      <vt:lpstr>DAN ŠOLE - HRASTNIK TURISTIČNO MESTO</vt:lpstr>
      <vt:lpstr>PowerPointova predstavitev</vt:lpstr>
      <vt:lpstr>NJEGOV KIP IMAMO POSTAVLJEN V AVLI NA MATIČNI ŠOLI.                          </vt:lpstr>
      <vt:lpstr>2. ZNAMENITOSTI HRASTNIKA OGLEJ SI FILM O HRASTNIKU.  Hrastnik v nekaj minutah - YouTube    </vt:lpstr>
      <vt:lpstr>PowerPointova predstavitev</vt:lpstr>
      <vt:lpstr>OGLEJ SI DOKUMENTARNI FILM O TEM, KAKO NASTANE LUTKOVNA PREDSTAVA.   Zakulisje Zvezdice Zaspanke - Marionetno gledališče Jurček Hrastnik - YouTube  NA SPODNJI POVEZAVI PA SI LAHKO OGLEDAŠ DELČEK PREDSTAVE ŽOGICA NOGICA.   Žogica Nogica - YouTube </vt:lpstr>
      <vt:lpstr>4. MIGAj S HRASTKOM KLIKNI SPODNJO POVEZAVO IN SE RAZMIGAJ SKUPAJ Z NAŠIM HRASTKOM. PREPRIČANI SVA, DA BOŠ UŽIVAL/A.   MIGAJ S HRASTKOM   </vt:lpstr>
      <vt:lpstr>5. IZDELAVA HRASTKA  SEDAJ PA BODI ŠE MALO UTVARJALEN. IZ SLANEGA TESTA (RECEPT NAJDEŠ SPODAJ) IZDELAJ HRASTKA.     RECEPT:          200 G PŠENIČNE MOKE         200 G DROBNO MLETE SOLI         PRIBLIŽNO 125 ML VODE        1 ŽLICA OLJA </vt:lpstr>
      <vt:lpstr>PRIPRAVA SLANEGA TESTA: V SKLEDI ODMERIMO SESTAVINE IN JIH Z ŽLICO RAHLO ZMEŠAMO SKUPAJ. KO SE ZAČNE KAZATI OBLIKA KEPE TESTA, SLANO TESTO ZA USTVARJANJE STRESEMO NA RAHLO POMOKANO DELOVNO POVRŠINO IN ZGNETEMO GLADKO KEPO SLANEGA TESTA. PREDEN ZAČNEMO Z USTVARJANJEM, PUSTIMO TESTO NEKAJ ČASA STATI.  </vt:lpstr>
      <vt:lpstr>TAKO, TESTO JE PRIPRAVLJENO ZA USTVARJANJE. ČE ŽELIŠ, LAHKO TESTO TUDI POBARVAŠ S TEMPERA BARVAMI. IZDELEK DOBRO POSUŠI IN NATO, S POMOČJO STARŠEV, PECI V PEČICI NA 180°C, PRIBLIŽNO POL URE.   UŽIVAJ!         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ŠOLE – HRASTNIK TURISTIČNO MESTO</dc:title>
  <dc:creator>Microsoftov račun</dc:creator>
  <cp:lastModifiedBy>Saša Šeško</cp:lastModifiedBy>
  <cp:revision>20</cp:revision>
  <dcterms:created xsi:type="dcterms:W3CDTF">2021-01-05T15:05:44Z</dcterms:created>
  <dcterms:modified xsi:type="dcterms:W3CDTF">2021-01-07T07:34:56Z</dcterms:modified>
</cp:coreProperties>
</file>