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9" r:id="rId42"/>
    <p:sldId id="300" r:id="rId43"/>
    <p:sldId id="307" r:id="rId44"/>
    <p:sldId id="308" r:id="rId45"/>
    <p:sldId id="296" r:id="rId46"/>
    <p:sldId id="297" r:id="rId47"/>
    <p:sldId id="301" r:id="rId48"/>
    <p:sldId id="302" r:id="rId49"/>
    <p:sldId id="303" r:id="rId50"/>
    <p:sldId id="304" r:id="rId51"/>
    <p:sldId id="298" r:id="rId52"/>
  </p:sldIdLst>
  <p:sldSz cx="9144000" cy="6858000" type="screen4x3"/>
  <p:notesSz cx="6858000" cy="9144000"/>
  <p:custDataLst>
    <p:tags r:id="rId53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4" autoAdjust="0"/>
    <p:restoredTop sz="94660"/>
  </p:normalViewPr>
  <p:slideViewPr>
    <p:cSldViewPr>
      <p:cViewPr varScale="1">
        <p:scale>
          <a:sx n="83" d="100"/>
          <a:sy n="83" d="100"/>
        </p:scale>
        <p:origin x="177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697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09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25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94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0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24012"/>
            <a:ext cx="6635080" cy="4525963"/>
          </a:xfrm>
        </p:spPr>
        <p:txBody>
          <a:bodyPr/>
          <a:lstStyle>
            <a:lvl1pPr>
              <a:defRPr sz="3600">
                <a:solidFill>
                  <a:srgbClr val="FF00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73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183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857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345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66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706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108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8A2F-6B0E-43F3-B90F-23E7E1D20DC4}" type="datetimeFigureOut">
              <a:rPr lang="sl-SI" smtClean="0"/>
              <a:t>2. 01. 2021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A41-F90D-43A6-B009-6F809F976F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53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image" Target="../media/image3.png"/><Relationship Id="rId3" Type="http://schemas.openxmlformats.org/officeDocument/2006/relationships/slide" Target="slide7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avokotnik 17"/>
          <p:cNvSpPr/>
          <p:nvPr/>
        </p:nvSpPr>
        <p:spPr>
          <a:xfrm>
            <a:off x="7452320" y="3140968"/>
            <a:ext cx="1440160" cy="1958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545" y="-74604"/>
            <a:ext cx="7772400" cy="1470025"/>
          </a:xfrm>
        </p:spPr>
        <p:txBody>
          <a:bodyPr/>
          <a:lstStyle/>
          <a:p>
            <a:r>
              <a:rPr lang="sl-SI" dirty="0" smtClean="0"/>
              <a:t>MAT – </a:t>
            </a:r>
            <a:r>
              <a:rPr lang="sl-SI" dirty="0" smtClean="0">
                <a:solidFill>
                  <a:srgbClr val="FF0000"/>
                </a:solidFill>
              </a:rPr>
              <a:t>Utrjevanje števil do 20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rot="19578161">
            <a:off x="-93268" y="2462135"/>
            <a:ext cx="5214699" cy="1299616"/>
          </a:xfrm>
        </p:spPr>
        <p:txBody>
          <a:bodyPr/>
          <a:lstStyle/>
          <a:p>
            <a:r>
              <a:rPr lang="sl-SI" dirty="0" smtClean="0">
                <a:solidFill>
                  <a:srgbClr val="00B050"/>
                </a:solidFill>
              </a:rPr>
              <a:t>KVIZ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Seštevam in odštevam do 20</a:t>
            </a:r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4" name="Picture 2" descr="you got it b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35391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dnaslov 2"/>
          <p:cNvSpPr txBox="1">
            <a:spLocks/>
          </p:cNvSpPr>
          <p:nvPr/>
        </p:nvSpPr>
        <p:spPr>
          <a:xfrm>
            <a:off x="23545" y="5744442"/>
            <a:ext cx="9120455" cy="1074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l-SI" sz="2800" dirty="0" smtClean="0">
                <a:solidFill>
                  <a:schemeClr val="bg2">
                    <a:lumMod val="50000"/>
                  </a:schemeClr>
                </a:solidFill>
              </a:rPr>
              <a:t>Preveri svoje znanje. </a:t>
            </a:r>
            <a:r>
              <a:rPr lang="sl-SI" sz="2800" dirty="0" smtClean="0">
                <a:solidFill>
                  <a:schemeClr val="bg1">
                    <a:lumMod val="65000"/>
                  </a:schemeClr>
                </a:solidFill>
              </a:rPr>
              <a:t>Za vsak pravilen rezultat si nariši črtico. Na koncu črtice preštej in preveri, kakšno je tvoje znanje.   </a:t>
            </a:r>
            <a:endParaRPr lang="sl-SI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" name="Raven povezovalnik 6"/>
          <p:cNvCxnSpPr/>
          <p:nvPr/>
        </p:nvCxnSpPr>
        <p:spPr>
          <a:xfrm>
            <a:off x="8561165" y="337292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7971220" y="337573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7860624" y="3375734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8450569" y="337573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ovezovalnik 13"/>
          <p:cNvCxnSpPr/>
          <p:nvPr/>
        </p:nvCxnSpPr>
        <p:spPr>
          <a:xfrm>
            <a:off x="7747772" y="3375735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 flipH="1">
            <a:off x="7504548" y="3474056"/>
            <a:ext cx="582795" cy="326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7637176" y="3381427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lak 15"/>
          <p:cNvSpPr/>
          <p:nvPr/>
        </p:nvSpPr>
        <p:spPr>
          <a:xfrm>
            <a:off x="6300192" y="965795"/>
            <a:ext cx="2664296" cy="1743125"/>
          </a:xfrm>
          <a:prstGeom prst="cloudCallout">
            <a:avLst>
              <a:gd name="adj1" fmla="val -57927"/>
              <a:gd name="adj2" fmla="val 53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Pripravi  si prazen list ter pisalo.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59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Razlika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12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2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310853"/>
            <a:ext cx="8229600" cy="1143000"/>
          </a:xfrm>
        </p:spPr>
        <p:txBody>
          <a:bodyPr>
            <a:normAutofit/>
          </a:bodyPr>
          <a:lstStyle/>
          <a:p>
            <a:r>
              <a:rPr lang="sl-SI" sz="6000" dirty="0" smtClean="0"/>
              <a:t>Poišči   2. seštevanec!</a:t>
            </a:r>
            <a:endParaRPr lang="sl-SI" sz="6000" dirty="0"/>
          </a:p>
        </p:txBody>
      </p:sp>
      <p:sp>
        <p:nvSpPr>
          <p:cNvPr id="6" name="Ograda vsebine 2"/>
          <p:cNvSpPr>
            <a:spLocks noGrp="1"/>
          </p:cNvSpPr>
          <p:nvPr>
            <p:ph sz="half" idx="1"/>
          </p:nvPr>
        </p:nvSpPr>
        <p:spPr>
          <a:xfrm>
            <a:off x="35496" y="2132856"/>
            <a:ext cx="8856984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9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+     = 16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 flipH="1" flipV="1">
            <a:off x="3275856" y="2311229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67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611560" y="298598"/>
            <a:ext cx="8229600" cy="1143000"/>
          </a:xfrm>
        </p:spPr>
        <p:txBody>
          <a:bodyPr>
            <a:normAutofit/>
          </a:bodyPr>
          <a:lstStyle/>
          <a:p>
            <a:r>
              <a:rPr lang="sl-SI" sz="6000" dirty="0" smtClean="0"/>
              <a:t>2.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3699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odštevanec!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656692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17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 = 9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3923928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41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Odštevanec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394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2. seštevanec!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35496" y="2132856"/>
            <a:ext cx="8856984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11 +     =13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 flipH="1" flipV="1">
            <a:off x="3779912" y="2240868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3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2.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27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odštevanec!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656692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12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 = 5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3923928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9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Odštevanec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0969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1. seštevanec!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1691680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+ 6 = 14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 flipH="1" flipV="1">
            <a:off x="470481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64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282" y="132668"/>
            <a:ext cx="3816524" cy="1014603"/>
          </a:xfrm>
        </p:spPr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Izberi vprašanje</a:t>
            </a:r>
          </a:p>
        </p:txBody>
      </p:sp>
      <p:sp>
        <p:nvSpPr>
          <p:cNvPr id="4" name="AutoShape 4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6944" y="1262336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1</a:t>
            </a:r>
          </a:p>
        </p:txBody>
      </p:sp>
      <p:sp>
        <p:nvSpPr>
          <p:cNvPr id="5" name="AutoShape 9">
            <a:hlinkClick r:id="rId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29544" y="1262336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2</a:t>
            </a:r>
          </a:p>
        </p:txBody>
      </p:sp>
      <p:sp>
        <p:nvSpPr>
          <p:cNvPr id="6" name="AutoShape 10">
            <a:hlinkClick r:id="rId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2144" y="1262336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3</a:t>
            </a:r>
          </a:p>
        </p:txBody>
      </p:sp>
      <p:sp>
        <p:nvSpPr>
          <p:cNvPr id="7" name="AutoShape 11">
            <a:hlinkClick r:id="rId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744" y="1262336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4</a:t>
            </a:r>
          </a:p>
        </p:txBody>
      </p:sp>
      <p:sp>
        <p:nvSpPr>
          <p:cNvPr id="8" name="AutoShape 12">
            <a:hlinkClick r:id="rId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7344" y="1262336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5</a:t>
            </a:r>
          </a:p>
        </p:txBody>
      </p:sp>
      <p:sp>
        <p:nvSpPr>
          <p:cNvPr id="9" name="AutoShape 13">
            <a:hlinkClick r:id="rId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6944" y="2370262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6</a:t>
            </a:r>
          </a:p>
        </p:txBody>
      </p:sp>
      <p:sp>
        <p:nvSpPr>
          <p:cNvPr id="10" name="AutoShape 14">
            <a:hlinkClick r:id="rId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29544" y="2370262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7</a:t>
            </a:r>
          </a:p>
        </p:txBody>
      </p:sp>
      <p:sp>
        <p:nvSpPr>
          <p:cNvPr id="11" name="AutoShape 15">
            <a:hlinkClick r:id="rId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2144" y="2370262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8</a:t>
            </a:r>
          </a:p>
        </p:txBody>
      </p:sp>
      <p:sp>
        <p:nvSpPr>
          <p:cNvPr id="12" name="AutoShape 16">
            <a:hlinkClick r:id="rId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744" y="2370262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9</a:t>
            </a:r>
          </a:p>
        </p:txBody>
      </p:sp>
      <p:sp>
        <p:nvSpPr>
          <p:cNvPr id="13" name="AutoShape 17">
            <a:hlinkClick r:id="rId1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7344" y="2370262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10</a:t>
            </a:r>
          </a:p>
        </p:txBody>
      </p:sp>
      <p:sp>
        <p:nvSpPr>
          <p:cNvPr id="14" name="AutoShape 18">
            <a:hlinkClick r:id="rId1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6944" y="3478188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11</a:t>
            </a:r>
          </a:p>
        </p:txBody>
      </p:sp>
      <p:sp>
        <p:nvSpPr>
          <p:cNvPr id="15" name="AutoShape 19">
            <a:hlinkClick r:id="rId1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29544" y="3478188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12</a:t>
            </a:r>
          </a:p>
        </p:txBody>
      </p:sp>
      <p:sp>
        <p:nvSpPr>
          <p:cNvPr id="16" name="AutoShape 20">
            <a:hlinkClick r:id="rId1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2144" y="3478188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13</a:t>
            </a:r>
          </a:p>
        </p:txBody>
      </p:sp>
      <p:sp>
        <p:nvSpPr>
          <p:cNvPr id="17" name="AutoShape 21">
            <a:hlinkClick r:id="rId1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744" y="3478188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14</a:t>
            </a:r>
          </a:p>
        </p:txBody>
      </p:sp>
      <p:sp>
        <p:nvSpPr>
          <p:cNvPr id="18" name="AutoShape 22">
            <a:hlinkClick r:id="rId1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7344" y="3478188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15</a:t>
            </a:r>
          </a:p>
        </p:txBody>
      </p:sp>
      <p:sp>
        <p:nvSpPr>
          <p:cNvPr id="19" name="AutoShape 23">
            <a:hlinkClick r:id="rId1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6944" y="4586114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16</a:t>
            </a:r>
          </a:p>
        </p:txBody>
      </p:sp>
      <p:sp>
        <p:nvSpPr>
          <p:cNvPr id="20" name="AutoShape 24">
            <a:hlinkClick r:id="rId1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29544" y="4586114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17</a:t>
            </a:r>
          </a:p>
        </p:txBody>
      </p:sp>
      <p:sp>
        <p:nvSpPr>
          <p:cNvPr id="21" name="AutoShape 25">
            <a:hlinkClick r:id="rId1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2144" y="4586114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/>
              <a:t>18</a:t>
            </a:r>
          </a:p>
        </p:txBody>
      </p:sp>
      <p:sp>
        <p:nvSpPr>
          <p:cNvPr id="22" name="AutoShape 26">
            <a:hlinkClick r:id="rId1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744" y="4586114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19</a:t>
            </a:r>
          </a:p>
        </p:txBody>
      </p:sp>
      <p:sp>
        <p:nvSpPr>
          <p:cNvPr id="23" name="AutoShape 27">
            <a:hlinkClick r:id="rId2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7344" y="4586114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l-SI" sz="4400" dirty="0"/>
              <a:t>20</a:t>
            </a:r>
          </a:p>
        </p:txBody>
      </p:sp>
      <p:sp>
        <p:nvSpPr>
          <p:cNvPr id="24" name="AutoShape 23">
            <a:hlinkClick r:id="rId2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6944" y="5694040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4400" dirty="0"/>
              <a:t>21</a:t>
            </a:r>
            <a:endParaRPr lang="en-US" altLang="sl-SI" sz="4400" dirty="0"/>
          </a:p>
        </p:txBody>
      </p:sp>
      <p:sp>
        <p:nvSpPr>
          <p:cNvPr id="25" name="AutoShape 24">
            <a:hlinkClick r:id="rId2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29544" y="5694040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4400" dirty="0"/>
              <a:t>22</a:t>
            </a:r>
            <a:endParaRPr lang="en-US" altLang="sl-SI" sz="4400" dirty="0"/>
          </a:p>
        </p:txBody>
      </p:sp>
      <p:sp>
        <p:nvSpPr>
          <p:cNvPr id="26" name="AutoShape 25">
            <a:hlinkClick r:id="rId2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82144" y="5694040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4400" dirty="0"/>
              <a:t>23</a:t>
            </a:r>
            <a:endParaRPr lang="en-US" altLang="sl-SI" sz="4400" dirty="0"/>
          </a:p>
        </p:txBody>
      </p:sp>
      <p:sp>
        <p:nvSpPr>
          <p:cNvPr id="27" name="AutoShape 26">
            <a:hlinkClick r:id="rId2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34744" y="5694040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4400" dirty="0"/>
              <a:t>24</a:t>
            </a:r>
            <a:endParaRPr lang="en-US" altLang="sl-SI" sz="4400" dirty="0"/>
          </a:p>
        </p:txBody>
      </p:sp>
      <p:sp>
        <p:nvSpPr>
          <p:cNvPr id="28" name="AutoShape 27">
            <a:hlinkClick r:id="rId2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7344" y="5694040"/>
            <a:ext cx="1600200" cy="83130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1400" b="1" dirty="0" smtClean="0">
                <a:solidFill>
                  <a:srgbClr val="FF00FF"/>
                </a:solidFill>
              </a:rPr>
              <a:t>Tvoje znanje je:</a:t>
            </a:r>
            <a:endParaRPr lang="en-US" altLang="sl-SI" sz="1400" b="1" dirty="0">
              <a:solidFill>
                <a:srgbClr val="FF00FF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995936" y="357089"/>
            <a:ext cx="1007879" cy="628625"/>
          </a:xfrm>
          <a:prstGeom prst="rect">
            <a:avLst/>
          </a:prstGeom>
        </p:spPr>
      </p:pic>
      <p:sp>
        <p:nvSpPr>
          <p:cNvPr id="29" name="PoljeZBesedilom 28"/>
          <p:cNvSpPr txBox="1"/>
          <p:nvPr/>
        </p:nvSpPr>
        <p:spPr>
          <a:xfrm>
            <a:off x="4932041" y="529952"/>
            <a:ext cx="421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-  izberi, ko boš izračunal vseh 24 računov!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24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/>
              <a:t>1</a:t>
            </a:r>
            <a:r>
              <a:rPr lang="sl-SI" sz="6000" dirty="0" smtClean="0"/>
              <a:t>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710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zmanjševanec!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280739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-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= 7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899592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69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Zmanjševanec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11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1. seštevanec!</a:t>
            </a:r>
            <a:endParaRPr lang="sl-SI" sz="6000" dirty="0"/>
          </a:p>
        </p:txBody>
      </p:sp>
      <p:sp>
        <p:nvSpPr>
          <p:cNvPr id="9" name="Ograda vsebine 2"/>
          <p:cNvSpPr>
            <a:spLocks noGrp="1"/>
          </p:cNvSpPr>
          <p:nvPr>
            <p:ph sz="half" idx="1"/>
          </p:nvPr>
        </p:nvSpPr>
        <p:spPr>
          <a:xfrm>
            <a:off x="1835696" y="2105363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+ 7 = 20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Pravokotnik 9"/>
          <p:cNvSpPr/>
          <p:nvPr/>
        </p:nvSpPr>
        <p:spPr>
          <a:xfrm flipH="1" flipV="1">
            <a:off x="611560" y="2321387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2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/>
              <a:t>1</a:t>
            </a:r>
            <a:r>
              <a:rPr lang="sl-SI" sz="6000" dirty="0" smtClean="0"/>
              <a:t>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13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5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zmanjševanec!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280739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- 1  = 16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683568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6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Zmanjševanec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17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4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264696" cy="648072"/>
          </a:xfrm>
        </p:spPr>
        <p:txBody>
          <a:bodyPr>
            <a:noAutofit/>
          </a:bodyPr>
          <a:lstStyle/>
          <a:p>
            <a:r>
              <a:rPr lang="sl-SI" sz="6000" dirty="0" smtClean="0"/>
              <a:t>Kolikšna je vsota?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3528" y="2179254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7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+ 6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 flipH="1" flipV="1">
            <a:off x="7092280" y="2397905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04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9462" y="14529"/>
            <a:ext cx="3365284" cy="1609483"/>
          </a:xfrm>
          <a:prstGeom prst="rect">
            <a:avLst/>
          </a:prstGeom>
        </p:spPr>
      </p:pic>
      <p:sp>
        <p:nvSpPr>
          <p:cNvPr id="9" name="Ograda vsebine 2"/>
          <p:cNvSpPr>
            <a:spLocks noGrp="1"/>
          </p:cNvSpPr>
          <p:nvPr>
            <p:ph sz="half" idx="1"/>
          </p:nvPr>
        </p:nvSpPr>
        <p:spPr>
          <a:xfrm>
            <a:off x="2721523" y="220486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13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Kolikšna je razlika?</a:t>
            </a:r>
            <a:endParaRPr lang="sl-SI" sz="6000" dirty="0"/>
          </a:p>
        </p:txBody>
      </p:sp>
      <p:sp>
        <p:nvSpPr>
          <p:cNvPr id="9" name="Ograda vsebine 2"/>
          <p:cNvSpPr txBox="1">
            <a:spLocks/>
          </p:cNvSpPr>
          <p:nvPr/>
        </p:nvSpPr>
        <p:spPr>
          <a:xfrm>
            <a:off x="-684584" y="1700808"/>
            <a:ext cx="797463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15 - 9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 flipH="1" flipV="1">
            <a:off x="6444208" y="198884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89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-324544" y="2203217"/>
            <a:ext cx="797463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8 + 7 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264696" cy="648072"/>
          </a:xfrm>
        </p:spPr>
        <p:txBody>
          <a:bodyPr>
            <a:noAutofit/>
          </a:bodyPr>
          <a:lstStyle/>
          <a:p>
            <a:r>
              <a:rPr lang="sl-SI" sz="6000" dirty="0" smtClean="0"/>
              <a:t>Kolikšna je vsota?</a:t>
            </a:r>
            <a:endParaRPr lang="sl-SI" sz="6000" dirty="0"/>
          </a:p>
        </p:txBody>
      </p:sp>
      <p:sp>
        <p:nvSpPr>
          <p:cNvPr id="7" name="Pravokotnik 6"/>
          <p:cNvSpPr/>
          <p:nvPr/>
        </p:nvSpPr>
        <p:spPr>
          <a:xfrm flipH="1" flipV="1">
            <a:off x="6804248" y="2311229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8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Razlika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11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6370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2. seštevanec!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43508" y="2203217"/>
            <a:ext cx="8856984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+      = 12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3275856" y="2311229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04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2.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2533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odštevanec!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656692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14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 = 7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3923928" y="2420888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37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Odštevanec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371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1. seštevanec!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691680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+ 5 = 11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425802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52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/>
              <a:t>1</a:t>
            </a:r>
            <a:r>
              <a:rPr lang="sl-SI" sz="6000" dirty="0" smtClean="0"/>
              <a:t>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1532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zmanjševanec!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280739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- 9  = 9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971600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0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Zmanjševanec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18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264696" cy="648072"/>
          </a:xfrm>
        </p:spPr>
        <p:txBody>
          <a:bodyPr>
            <a:noAutofit/>
          </a:bodyPr>
          <a:lstStyle/>
          <a:p>
            <a:r>
              <a:rPr lang="sl-SI" sz="6000" dirty="0" smtClean="0"/>
              <a:t>Kolikšna je vsota?</a:t>
            </a:r>
            <a:endParaRPr lang="sl-SI" sz="6000" dirty="0"/>
          </a:p>
        </p:txBody>
      </p:sp>
      <p:sp>
        <p:nvSpPr>
          <p:cNvPr id="10" name="Ograda vsebine 2"/>
          <p:cNvSpPr>
            <a:spLocks noGrp="1"/>
          </p:cNvSpPr>
          <p:nvPr>
            <p:ph sz="half" idx="1"/>
          </p:nvPr>
        </p:nvSpPr>
        <p:spPr>
          <a:xfrm>
            <a:off x="-324544" y="2060848"/>
            <a:ext cx="7859216" cy="22370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11 + 9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 flipH="1" flipV="1">
            <a:off x="7102624" y="2279266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6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3178696" cy="1143000"/>
          </a:xfrm>
        </p:spPr>
        <p:txBody>
          <a:bodyPr>
            <a:normAutofit/>
          </a:bodyPr>
          <a:lstStyle/>
          <a:p>
            <a:r>
              <a:rPr lang="sl-SI" sz="6000" dirty="0" smtClean="0"/>
              <a:t>Vsota je</a:t>
            </a:r>
            <a:endParaRPr lang="sl-SI" sz="600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15</a:t>
            </a:r>
            <a:endParaRPr lang="sl-SI" sz="15000" dirty="0">
              <a:solidFill>
                <a:srgbClr val="FF00FF"/>
              </a:solidFill>
            </a:endParaRPr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37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3178696" cy="1143000"/>
          </a:xfrm>
        </p:spPr>
        <p:txBody>
          <a:bodyPr>
            <a:normAutofit/>
          </a:bodyPr>
          <a:lstStyle/>
          <a:p>
            <a:r>
              <a:rPr lang="sl-SI" sz="6000" dirty="0" smtClean="0"/>
              <a:t>Vsota je</a:t>
            </a:r>
            <a:endParaRPr lang="sl-SI" sz="6000" dirty="0"/>
          </a:p>
        </p:txBody>
      </p:sp>
      <p:sp>
        <p:nvSpPr>
          <p:cNvPr id="9" name="Ograda vsebine 2"/>
          <p:cNvSpPr>
            <a:spLocks noGrp="1"/>
          </p:cNvSpPr>
          <p:nvPr>
            <p:ph sz="half" idx="1"/>
          </p:nvPr>
        </p:nvSpPr>
        <p:spPr>
          <a:xfrm>
            <a:off x="3239852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20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Kolikšna je razlika?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-612576" y="2132856"/>
            <a:ext cx="797463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13 - 2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6660232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48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Razlika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9" name="Ograda vsebine 2"/>
          <p:cNvSpPr txBox="1">
            <a:spLocks/>
          </p:cNvSpPr>
          <p:nvPr/>
        </p:nvSpPr>
        <p:spPr>
          <a:xfrm>
            <a:off x="3234680" y="2132856"/>
            <a:ext cx="2674640" cy="1876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11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2. seštevanec!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35496" y="2132856"/>
            <a:ext cx="8856984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14 +     =16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3779912" y="234437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59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2.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344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odštevanec!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0" y="2132856"/>
            <a:ext cx="903649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17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 = 10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3419872" y="2420888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57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Odštevanec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1397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1. seštevanec!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691680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+ 5 = 16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457200" y="2333251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74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/>
              <a:t>1</a:t>
            </a:r>
            <a:r>
              <a:rPr lang="sl-SI" sz="6000" dirty="0" smtClean="0"/>
              <a:t>. seštevanec 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03848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11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0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Poišči   zmanjševanec!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1280739" y="2132856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  - 6  = 12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470481" y="2348880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47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Kolikšna je razlika?</a:t>
            </a:r>
            <a:endParaRPr lang="sl-SI" sz="6000" dirty="0"/>
          </a:p>
        </p:txBody>
      </p:sp>
      <p:sp>
        <p:nvSpPr>
          <p:cNvPr id="12" name="Ograda vsebine 2"/>
          <p:cNvSpPr>
            <a:spLocks noGrp="1"/>
          </p:cNvSpPr>
          <p:nvPr>
            <p:ph sz="half" idx="1"/>
          </p:nvPr>
        </p:nvSpPr>
        <p:spPr>
          <a:xfrm>
            <a:off x="-180528" y="2125758"/>
            <a:ext cx="797463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14 - 9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Pravokotnik 12"/>
          <p:cNvSpPr/>
          <p:nvPr/>
        </p:nvSpPr>
        <p:spPr>
          <a:xfrm flipH="1" flipV="1">
            <a:off x="7038528" y="2341782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2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dirty="0" smtClean="0"/>
              <a:t>Zmanjševanec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18</a:t>
            </a:r>
            <a:endParaRPr lang="sl-SI" sz="15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ergament 2 16"/>
          <p:cNvSpPr/>
          <p:nvPr/>
        </p:nvSpPr>
        <p:spPr>
          <a:xfrm>
            <a:off x="7297820" y="2487450"/>
            <a:ext cx="1637264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 ti  je  šlo?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698976" cy="67667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Preštej pravilne rezultate!</a:t>
            </a:r>
            <a:endParaRPr lang="sl-SI" dirty="0"/>
          </a:p>
        </p:txBody>
      </p:sp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ven povezovalnik 4"/>
          <p:cNvCxnSpPr/>
          <p:nvPr/>
        </p:nvCxnSpPr>
        <p:spPr>
          <a:xfrm>
            <a:off x="6660232" y="1700201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6804248" y="1700201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6734168" y="1700200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6874328" y="1700200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H="1">
            <a:off x="6641137" y="1736204"/>
            <a:ext cx="274395" cy="404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7359156" y="168691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20952"/>
              </p:ext>
            </p:extLst>
          </p:nvPr>
        </p:nvGraphicFramePr>
        <p:xfrm>
          <a:off x="258688" y="3157539"/>
          <a:ext cx="6905600" cy="353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770">
                  <a:extLst>
                    <a:ext uri="{9D8B030D-6E8A-4147-A177-3AD203B41FA5}">
                      <a16:colId xmlns:a16="http://schemas.microsoft.com/office/drawing/2014/main" val="2963535547"/>
                    </a:ext>
                  </a:extLst>
                </a:gridCol>
                <a:gridCol w="914406">
                  <a:extLst>
                    <a:ext uri="{9D8B030D-6E8A-4147-A177-3AD203B41FA5}">
                      <a16:colId xmlns:a16="http://schemas.microsoft.com/office/drawing/2014/main" val="241108856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731386146"/>
                    </a:ext>
                  </a:extLst>
                </a:gridCol>
              </a:tblGrid>
              <a:tr h="841951">
                <a:tc>
                  <a:txBody>
                    <a:bodyPr/>
                    <a:lstStyle/>
                    <a:p>
                      <a:pPr algn="ctr"/>
                      <a:r>
                        <a:rPr lang="sl-SI" sz="1800" b="0" dirty="0" smtClean="0">
                          <a:solidFill>
                            <a:schemeClr val="tx1"/>
                          </a:solidFill>
                        </a:rPr>
                        <a:t>ŠETEVILO</a:t>
                      </a:r>
                      <a:r>
                        <a:rPr lang="sl-SI" sz="1800" b="0" baseline="0" dirty="0" smtClean="0">
                          <a:solidFill>
                            <a:schemeClr val="tx1"/>
                          </a:solidFill>
                        </a:rPr>
                        <a:t>  TOČK</a:t>
                      </a:r>
                      <a:endParaRPr lang="sl-SI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TVOJE  ZNANJE  JE: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511076"/>
                  </a:ext>
                </a:extLst>
              </a:tr>
              <a:tr h="841951"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0 –</a:t>
                      </a:r>
                      <a:r>
                        <a:rPr lang="sl-SI" sz="2400" b="1" baseline="0" dirty="0" smtClean="0"/>
                        <a:t> 12</a:t>
                      </a:r>
                      <a:endParaRPr lang="sl-SI" sz="2400" b="1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l-SI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POTREBUJEŠ ŠE VELIKO VAJE!</a:t>
                      </a:r>
                    </a:p>
                    <a:p>
                      <a:pPr algn="l"/>
                      <a:endParaRPr lang="sl-SI" sz="2000" b="1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84240167"/>
                  </a:ext>
                </a:extLst>
              </a:tr>
              <a:tr h="841951"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/>
                        <a:t>13 – 19</a:t>
                      </a:r>
                      <a:endParaRPr lang="sl-SI" sz="2400" b="1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l-SI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ZNAŠ, LE MALO VAJE ŠE IN BO SUPER!</a:t>
                      </a:r>
                    </a:p>
                    <a:p>
                      <a:pPr algn="l"/>
                      <a:endParaRPr lang="sl-SI" sz="2000" b="1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94586916"/>
                  </a:ext>
                </a:extLst>
              </a:tr>
              <a:tr h="841951">
                <a:tc>
                  <a:txBody>
                    <a:bodyPr/>
                    <a:lstStyle/>
                    <a:p>
                      <a:pPr algn="ctr"/>
                      <a:r>
                        <a:rPr lang="sl-SI" sz="2400" b="1" baseline="0" dirty="0" smtClean="0"/>
                        <a:t>20 - 24</a:t>
                      </a:r>
                      <a:endParaRPr lang="sl-SI" sz="2400" b="1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l-SI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b="1" dirty="0" smtClean="0"/>
                        <a:t>ODLIČNO, ČESTITAM!</a:t>
                      </a:r>
                    </a:p>
                    <a:p>
                      <a:pPr algn="l"/>
                      <a:endParaRPr lang="sl-SI" sz="2000" b="1" dirty="0"/>
                    </a:p>
                  </a:txBody>
                  <a:tcPr anchor="ctr"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9809927"/>
                  </a:ext>
                </a:extLst>
              </a:tr>
            </a:tbl>
          </a:graphicData>
        </a:graphic>
      </p:graphicFrame>
      <p:sp>
        <p:nvSpPr>
          <p:cNvPr id="16" name="PoljeZBesedilom 15"/>
          <p:cNvSpPr txBox="1"/>
          <p:nvPr/>
        </p:nvSpPr>
        <p:spPr>
          <a:xfrm>
            <a:off x="7864453" y="281539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j</a:t>
            </a:r>
            <a:r>
              <a:rPr lang="sl-SI" dirty="0" smtClean="0"/>
              <a:t>e 1točka</a:t>
            </a:r>
            <a:endParaRPr lang="sl-SI" dirty="0"/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4288" y="5725823"/>
            <a:ext cx="732400" cy="7268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2064" y="4871740"/>
            <a:ext cx="739328" cy="727499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2064" y="4038181"/>
            <a:ext cx="746779" cy="717608"/>
          </a:xfrm>
          <a:prstGeom prst="rect">
            <a:avLst/>
          </a:prstGeom>
        </p:spPr>
      </p:pic>
      <p:cxnSp>
        <p:nvCxnSpPr>
          <p:cNvPr id="26" name="Raven povezovalnik 25"/>
          <p:cNvCxnSpPr/>
          <p:nvPr/>
        </p:nvCxnSpPr>
        <p:spPr>
          <a:xfrm>
            <a:off x="7422262" y="1701777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ovezovalnik 26"/>
          <p:cNvCxnSpPr/>
          <p:nvPr/>
        </p:nvCxnSpPr>
        <p:spPr>
          <a:xfrm>
            <a:off x="7497852" y="1688230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/>
          <p:cNvCxnSpPr/>
          <p:nvPr/>
        </p:nvCxnSpPr>
        <p:spPr>
          <a:xfrm flipH="1">
            <a:off x="7272346" y="1732985"/>
            <a:ext cx="228598" cy="427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ovezovalnik 28"/>
          <p:cNvCxnSpPr/>
          <p:nvPr/>
        </p:nvCxnSpPr>
        <p:spPr>
          <a:xfrm>
            <a:off x="7714414" y="168691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/>
          <p:cNvCxnSpPr/>
          <p:nvPr/>
        </p:nvCxnSpPr>
        <p:spPr>
          <a:xfrm>
            <a:off x="7777801" y="1702956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/>
          <p:cNvCxnSpPr/>
          <p:nvPr/>
        </p:nvCxnSpPr>
        <p:spPr>
          <a:xfrm>
            <a:off x="7297820" y="1714565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ovezovalnik 32"/>
          <p:cNvCxnSpPr/>
          <p:nvPr/>
        </p:nvCxnSpPr>
        <p:spPr>
          <a:xfrm flipH="1">
            <a:off x="7725692" y="1735080"/>
            <a:ext cx="241889" cy="412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ovezovalnik 33"/>
          <p:cNvCxnSpPr/>
          <p:nvPr/>
        </p:nvCxnSpPr>
        <p:spPr>
          <a:xfrm>
            <a:off x="7907425" y="168691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ovezovalnik 34"/>
          <p:cNvCxnSpPr/>
          <p:nvPr/>
        </p:nvCxnSpPr>
        <p:spPr>
          <a:xfrm>
            <a:off x="7838225" y="1693867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ovezovalnik 36"/>
          <p:cNvCxnSpPr/>
          <p:nvPr/>
        </p:nvCxnSpPr>
        <p:spPr>
          <a:xfrm>
            <a:off x="8216553" y="168691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en povezovalnik 37"/>
          <p:cNvCxnSpPr/>
          <p:nvPr/>
        </p:nvCxnSpPr>
        <p:spPr>
          <a:xfrm>
            <a:off x="8302114" y="1700557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povezovalnik 38"/>
          <p:cNvCxnSpPr/>
          <p:nvPr/>
        </p:nvCxnSpPr>
        <p:spPr>
          <a:xfrm>
            <a:off x="8374561" y="1680122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ovezovalnik 30"/>
          <p:cNvCxnSpPr/>
          <p:nvPr/>
        </p:nvCxnSpPr>
        <p:spPr>
          <a:xfrm flipH="1">
            <a:off x="6188350" y="1690468"/>
            <a:ext cx="276611" cy="491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ovezovalnik 35"/>
          <p:cNvCxnSpPr/>
          <p:nvPr/>
        </p:nvCxnSpPr>
        <p:spPr>
          <a:xfrm>
            <a:off x="6204886" y="1687395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>
            <a:off x="6290971" y="1686912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povezovalnik 40"/>
          <p:cNvCxnSpPr/>
          <p:nvPr/>
        </p:nvCxnSpPr>
        <p:spPr>
          <a:xfrm>
            <a:off x="6361153" y="1686913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en povezovalnik 41"/>
          <p:cNvCxnSpPr/>
          <p:nvPr/>
        </p:nvCxnSpPr>
        <p:spPr>
          <a:xfrm>
            <a:off x="6429746" y="1700557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povezovalnik 42"/>
          <p:cNvCxnSpPr/>
          <p:nvPr/>
        </p:nvCxnSpPr>
        <p:spPr>
          <a:xfrm>
            <a:off x="7751573" y="2815395"/>
            <a:ext cx="26228" cy="476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2555776" y="248393"/>
            <a:ext cx="4070578" cy="1193205"/>
          </a:xfrm>
        </p:spPr>
        <p:txBody>
          <a:bodyPr>
            <a:noAutofit/>
          </a:bodyPr>
          <a:lstStyle/>
          <a:p>
            <a:r>
              <a:rPr lang="sl-SI" sz="6000" dirty="0" smtClean="0"/>
              <a:t>Razlika</a:t>
            </a:r>
            <a:r>
              <a:rPr lang="sl-SI" sz="6000" dirty="0"/>
              <a:t> </a:t>
            </a:r>
            <a:r>
              <a:rPr lang="sl-SI" sz="6000" dirty="0" smtClean="0"/>
              <a:t> je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3275856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>
                <a:solidFill>
                  <a:srgbClr val="FF00FF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465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264696" cy="648072"/>
          </a:xfrm>
        </p:spPr>
        <p:txBody>
          <a:bodyPr>
            <a:noAutofit/>
          </a:bodyPr>
          <a:lstStyle/>
          <a:p>
            <a:r>
              <a:rPr lang="sl-SI" sz="6000" dirty="0" smtClean="0"/>
              <a:t>Kolikšna je vsota?</a:t>
            </a:r>
            <a:endParaRPr lang="sl-SI" sz="6000" dirty="0"/>
          </a:p>
        </p:txBody>
      </p:sp>
      <p:sp>
        <p:nvSpPr>
          <p:cNvPr id="8" name="Ograda vsebine 2"/>
          <p:cNvSpPr>
            <a:spLocks noGrp="1"/>
          </p:cNvSpPr>
          <p:nvPr>
            <p:ph sz="half" idx="1"/>
          </p:nvPr>
        </p:nvSpPr>
        <p:spPr>
          <a:xfrm>
            <a:off x="-180528" y="2109873"/>
            <a:ext cx="7830616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12 + 5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 flipH="1" flipV="1">
            <a:off x="7092280" y="2325897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39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Documents and Settings\user\My Documents\SPLETNE\PREPIS\KVIZIITD\HotPot\memorySlike\stavbe\house-wt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028" y="5979816"/>
            <a:ext cx="6858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3239852" y="2564904"/>
            <a:ext cx="2674640" cy="18769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rgbClr val="FF00FF"/>
                </a:solidFill>
              </a:rPr>
              <a:t>17</a:t>
            </a:r>
            <a:endParaRPr lang="sl-SI" sz="15000" dirty="0">
              <a:solidFill>
                <a:srgbClr val="FF00FF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3178696" cy="1143000"/>
          </a:xfrm>
        </p:spPr>
        <p:txBody>
          <a:bodyPr>
            <a:normAutofit/>
          </a:bodyPr>
          <a:lstStyle/>
          <a:p>
            <a:r>
              <a:rPr lang="sl-SI" sz="6000" dirty="0" smtClean="0"/>
              <a:t>Vsota je</a:t>
            </a:r>
            <a:endParaRPr lang="sl-SI" sz="6000" dirty="0"/>
          </a:p>
        </p:txBody>
      </p:sp>
    </p:spTree>
    <p:extLst>
      <p:ext uri="{BB962C8B-B14F-4D97-AF65-F5344CB8AC3E}">
        <p14:creationId xmlns:p14="http://schemas.microsoft.com/office/powerpoint/2010/main" val="352012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Kolikšna je razlika?</a:t>
            </a:r>
            <a:endParaRPr lang="sl-SI" sz="6000" dirty="0"/>
          </a:p>
        </p:txBody>
      </p:sp>
      <p:sp>
        <p:nvSpPr>
          <p:cNvPr id="7" name="Ograda vsebine 2"/>
          <p:cNvSpPr>
            <a:spLocks noGrp="1"/>
          </p:cNvSpPr>
          <p:nvPr>
            <p:ph sz="half" idx="1"/>
          </p:nvPr>
        </p:nvSpPr>
        <p:spPr>
          <a:xfrm>
            <a:off x="-180528" y="2118366"/>
            <a:ext cx="797463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15000" dirty="0" smtClean="0">
                <a:solidFill>
                  <a:schemeClr val="bg2">
                    <a:lumMod val="75000"/>
                  </a:schemeClr>
                </a:solidFill>
              </a:rPr>
              <a:t>15 - 3  =</a:t>
            </a:r>
            <a:endParaRPr lang="sl-SI" sz="1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 flipH="1" flipV="1">
            <a:off x="7164288" y="2316661"/>
            <a:ext cx="1872208" cy="1944216"/>
          </a:xfrm>
          <a:prstGeom prst="rect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86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1d28d973a99175cfdee5ddcdc02a271c2c9345"/>
</p:tagLst>
</file>

<file path=ppt/theme/theme1.xml><?xml version="1.0" encoding="utf-8"?>
<a:theme xmlns:a="http://schemas.openxmlformats.org/drawingml/2006/main" name="Officeova tema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411</Words>
  <Application>Microsoft Office PowerPoint</Application>
  <PresentationFormat>Diaprojekcija na zaslonu (4:3)</PresentationFormat>
  <Paragraphs>138</Paragraphs>
  <Slides>51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51</vt:i4>
      </vt:variant>
    </vt:vector>
  </HeadingPairs>
  <TitlesOfParts>
    <vt:vector size="54" baseType="lpstr">
      <vt:lpstr>Arial</vt:lpstr>
      <vt:lpstr>Calibri</vt:lpstr>
      <vt:lpstr>Officeova tema</vt:lpstr>
      <vt:lpstr>MAT – Utrjevanje števil do 20</vt:lpstr>
      <vt:lpstr>Izberi vprašanje</vt:lpstr>
      <vt:lpstr>Kolikšna je vsota?</vt:lpstr>
      <vt:lpstr>Vsota je</vt:lpstr>
      <vt:lpstr>Kolikšna je razlika?</vt:lpstr>
      <vt:lpstr>Razlika  je</vt:lpstr>
      <vt:lpstr>Kolikšna je vsota?</vt:lpstr>
      <vt:lpstr>Vsota je</vt:lpstr>
      <vt:lpstr>Kolikšna je razlika?</vt:lpstr>
      <vt:lpstr>Razlika  je</vt:lpstr>
      <vt:lpstr>Poišči   2. seštevanec!</vt:lpstr>
      <vt:lpstr>2. seštevanec  je</vt:lpstr>
      <vt:lpstr>Poišči   odštevanec!</vt:lpstr>
      <vt:lpstr>Odštevanec  je</vt:lpstr>
      <vt:lpstr>Poišči   2. seštevanec!</vt:lpstr>
      <vt:lpstr>2. seštevanec  je</vt:lpstr>
      <vt:lpstr>Poišči   odštevanec!</vt:lpstr>
      <vt:lpstr>Odštevanec  je</vt:lpstr>
      <vt:lpstr>Poišči   1. seštevanec!</vt:lpstr>
      <vt:lpstr>1. seštevanec  je</vt:lpstr>
      <vt:lpstr>Poišči   zmanjševanec!</vt:lpstr>
      <vt:lpstr>Zmanjševanec  je</vt:lpstr>
      <vt:lpstr>Poišči   1. seštevanec!</vt:lpstr>
      <vt:lpstr>1. seštevanec  je</vt:lpstr>
      <vt:lpstr>Poišči   zmanjševanec!</vt:lpstr>
      <vt:lpstr>Zmanjševanec  je</vt:lpstr>
      <vt:lpstr>Kolikšna je vsota?</vt:lpstr>
      <vt:lpstr>PowerPointova predstavitev</vt:lpstr>
      <vt:lpstr>Kolikšna je razlika?</vt:lpstr>
      <vt:lpstr>Razlika  je</vt:lpstr>
      <vt:lpstr>Poišči   2. seštevanec!</vt:lpstr>
      <vt:lpstr>2. seštevanec  je</vt:lpstr>
      <vt:lpstr>Poišči   odštevanec!</vt:lpstr>
      <vt:lpstr>Odštevanec  je</vt:lpstr>
      <vt:lpstr>Poišči   1. seštevanec!</vt:lpstr>
      <vt:lpstr>1. seštevanec  je</vt:lpstr>
      <vt:lpstr>Poišči   zmanjševanec!</vt:lpstr>
      <vt:lpstr>Zmanjševanec  je</vt:lpstr>
      <vt:lpstr>Kolikšna je vsota?</vt:lpstr>
      <vt:lpstr>Vsota je</vt:lpstr>
      <vt:lpstr>Kolikšna je razlika?</vt:lpstr>
      <vt:lpstr>Razlika  je</vt:lpstr>
      <vt:lpstr>Poišči   2. seštevanec!</vt:lpstr>
      <vt:lpstr>2. seštevanec  je</vt:lpstr>
      <vt:lpstr>Poišči   odštevanec!</vt:lpstr>
      <vt:lpstr>Odštevanec  je</vt:lpstr>
      <vt:lpstr>Poišči   1. seštevanec!</vt:lpstr>
      <vt:lpstr>1. seštevanec  je</vt:lpstr>
      <vt:lpstr>Poišči   zmanjševanec!</vt:lpstr>
      <vt:lpstr>Zmanjševanec  je</vt:lpstr>
      <vt:lpstr>Kako  ti  je  šlo?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Nataša</dc:creator>
  <cp:lastModifiedBy>Natalija Selinšek</cp:lastModifiedBy>
  <cp:revision>38</cp:revision>
  <dcterms:created xsi:type="dcterms:W3CDTF">2015-04-18T08:08:21Z</dcterms:created>
  <dcterms:modified xsi:type="dcterms:W3CDTF">2021-01-02T12:23:31Z</dcterms:modified>
</cp:coreProperties>
</file>