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0" r:id="rId5"/>
    <p:sldId id="291" r:id="rId6"/>
    <p:sldId id="289" r:id="rId7"/>
    <p:sldId id="285" r:id="rId8"/>
    <p:sldId id="286" r:id="rId9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9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13. 01. 2021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13. 01. 2021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13. 01. 2021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gMiEwvdJo" TargetMode="External"/><Relationship Id="rId2" Type="http://schemas.openxmlformats.org/officeDocument/2006/relationships/hyperlink" Target="https://drive.google.com/file/d/1kEJJceAaTJVJ4AuKQYRsHJk8b8EWyDTm/view?usp=shari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hyperlink" Target="https://www.youtube.com/watch?app=desktop&amp;v=hHGzZXnAU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365733"/>
          </a:xfrm>
        </p:spPr>
        <p:txBody>
          <a:bodyPr>
            <a:noAutofit/>
          </a:bodyPr>
          <a:lstStyle/>
          <a:p>
            <a:r>
              <a:rPr lang="sl-SI" sz="2800" cap="none" dirty="0" smtClean="0">
                <a:latin typeface="Arial Nova" panose="020B0504020202020204" pitchFamily="34" charset="0"/>
              </a:rPr>
              <a:t>O, moji pevci ste pa pridno prepevali Bele snežinke pa Zima, zima bela pa druge zimske pesmi . . .</a:t>
            </a:r>
            <a:br>
              <a:rPr lang="sl-SI" sz="2800" cap="none" dirty="0" smtClean="0">
                <a:latin typeface="Arial Nova" panose="020B0504020202020204" pitchFamily="34" charset="0"/>
              </a:rPr>
            </a:br>
            <a:r>
              <a:rPr lang="sl-SI" sz="2800" cap="none" dirty="0" smtClean="0">
                <a:latin typeface="Arial Nova" panose="020B0504020202020204" pitchFamily="34" charset="0"/>
              </a:rPr>
              <a:t>Sneg je lepo padal in še zdaj ga je nekaj. Kar še pojte.</a:t>
            </a:r>
            <a:br>
              <a:rPr lang="sl-SI" sz="2800" cap="none" dirty="0" smtClean="0">
                <a:latin typeface="Arial Nova" panose="020B0504020202020204" pitchFamily="34" charset="0"/>
              </a:rPr>
            </a:br>
            <a:endParaRPr lang="sl-SI" sz="2800" dirty="0">
              <a:latin typeface="Arial Nova" panose="020B05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166949" y="2089802"/>
            <a:ext cx="5520978" cy="4241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Ste </a:t>
            </a:r>
            <a:r>
              <a:rPr lang="sl-SI" sz="2400" dirty="0">
                <a:solidFill>
                  <a:schemeClr val="tx1"/>
                </a:solidFill>
                <a:latin typeface="Gill Sans MT" panose="020B0502020104020203" pitchFamily="34" charset="-18"/>
              </a:rPr>
              <a:t>tudi kaj jezdili, hrzali in </a:t>
            </a:r>
            <a:r>
              <a:rPr lang="sl-SI" sz="2400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galopirali? 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Pa </a:t>
            </a:r>
            <a:r>
              <a:rPr lang="sl-SI" sz="2400" dirty="0">
                <a:solidFill>
                  <a:schemeClr val="tx1"/>
                </a:solidFill>
                <a:latin typeface="Gill Sans MT" panose="020B0502020104020203" pitchFamily="34" charset="-18"/>
              </a:rPr>
              <a:t>dajmo še </a:t>
            </a:r>
            <a:r>
              <a:rPr lang="sl-SI" sz="2400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enkrat tako kot zadnjič:</a:t>
            </a:r>
            <a:endParaRPr lang="sl-SI" sz="2400" b="1" dirty="0" smtClean="0">
              <a:solidFill>
                <a:schemeClr val="tx1"/>
              </a:solidFill>
              <a:latin typeface="Gill Sans MT" panose="020B0502020104020203" pitchFamily="34" charset="-18"/>
            </a:endParaRPr>
          </a:p>
          <a:p>
            <a:r>
              <a:rPr lang="sl-SI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sl-SI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sl-SI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drive.google.com/file/d/1kEJJceAaTJVJ4AuKQYRsHJk8b8EWyDTm/view?usp=sharing</a:t>
            </a:r>
            <a:r>
              <a:rPr lang="sl-SI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tx1"/>
                </a:solidFill>
              </a:rPr>
              <a:t>Zna kdo takole zaigrati na harmoniko?</a:t>
            </a:r>
          </a:p>
          <a:p>
            <a:r>
              <a:rPr lang="sl-SI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sl-SI" dirty="0">
                <a:solidFill>
                  <a:schemeClr val="tx1"/>
                </a:solidFill>
                <a:hlinkClick r:id="rId3"/>
              </a:rPr>
              <a:t>://</a:t>
            </a:r>
            <a:r>
              <a:rPr lang="sl-SI" dirty="0" smtClean="0">
                <a:solidFill>
                  <a:schemeClr val="tx1"/>
                </a:solidFill>
                <a:hlinkClick r:id="rId3"/>
              </a:rPr>
              <a:t>www.youtube.com/watch?v=lmgMiEwvdJo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tx1"/>
                </a:solidFill>
              </a:rPr>
              <a:t>Pa še s pevskim zborom drugo varianto</a:t>
            </a:r>
            <a:endParaRPr lang="sl-SI" sz="2400" dirty="0">
              <a:solidFill>
                <a:schemeClr val="tx1"/>
              </a:solidFill>
            </a:endParaRPr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www.youtube.com/watch?app=desktop&amp;v=hHGzZXnAUrs</a:t>
            </a:r>
            <a:r>
              <a:rPr lang="sl-SI" dirty="0" smtClean="0"/>
              <a:t> 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Ja, priklonite se tudi vi, saj znate: 1, 2, 3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5" name="Označba mesta vsebine 3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7" y="2801073"/>
            <a:ext cx="5217459" cy="353017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566212" y="2089801"/>
            <a:ext cx="371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PONOVITEV  </a:t>
            </a:r>
            <a:r>
              <a:rPr lang="sl-SI" b="1" dirty="0">
                <a:solidFill>
                  <a:srgbClr val="FF0000"/>
                </a:solidFill>
              </a:rPr>
              <a:t>MOJ OČKA IMA</a:t>
            </a:r>
          </a:p>
        </p:txBody>
      </p:sp>
    </p:spTree>
    <p:extLst>
      <p:ext uri="{BB962C8B-B14F-4D97-AF65-F5344CB8AC3E}">
        <p14:creationId xmlns:p14="http://schemas.microsoft.com/office/powerpoint/2010/main" val="351391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3600" b="1" dirty="0" smtClean="0">
                <a:solidFill>
                  <a:srgbClr val="FF0000"/>
                </a:solidFill>
                <a:latin typeface="Arial Nova" panose="020B0504020202020204" pitchFamily="34" charset="0"/>
              </a:rPr>
              <a:t>KAJ DELAJO PALČKI POZIMI</a:t>
            </a:r>
            <a:br>
              <a:rPr lang="sl-SI" sz="3600" b="1" dirty="0" smtClean="0">
                <a:solidFill>
                  <a:srgbClr val="FF0000"/>
                </a:solidFill>
                <a:latin typeface="Arial Nova" panose="020B0504020202020204" pitchFamily="34" charset="0"/>
              </a:rPr>
            </a:br>
            <a:r>
              <a:rPr lang="sl-SI" sz="3100" cap="none" dirty="0" smtClean="0">
                <a:solidFill>
                  <a:schemeClr val="tx1"/>
                </a:solidFill>
                <a:latin typeface="Arial Nova" panose="020B0504020202020204" pitchFamily="34" charset="0"/>
              </a:rPr>
              <a:t>Melodija: Tomaž Habe</a:t>
            </a:r>
            <a:br>
              <a:rPr lang="sl-SI" sz="3100" cap="none" dirty="0" smtClean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sl-SI" sz="3100" cap="none" dirty="0" smtClean="0">
                <a:solidFill>
                  <a:schemeClr val="tx1"/>
                </a:solidFill>
                <a:latin typeface="Arial Nova" panose="020B0504020202020204" pitchFamily="34" charset="0"/>
              </a:rPr>
              <a:t>Besedilo: Neža Maurer</a:t>
            </a:r>
            <a:r>
              <a:rPr lang="sl-SI" sz="3100" b="1" dirty="0">
                <a:solidFill>
                  <a:srgbClr val="FF0000"/>
                </a:solidFill>
                <a:latin typeface="Arial Nova" panose="020B0504020202020204" pitchFamily="34" charset="0"/>
              </a:rPr>
              <a:t/>
            </a:r>
            <a:br>
              <a:rPr lang="sl-SI" sz="3100" b="1" dirty="0">
                <a:solidFill>
                  <a:srgbClr val="FF0000"/>
                </a:solidFill>
                <a:latin typeface="Arial Nova" panose="020B0504020202020204" pitchFamily="34" charset="0"/>
              </a:rPr>
            </a:br>
            <a:endParaRPr lang="sl-SI" sz="3100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257299" y="1976846"/>
            <a:ext cx="10420895" cy="4241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dirty="0" smtClean="0">
                <a:solidFill>
                  <a:schemeClr val="tx1"/>
                </a:solidFill>
              </a:rPr>
              <a:t>Pesnica Neža Maurer je ustvarila prikupno besedilo, ki je zelo dolgo. Če pa ga bolj natančno pogledaš, ugotoviš, da se naučiš samo 1. kitico in znaš celo pesem. Ugotovi, </a:t>
            </a:r>
            <a:r>
              <a:rPr lang="sl-SI" sz="2800" dirty="0">
                <a:solidFill>
                  <a:schemeClr val="tx1"/>
                </a:solidFill>
              </a:rPr>
              <a:t>kje v 2. in 3. </a:t>
            </a:r>
            <a:r>
              <a:rPr lang="sl-SI" sz="2800" dirty="0" smtClean="0">
                <a:solidFill>
                  <a:schemeClr val="tx1"/>
                </a:solidFill>
              </a:rPr>
              <a:t>kitici se </a:t>
            </a:r>
            <a:r>
              <a:rPr lang="sl-SI" sz="2800" dirty="0" smtClean="0">
                <a:solidFill>
                  <a:schemeClr val="tx1"/>
                </a:solidFill>
              </a:rPr>
              <a:t>besedilo malo malo spremeni?</a:t>
            </a:r>
          </a:p>
          <a:p>
            <a:pPr marL="0" indent="0">
              <a:buNone/>
            </a:pPr>
            <a:r>
              <a:rPr lang="sl-SI" sz="2800" dirty="0" smtClean="0">
                <a:solidFill>
                  <a:schemeClr val="tx1"/>
                </a:solidFill>
              </a:rPr>
              <a:t>Kaj delajo palčki? Ja, pomagajo dobrim ljudem.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A</a:t>
            </a:r>
            <a:r>
              <a:rPr lang="sl-SI" sz="2800" dirty="0" smtClean="0">
                <a:solidFill>
                  <a:schemeClr val="tx1"/>
                </a:solidFill>
              </a:rPr>
              <a:t> kaj delajo pozimi? Le preberi.</a:t>
            </a:r>
          </a:p>
          <a:p>
            <a:pPr marL="0" indent="0">
              <a:buNone/>
            </a:pPr>
            <a:r>
              <a:rPr lang="sl-SI" sz="2800" dirty="0" smtClean="0">
                <a:solidFill>
                  <a:schemeClr val="tx1"/>
                </a:solidFill>
              </a:rPr>
              <a:t>Želim ti obilo topline ob spremljanju te zimske pesmi,</a:t>
            </a:r>
          </a:p>
          <a:p>
            <a:pPr marL="0" indent="0" algn="r">
              <a:buNone/>
            </a:pPr>
            <a:r>
              <a:rPr lang="sl-SI" sz="2800" b="1" dirty="0">
                <a:solidFill>
                  <a:schemeClr val="accent1"/>
                </a:solidFill>
              </a:rPr>
              <a:t>u</a:t>
            </a:r>
            <a:r>
              <a:rPr lang="sl-SI" sz="2800" b="1" dirty="0" smtClean="0">
                <a:solidFill>
                  <a:schemeClr val="accent1"/>
                </a:solidFill>
              </a:rPr>
              <a:t>čiteljica Alenka</a:t>
            </a:r>
            <a:endParaRPr lang="sl-SI" sz="2800" b="1" dirty="0">
              <a:solidFill>
                <a:schemeClr val="accent1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646458" y="5608320"/>
            <a:ext cx="2801937" cy="2971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</a:rPr>
              <a:t> </a:t>
            </a:r>
            <a:endParaRPr lang="sl-SI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84" y="4164319"/>
            <a:ext cx="2690664" cy="17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 </a:t>
            </a:r>
            <a:r>
              <a:rPr lang="en-US" sz="3900" dirty="0">
                <a:solidFill>
                  <a:schemeClr val="accent1"/>
                </a:solidFill>
              </a:rPr>
              <a:t>BESEDILO</a:t>
            </a:r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1991544" y="1340768"/>
            <a:ext cx="426121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KAJ DELAJO PALČKI POZIMI, LE KAJ, LE KAJ, LE KAJ? 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KAJ DELAJO PALČKI POZIMI, LE KAJ, LE KAJ, LE KAJ?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NABIRAJO SUHLJAD IN POJEJO IN POJEJO. 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OGENJČKE SI KURIJO IN POJEJO IN POJEJO,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LA LA LA LA LA LA LA LA LA LA LA LA LA LA </a:t>
            </a:r>
            <a:r>
              <a:rPr lang="sl-SI" sz="5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5600" dirty="0" smtClean="0">
                <a:solidFill>
                  <a:schemeClr val="tx1"/>
                </a:solidFill>
              </a:rPr>
              <a:t>PRIŠLA </a:t>
            </a:r>
            <a:r>
              <a:rPr lang="sl-SI" sz="5600" dirty="0">
                <a:solidFill>
                  <a:schemeClr val="tx1"/>
                </a:solidFill>
              </a:rPr>
              <a:t>BO POMLAD!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PREPEVAJO PALČKI POZIMI</a:t>
            </a:r>
            <a:r>
              <a:rPr lang="sl-SI" sz="5600" dirty="0" smtClean="0">
                <a:solidFill>
                  <a:schemeClr val="tx1"/>
                </a:solidFill>
              </a:rPr>
              <a:t>!</a:t>
            </a:r>
            <a:r>
              <a:rPr lang="sl-SI" sz="5600" dirty="0">
                <a:solidFill>
                  <a:schemeClr val="tx1"/>
                </a:solidFill>
              </a:rPr>
              <a:t> </a:t>
            </a:r>
            <a:endParaRPr lang="sl-SI" sz="5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5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5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KAJ DELAJO PALČKI POZIMI, LE KAJ, LE KAJ, LE KAJ?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KAJ DELAJO PALČKI POZIMI, LE KAJ, LE KAJ, LE KAJ?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RAHLJAJO ZEMLJICO IN POJEJO IN POJEJO. 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OGENJČKE SI KURIJO IN POJEJO IN POJEJO,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LA LA LA LA LA LA LA LA LA LA LA LA LA LA LA.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PRIŠLA BO POMLAD!</a:t>
            </a:r>
          </a:p>
          <a:p>
            <a:pPr marL="0" indent="0">
              <a:buNone/>
            </a:pPr>
            <a:r>
              <a:rPr lang="sl-SI" sz="5600" dirty="0">
                <a:solidFill>
                  <a:schemeClr val="tx1"/>
                </a:solidFill>
              </a:rPr>
              <a:t>PREPEVAJO PALČKI POZIMI!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6982097" y="1340768"/>
            <a:ext cx="424325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</a:rPr>
              <a:t>KAJ DELAJO PALČKI POZIMI, LE KAJ, LE KAJ, LE </a:t>
            </a:r>
            <a:r>
              <a:rPr lang="sl-SI" sz="1400" dirty="0" smtClean="0">
                <a:solidFill>
                  <a:schemeClr val="tx1"/>
                </a:solidFill>
              </a:rPr>
              <a:t>KAJ?</a:t>
            </a:r>
          </a:p>
          <a:p>
            <a:pPr marL="0" indent="0">
              <a:buNone/>
            </a:pPr>
            <a:r>
              <a:rPr lang="sl-SI" sz="1400" dirty="0" smtClean="0">
                <a:solidFill>
                  <a:schemeClr val="tx1"/>
                </a:solidFill>
              </a:rPr>
              <a:t>KAJ </a:t>
            </a:r>
            <a:r>
              <a:rPr lang="sl-SI" sz="1400" dirty="0">
                <a:solidFill>
                  <a:schemeClr val="tx1"/>
                </a:solidFill>
              </a:rPr>
              <a:t>DELAJO PALČKI POZIMI, LE KAJ, LE KAJ, LE KAJ?</a:t>
            </a:r>
          </a:p>
          <a:p>
            <a:pPr marL="0" indent="0">
              <a:buNone/>
            </a:pPr>
            <a:r>
              <a:rPr lang="sl-SI" sz="1400" dirty="0" smtClean="0">
                <a:solidFill>
                  <a:schemeClr val="tx1"/>
                </a:solidFill>
              </a:rPr>
              <a:t>DARILA </a:t>
            </a:r>
            <a:r>
              <a:rPr lang="sl-SI" sz="1400" dirty="0">
                <a:solidFill>
                  <a:schemeClr val="tx1"/>
                </a:solidFill>
              </a:rPr>
              <a:t>NOSIJO IN POJEJO IN POJEJO.</a:t>
            </a: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</a:rPr>
              <a:t>OGENJČKE SI KURIJO IN POJEJO IN POJEJO. </a:t>
            </a: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</a:rPr>
              <a:t>LA LA LA LA LA LA LA LA LA LA LA LA LA LA LA.</a:t>
            </a: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</a:rPr>
              <a:t>PRIŠLA BO POMLAD!</a:t>
            </a:r>
          </a:p>
          <a:p>
            <a:pPr marL="0" indent="0">
              <a:buNone/>
            </a:pPr>
            <a:r>
              <a:rPr lang="sl-SI" sz="1400" dirty="0">
                <a:solidFill>
                  <a:schemeClr val="tx1"/>
                </a:solidFill>
              </a:rPr>
              <a:t>PREPEVAJO PALČKI POZIMI</a:t>
            </a:r>
            <a:r>
              <a:rPr lang="sl-SI" sz="1400" dirty="0"/>
              <a:t>!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2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198987" y="2737412"/>
            <a:ext cx="3585892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>
                <a:sym typeface="Wingdings" panose="05000000000000000000" pitchFamily="2" charset="2"/>
              </a:rPr>
              <a:t>Prisluhni novi pesmi: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/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>Kaj delajo palčki pozimi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8" y="2550368"/>
            <a:ext cx="5495731" cy="3974840"/>
          </a:xfrm>
          <a:prstGeom prst="rect">
            <a:avLst/>
          </a:prstGeom>
        </p:spPr>
      </p:pic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5967" y="3750906"/>
            <a:ext cx="1176902" cy="975341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087328" y="350813"/>
            <a:ext cx="5931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Skladatelj Tomaž Habe je tako prisrčnemu besedilu dodal lepo, lepo melodijo. Jaz se kar topim, kot sneženi mož na soncu.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0567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140861" y="457199"/>
            <a:ext cx="3709017" cy="5891350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ym typeface="Wingdings" panose="05000000000000000000" pitchFamily="2" charset="2"/>
              </a:rPr>
              <a:t/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6298908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7489372" y="821095"/>
            <a:ext cx="4575110" cy="5614342"/>
          </a:xfrm>
        </p:spPr>
        <p:txBody>
          <a:bodyPr>
            <a:normAutofit/>
          </a:bodyPr>
          <a:lstStyle/>
          <a:p>
            <a:endParaRPr lang="sl-SI" sz="2000" dirty="0" smtClean="0"/>
          </a:p>
          <a:p>
            <a:endParaRPr lang="sl-SI" sz="2000" dirty="0" smtClean="0"/>
          </a:p>
          <a:p>
            <a:r>
              <a:rPr lang="sl-SI" sz="2000" b="1" dirty="0" smtClean="0">
                <a:solidFill>
                  <a:schemeClr val="accent1"/>
                </a:solidFill>
              </a:rPr>
              <a:t>    ZAPOJ OB POSNETKU ŠE TI.</a:t>
            </a:r>
          </a:p>
          <a:p>
            <a:endParaRPr lang="sl-SI" sz="2000" b="1" dirty="0">
              <a:solidFill>
                <a:schemeClr val="accent1"/>
              </a:solidFill>
            </a:endParaRPr>
          </a:p>
          <a:p>
            <a:endParaRPr lang="sl-SI" sz="2000" b="1" dirty="0" smtClean="0">
              <a:solidFill>
                <a:schemeClr val="accent1"/>
              </a:solidFill>
            </a:endParaRPr>
          </a:p>
          <a:p>
            <a:endParaRPr lang="sl-SI" sz="2000" b="1" dirty="0">
              <a:solidFill>
                <a:schemeClr val="accent1"/>
              </a:solidFill>
            </a:endParaRPr>
          </a:p>
          <a:p>
            <a:endParaRPr lang="sl-SI" sz="2000" b="1" dirty="0" smtClean="0">
              <a:solidFill>
                <a:schemeClr val="accent1"/>
              </a:solidFill>
            </a:endParaRPr>
          </a:p>
          <a:p>
            <a:endParaRPr lang="sl-SI" sz="2000" b="1" dirty="0">
              <a:solidFill>
                <a:schemeClr val="accent1"/>
              </a:solidFill>
            </a:endParaRPr>
          </a:p>
          <a:p>
            <a:endParaRPr lang="sl-SI" sz="2000" b="1" dirty="0" smtClean="0">
              <a:solidFill>
                <a:schemeClr val="accent1"/>
              </a:solidFill>
            </a:endParaRPr>
          </a:p>
          <a:p>
            <a:r>
              <a:rPr lang="sl-SI" sz="2000" b="1" dirty="0" smtClean="0">
                <a:solidFill>
                  <a:schemeClr val="accent1"/>
                </a:solidFill>
              </a:rPr>
              <a:t>Zdaj se pa nauči 1. kitico in jo znaš…</a:t>
            </a:r>
            <a:r>
              <a:rPr lang="sl-SI" sz="2000" b="1" dirty="0">
                <a:solidFill>
                  <a:schemeClr val="accent1"/>
                </a:solidFill>
              </a:rPr>
              <a:t> </a:t>
            </a:r>
            <a:r>
              <a:rPr lang="sl-SI" sz="2000" b="1" dirty="0" smtClean="0">
                <a:solidFill>
                  <a:schemeClr val="accent1"/>
                </a:solidFill>
              </a:rPr>
              <a:t>Kaj že delajo v 2. in 3. kitici?</a:t>
            </a:r>
            <a:endParaRPr lang="sl-SI" sz="2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71858" y="0"/>
            <a:ext cx="74642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700" dirty="0" smtClean="0"/>
          </a:p>
          <a:p>
            <a:endParaRPr lang="sl-SI" sz="1700" dirty="0"/>
          </a:p>
          <a:p>
            <a:endParaRPr lang="sl-SI" sz="1700" dirty="0" smtClean="0"/>
          </a:p>
          <a:p>
            <a:endParaRPr lang="sl-SI" sz="1700" dirty="0"/>
          </a:p>
        </p:txBody>
      </p:sp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31383" y="917538"/>
            <a:ext cx="792480" cy="701291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24259" y="152400"/>
            <a:ext cx="58504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 DELAJO PALČKI POZIMI, LE KAJ, LE KAJ, LE KAJ? </a:t>
            </a:r>
          </a:p>
          <a:p>
            <a:r>
              <a:rPr lang="sl-SI" dirty="0"/>
              <a:t>KAJ DELAJO PALČKI POZIMI, LE KAJ, LE KAJ, LE KAJ?</a:t>
            </a:r>
          </a:p>
          <a:p>
            <a:r>
              <a:rPr lang="sl-SI" b="1" dirty="0"/>
              <a:t>NABIRAJO SUHLJAD </a:t>
            </a:r>
            <a:r>
              <a:rPr lang="sl-SI" dirty="0"/>
              <a:t>IN POJEJO IN POJEJO. </a:t>
            </a:r>
          </a:p>
          <a:p>
            <a:r>
              <a:rPr lang="sl-SI" dirty="0"/>
              <a:t>OGENJČKE SI KURIJO IN POJEJO IN </a:t>
            </a:r>
            <a:r>
              <a:rPr lang="sl-SI" dirty="0" smtClean="0"/>
              <a:t>POJEJO:</a:t>
            </a:r>
            <a:endParaRPr lang="sl-SI" dirty="0"/>
          </a:p>
          <a:p>
            <a:r>
              <a:rPr lang="sl-SI" dirty="0"/>
              <a:t>LA LA LA LA LA LA LA LA LA LA LA LA LA LA </a:t>
            </a:r>
            <a:r>
              <a:rPr lang="sl-SI" dirty="0" smtClean="0"/>
              <a:t>,</a:t>
            </a:r>
          </a:p>
          <a:p>
            <a:r>
              <a:rPr lang="sl-SI" dirty="0" smtClean="0"/>
              <a:t>PRIŠLA </a:t>
            </a:r>
            <a:r>
              <a:rPr lang="sl-SI" dirty="0"/>
              <a:t>BO </a:t>
            </a:r>
            <a:r>
              <a:rPr lang="sl-SI" dirty="0" smtClean="0"/>
              <a:t>POMLAD</a:t>
            </a:r>
            <a:endParaRPr lang="sl-SI" dirty="0"/>
          </a:p>
          <a:p>
            <a:r>
              <a:rPr lang="sl-SI" dirty="0"/>
              <a:t>PREPEVAJO PALČKI </a:t>
            </a:r>
            <a:r>
              <a:rPr lang="sl-SI" dirty="0" smtClean="0"/>
              <a:t>POZIMI.</a:t>
            </a:r>
            <a:endParaRPr lang="sl-SI" dirty="0"/>
          </a:p>
          <a:p>
            <a:r>
              <a:rPr lang="sl-SI" dirty="0"/>
              <a:t> </a:t>
            </a:r>
          </a:p>
          <a:p>
            <a:r>
              <a:rPr lang="sl-SI" dirty="0"/>
              <a:t>KAJ DELAJO PALČKI POZIMI, LE KAJ, LE KAJ, LE KAJ?</a:t>
            </a:r>
          </a:p>
          <a:p>
            <a:r>
              <a:rPr lang="sl-SI" dirty="0"/>
              <a:t>KAJ DELAJO PALČKI POZIMI, LE KAJ, LE KAJ, LE KAJ?</a:t>
            </a:r>
          </a:p>
          <a:p>
            <a:r>
              <a:rPr lang="sl-SI" b="1" dirty="0"/>
              <a:t>RAHLJAJO ZEMLJICO </a:t>
            </a:r>
            <a:r>
              <a:rPr lang="sl-SI" dirty="0"/>
              <a:t>IN POJEJO IN POJEJO. </a:t>
            </a:r>
          </a:p>
          <a:p>
            <a:r>
              <a:rPr lang="sl-SI" dirty="0"/>
              <a:t>OGENJČKE SI KURIJO IN POJEJO IN </a:t>
            </a:r>
            <a:r>
              <a:rPr lang="sl-SI" dirty="0" smtClean="0"/>
              <a:t>POJEJO:</a:t>
            </a:r>
            <a:endParaRPr lang="sl-SI" dirty="0"/>
          </a:p>
          <a:p>
            <a:r>
              <a:rPr lang="sl-SI" dirty="0"/>
              <a:t>LA LA LA LA LA LA LA LA LA LA LA LA LA LA </a:t>
            </a:r>
            <a:r>
              <a:rPr lang="sl-SI" dirty="0" smtClean="0"/>
              <a:t>LA,</a:t>
            </a:r>
            <a:endParaRPr lang="sl-SI" dirty="0"/>
          </a:p>
          <a:p>
            <a:r>
              <a:rPr lang="sl-SI" dirty="0"/>
              <a:t>PRIŠLA BO </a:t>
            </a:r>
            <a:r>
              <a:rPr lang="sl-SI" dirty="0" smtClean="0"/>
              <a:t>POMLAD</a:t>
            </a:r>
            <a:endParaRPr lang="sl-SI" dirty="0"/>
          </a:p>
          <a:p>
            <a:r>
              <a:rPr lang="sl-SI" dirty="0"/>
              <a:t>PREPEVAJO PALČKI </a:t>
            </a:r>
            <a:r>
              <a:rPr lang="sl-SI" dirty="0" smtClean="0"/>
              <a:t>POZIMI.</a:t>
            </a:r>
            <a:endParaRPr lang="sl-SI" dirty="0"/>
          </a:p>
          <a:p>
            <a:r>
              <a:rPr lang="sl-SI" dirty="0"/>
              <a:t> </a:t>
            </a:r>
          </a:p>
          <a:p>
            <a:r>
              <a:rPr lang="sl-SI" dirty="0"/>
              <a:t>KAJ DELAJO PALČKI POZIMI, LE KAJ, LE KAJ, LE KAJ?</a:t>
            </a:r>
          </a:p>
          <a:p>
            <a:r>
              <a:rPr lang="sl-SI" dirty="0"/>
              <a:t>KAJ DELAJO PALČKI POZIMI, LE KAJ, LE KAJ, LE KAJ?</a:t>
            </a:r>
          </a:p>
          <a:p>
            <a:r>
              <a:rPr lang="sl-SI" b="1" dirty="0"/>
              <a:t>DARILA NOSIJO </a:t>
            </a:r>
            <a:r>
              <a:rPr lang="sl-SI" dirty="0"/>
              <a:t>IN POJEJO IN POJEJO.</a:t>
            </a:r>
          </a:p>
          <a:p>
            <a:r>
              <a:rPr lang="sl-SI" dirty="0"/>
              <a:t>OGENJČKE SI KURIJO IN POJEJO IN </a:t>
            </a:r>
            <a:r>
              <a:rPr lang="sl-SI" dirty="0" smtClean="0"/>
              <a:t>POJEJO</a:t>
            </a:r>
            <a:r>
              <a:rPr lang="sl-SI" dirty="0"/>
              <a:t>:</a:t>
            </a:r>
            <a:endParaRPr lang="sl-SI" dirty="0"/>
          </a:p>
          <a:p>
            <a:r>
              <a:rPr lang="sl-SI" dirty="0"/>
              <a:t>LA LA LA LA LA LA LA LA LA LA LA LA LA LA </a:t>
            </a:r>
            <a:r>
              <a:rPr lang="sl-SI" dirty="0" smtClean="0"/>
              <a:t>LA.</a:t>
            </a:r>
            <a:endParaRPr lang="sl-SI" dirty="0"/>
          </a:p>
          <a:p>
            <a:r>
              <a:rPr lang="sl-SI" dirty="0"/>
              <a:t>PRIŠLA BO </a:t>
            </a:r>
            <a:r>
              <a:rPr lang="sl-SI" dirty="0" smtClean="0"/>
              <a:t>POMLAD</a:t>
            </a:r>
            <a:endParaRPr lang="sl-SI" dirty="0"/>
          </a:p>
          <a:p>
            <a:r>
              <a:rPr lang="sl-SI" dirty="0"/>
              <a:t>PREPEVAJO PALČKI </a:t>
            </a:r>
            <a:r>
              <a:rPr lang="sl-SI" dirty="0" smtClean="0"/>
              <a:t>POZIMI</a:t>
            </a:r>
            <a:r>
              <a:rPr lang="sl-SI" dirty="0"/>
              <a:t>.</a:t>
            </a:r>
            <a:endParaRPr lang="sl-SI" dirty="0"/>
          </a:p>
          <a:p>
            <a:r>
              <a:rPr lang="sl-SI" dirty="0"/>
              <a:t> </a:t>
            </a:r>
          </a:p>
          <a:p>
            <a:r>
              <a:rPr lang="sl-SI" dirty="0"/>
              <a:t>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53" y="2613148"/>
            <a:ext cx="4128340" cy="2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423</Words>
  <Application>Microsoft Office PowerPoint</Application>
  <PresentationFormat>Širokozaslonsko</PresentationFormat>
  <Paragraphs>93</Paragraphs>
  <Slides>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3" baseType="lpstr">
      <vt:lpstr>Arial</vt:lpstr>
      <vt:lpstr>Arial Nova</vt:lpstr>
      <vt:lpstr>Calibri</vt:lpstr>
      <vt:lpstr>Gill Sans MT</vt:lpstr>
      <vt:lpstr>Impact</vt:lpstr>
      <vt:lpstr>Times New Roman</vt:lpstr>
      <vt:lpstr>Wingdings</vt:lpstr>
      <vt:lpstr>Priponka</vt:lpstr>
      <vt:lpstr>O, moji pevci ste pa pridno prepevali Bele snežinke pa Zima, zima bela pa druge zimske pesmi . . . Sneg je lepo padal in še zdaj ga je nekaj. Kar še pojte. </vt:lpstr>
      <vt:lpstr>KAJ DELAJO PALČKI POZIMI Melodija: Tomaž Habe Besedilo: Neža Maurer </vt:lpstr>
      <vt:lpstr> BESEDILO</vt:lpstr>
      <vt:lpstr>Prisluhni novi pesmi:  Kaj delajo palčki pozimi  </vt:lpstr>
      <vt:lpstr>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2021-01-13T17:49:59Z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