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Lst>
  <p:sldIdLst>
    <p:sldId id="256" r:id="rId5"/>
    <p:sldId id="257" r:id="rId6"/>
    <p:sldId id="260" r:id="rId7"/>
    <p:sldId id="273" r:id="rId8"/>
    <p:sldId id="266" r:id="rId9"/>
    <p:sldId id="268" r:id="rId10"/>
    <p:sldId id="267" r:id="rId11"/>
    <p:sldId id="258" r:id="rId12"/>
    <p:sldId id="259" r:id="rId13"/>
    <p:sldId id="275" r:id="rId14"/>
    <p:sldId id="274" r:id="rId15"/>
    <p:sldId id="276" r:id="rId16"/>
    <p:sldId id="277" r:id="rId17"/>
    <p:sldId id="278" r:id="rId18"/>
    <p:sldId id="27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89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sl-SI"/>
              <a:t>Kliknite, če želite urediti slog naslova matrice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63B2CAA2-492E-49C8-B6A0-2B2773132886}" type="datetimeFigureOut">
              <a:rPr lang="sl-SI" smtClean="0"/>
              <a:t>21. 01. 2021</a:t>
            </a:fld>
            <a:endParaRPr lang="sl-SI"/>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sl-SI"/>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6FBBAD29-6791-4FCF-AFBD-3D76400DC4E7}" type="slidenum">
              <a:rPr lang="sl-SI" smtClean="0"/>
              <a:t>‹#›</a:t>
            </a:fld>
            <a:endParaRPr lang="sl-SI"/>
          </a:p>
        </p:txBody>
      </p:sp>
    </p:spTree>
    <p:extLst>
      <p:ext uri="{BB962C8B-B14F-4D97-AF65-F5344CB8AC3E}">
        <p14:creationId xmlns:p14="http://schemas.microsoft.com/office/powerpoint/2010/main" val="212848720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63B2CAA2-492E-49C8-B6A0-2B2773132886}" type="datetimeFigureOut">
              <a:rPr lang="sl-SI" smtClean="0"/>
              <a:t>21. 01. 2021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6FBBAD29-6791-4FCF-AFBD-3D76400DC4E7}" type="slidenum">
              <a:rPr lang="sl-SI" smtClean="0"/>
              <a:t>‹#›</a:t>
            </a:fld>
            <a:endParaRPr lang="sl-SI"/>
          </a:p>
        </p:txBody>
      </p:sp>
    </p:spTree>
    <p:extLst>
      <p:ext uri="{BB962C8B-B14F-4D97-AF65-F5344CB8AC3E}">
        <p14:creationId xmlns:p14="http://schemas.microsoft.com/office/powerpoint/2010/main" val="2332708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63B2CAA2-492E-49C8-B6A0-2B2773132886}" type="datetimeFigureOut">
              <a:rPr lang="sl-SI" smtClean="0"/>
              <a:t>21. 01. 2021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6FBBAD29-6791-4FCF-AFBD-3D76400DC4E7}" type="slidenum">
              <a:rPr lang="sl-SI" smtClean="0"/>
              <a:t>‹#›</a:t>
            </a:fld>
            <a:endParaRPr lang="sl-SI"/>
          </a:p>
        </p:txBody>
      </p:sp>
    </p:spTree>
    <p:extLst>
      <p:ext uri="{BB962C8B-B14F-4D97-AF65-F5344CB8AC3E}">
        <p14:creationId xmlns:p14="http://schemas.microsoft.com/office/powerpoint/2010/main" val="2625679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63B2CAA2-492E-49C8-B6A0-2B2773132886}" type="datetimeFigureOut">
              <a:rPr lang="sl-SI" smtClean="0"/>
              <a:t>21. 01. 2021</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6FBBAD29-6791-4FCF-AFBD-3D76400DC4E7}" type="slidenum">
              <a:rPr lang="sl-SI" smtClean="0"/>
              <a:t>‹#›</a:t>
            </a:fld>
            <a:endParaRPr lang="sl-SI"/>
          </a:p>
        </p:txBody>
      </p:sp>
    </p:spTree>
    <p:extLst>
      <p:ext uri="{BB962C8B-B14F-4D97-AF65-F5344CB8AC3E}">
        <p14:creationId xmlns:p14="http://schemas.microsoft.com/office/powerpoint/2010/main" val="1968404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sl-SI"/>
              <a:t>Kliknite, če želite urediti slog naslova matrice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63B2CAA2-492E-49C8-B6A0-2B2773132886}" type="datetimeFigureOut">
              <a:rPr lang="sl-SI" smtClean="0"/>
              <a:t>21. 01. 2021</a:t>
            </a:fld>
            <a:endParaRPr lang="sl-SI"/>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sl-SI"/>
          </a:p>
        </p:txBody>
      </p:sp>
      <p:sp>
        <p:nvSpPr>
          <p:cNvPr id="6" name="Slide Number Placeholder 5"/>
          <p:cNvSpPr>
            <a:spLocks noGrp="1"/>
          </p:cNvSpPr>
          <p:nvPr>
            <p:ph type="sldNum" sz="quarter" idx="12"/>
          </p:nvPr>
        </p:nvSpPr>
        <p:spPr>
          <a:xfrm>
            <a:off x="8604504" y="5211060"/>
            <a:ext cx="2112264" cy="228600"/>
          </a:xfrm>
        </p:spPr>
        <p:txBody>
          <a:bodyPr/>
          <a:lstStyle/>
          <a:p>
            <a:fld id="{6FBBAD29-6791-4FCF-AFBD-3D76400DC4E7}" type="slidenum">
              <a:rPr lang="sl-SI" smtClean="0"/>
              <a:t>‹#›</a:t>
            </a:fld>
            <a:endParaRPr lang="sl-SI"/>
          </a:p>
        </p:txBody>
      </p:sp>
    </p:spTree>
    <p:extLst>
      <p:ext uri="{BB962C8B-B14F-4D97-AF65-F5344CB8AC3E}">
        <p14:creationId xmlns:p14="http://schemas.microsoft.com/office/powerpoint/2010/main" val="387648955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63B2CAA2-492E-49C8-B6A0-2B2773132886}" type="datetimeFigureOut">
              <a:rPr lang="sl-SI" smtClean="0"/>
              <a:t>21. 01. 2021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6FBBAD29-6791-4FCF-AFBD-3D76400DC4E7}" type="slidenum">
              <a:rPr lang="sl-SI" smtClean="0"/>
              <a:t>‹#›</a:t>
            </a:fld>
            <a:endParaRPr lang="sl-SI"/>
          </a:p>
        </p:txBody>
      </p:sp>
    </p:spTree>
    <p:extLst>
      <p:ext uri="{BB962C8B-B14F-4D97-AF65-F5344CB8AC3E}">
        <p14:creationId xmlns:p14="http://schemas.microsoft.com/office/powerpoint/2010/main" val="400439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63B2CAA2-492E-49C8-B6A0-2B2773132886}" type="datetimeFigureOut">
              <a:rPr lang="sl-SI" smtClean="0"/>
              <a:t>21. 01. 2021</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6FBBAD29-6791-4FCF-AFBD-3D76400DC4E7}" type="slidenum">
              <a:rPr lang="sl-SI" smtClean="0"/>
              <a:t>‹#›</a:t>
            </a:fld>
            <a:endParaRPr lang="sl-SI"/>
          </a:p>
        </p:txBody>
      </p:sp>
    </p:spTree>
    <p:extLst>
      <p:ext uri="{BB962C8B-B14F-4D97-AF65-F5344CB8AC3E}">
        <p14:creationId xmlns:p14="http://schemas.microsoft.com/office/powerpoint/2010/main" val="1302721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63B2CAA2-492E-49C8-B6A0-2B2773132886}" type="datetimeFigureOut">
              <a:rPr lang="sl-SI" smtClean="0"/>
              <a:t>21. 01. 2021</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6FBBAD29-6791-4FCF-AFBD-3D76400DC4E7}" type="slidenum">
              <a:rPr lang="sl-SI" smtClean="0"/>
              <a:t>‹#›</a:t>
            </a:fld>
            <a:endParaRPr lang="sl-SI"/>
          </a:p>
        </p:txBody>
      </p:sp>
    </p:spTree>
    <p:extLst>
      <p:ext uri="{BB962C8B-B14F-4D97-AF65-F5344CB8AC3E}">
        <p14:creationId xmlns:p14="http://schemas.microsoft.com/office/powerpoint/2010/main" val="3048340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B2CAA2-492E-49C8-B6A0-2B2773132886}" type="datetimeFigureOut">
              <a:rPr lang="sl-SI" smtClean="0"/>
              <a:t>21. 01. 2021</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6FBBAD29-6791-4FCF-AFBD-3D76400DC4E7}" type="slidenum">
              <a:rPr lang="sl-SI" smtClean="0"/>
              <a:t>‹#›</a:t>
            </a:fld>
            <a:endParaRPr lang="sl-SI"/>
          </a:p>
        </p:txBody>
      </p:sp>
    </p:spTree>
    <p:extLst>
      <p:ext uri="{BB962C8B-B14F-4D97-AF65-F5344CB8AC3E}">
        <p14:creationId xmlns:p14="http://schemas.microsoft.com/office/powerpoint/2010/main" val="920863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Vsebina z naslovom">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sl-SI"/>
              <a:t>Kliknite, če želite urediti slog naslova matrice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8" name="Date Placeholder 7"/>
          <p:cNvSpPr>
            <a:spLocks noGrp="1"/>
          </p:cNvSpPr>
          <p:nvPr>
            <p:ph type="dt" sz="half" idx="10"/>
          </p:nvPr>
        </p:nvSpPr>
        <p:spPr/>
        <p:txBody>
          <a:bodyPr/>
          <a:lstStyle/>
          <a:p>
            <a:fld id="{63B2CAA2-492E-49C8-B6A0-2B2773132886}" type="datetimeFigureOut">
              <a:rPr lang="sl-SI" smtClean="0"/>
              <a:t>21. 01. 2021</a:t>
            </a:fld>
            <a:endParaRPr lang="sl-SI"/>
          </a:p>
        </p:txBody>
      </p:sp>
      <p:sp>
        <p:nvSpPr>
          <p:cNvPr id="9" name="Footer Placeholder 8"/>
          <p:cNvSpPr>
            <a:spLocks noGrp="1"/>
          </p:cNvSpPr>
          <p:nvPr>
            <p:ph type="ftr" sz="quarter" idx="11"/>
          </p:nvPr>
        </p:nvSpPr>
        <p:spPr/>
        <p:txBody>
          <a:bodyPr/>
          <a:lstStyle>
            <a:lvl1pPr algn="r">
              <a:defRPr/>
            </a:lvl1pPr>
          </a:lstStyle>
          <a:p>
            <a:endParaRPr lang="sl-SI"/>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6FBBAD29-6791-4FCF-AFBD-3D76400DC4E7}" type="slidenum">
              <a:rPr lang="sl-SI" smtClean="0"/>
              <a:t>‹#›</a:t>
            </a:fld>
            <a:endParaRPr lang="sl-SI"/>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384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63B2CAA2-492E-49C8-B6A0-2B2773132886}" type="datetimeFigureOut">
              <a:rPr lang="sl-SI" smtClean="0"/>
              <a:t>21. 01. 2021</a:t>
            </a:fld>
            <a:endParaRPr lang="sl-SI"/>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sl-SI"/>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6FBBAD29-6791-4FCF-AFBD-3D76400DC4E7}" type="slidenum">
              <a:rPr lang="sl-SI" smtClean="0"/>
              <a:t>‹#›</a:t>
            </a:fld>
            <a:endParaRPr lang="sl-SI"/>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40481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3B2CAA2-492E-49C8-B6A0-2B2773132886}" type="datetimeFigureOut">
              <a:rPr lang="sl-SI" smtClean="0"/>
              <a:t>21. 01. 2021</a:t>
            </a:fld>
            <a:endParaRPr lang="sl-SI"/>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sl-SI"/>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6FBBAD29-6791-4FCF-AFBD-3D76400DC4E7}" type="slidenum">
              <a:rPr lang="sl-SI" smtClean="0"/>
              <a:t>‹#›</a:t>
            </a:fld>
            <a:endParaRPr lang="sl-SI"/>
          </a:p>
        </p:txBody>
      </p:sp>
    </p:spTree>
    <p:extLst>
      <p:ext uri="{BB962C8B-B14F-4D97-AF65-F5344CB8AC3E}">
        <p14:creationId xmlns:p14="http://schemas.microsoft.com/office/powerpoint/2010/main" val="381860848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youtu.be/WwCFOVSMmjQ"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B66F8A2C-B8CF-4B20-9A73-2ADCF6302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9">
            <a:extLst>
              <a:ext uri="{FF2B5EF4-FFF2-40B4-BE49-F238E27FC236}">
                <a16:creationId xmlns:a16="http://schemas.microsoft.com/office/drawing/2014/main" id="{180C23B1-7427-4DF4-BFF1-60CD7E93B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11">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5" name="Rectangle 13">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Naslov 1">
            <a:extLst>
              <a:ext uri="{FF2B5EF4-FFF2-40B4-BE49-F238E27FC236}">
                <a16:creationId xmlns:a16="http://schemas.microsoft.com/office/drawing/2014/main" id="{BCA33E69-4E3F-4AFA-A1A4-115FAF17905E}"/>
              </a:ext>
            </a:extLst>
          </p:cNvPr>
          <p:cNvSpPr>
            <a:spLocks noGrp="1"/>
          </p:cNvSpPr>
          <p:nvPr>
            <p:ph type="ctrTitle"/>
          </p:nvPr>
        </p:nvSpPr>
        <p:spPr>
          <a:xfrm>
            <a:off x="1263520" y="1272800"/>
            <a:ext cx="6544620" cy="4312402"/>
          </a:xfrm>
        </p:spPr>
        <p:txBody>
          <a:bodyPr anchor="ctr">
            <a:normAutofit/>
          </a:bodyPr>
          <a:lstStyle/>
          <a:p>
            <a:pPr algn="r"/>
            <a:r>
              <a:rPr lang="sl-SI" sz="6800">
                <a:solidFill>
                  <a:schemeClr val="tx1"/>
                </a:solidFill>
              </a:rPr>
              <a:t>SKRB ZA ŽIVALI </a:t>
            </a:r>
          </a:p>
        </p:txBody>
      </p:sp>
      <p:sp>
        <p:nvSpPr>
          <p:cNvPr id="3" name="Podnaslov 2">
            <a:extLst>
              <a:ext uri="{FF2B5EF4-FFF2-40B4-BE49-F238E27FC236}">
                <a16:creationId xmlns:a16="http://schemas.microsoft.com/office/drawing/2014/main" id="{B78EAA6B-12BF-4771-8156-5C9DA7F37C28}"/>
              </a:ext>
            </a:extLst>
          </p:cNvPr>
          <p:cNvSpPr>
            <a:spLocks noGrp="1"/>
          </p:cNvSpPr>
          <p:nvPr>
            <p:ph type="subTitle" idx="1"/>
          </p:nvPr>
        </p:nvSpPr>
        <p:spPr>
          <a:xfrm>
            <a:off x="8473440" y="1272800"/>
            <a:ext cx="2481307" cy="4312402"/>
          </a:xfrm>
        </p:spPr>
        <p:txBody>
          <a:bodyPr anchor="ctr">
            <a:normAutofit/>
          </a:bodyPr>
          <a:lstStyle/>
          <a:p>
            <a:pPr algn="l">
              <a:spcAft>
                <a:spcPts val="600"/>
              </a:spcAft>
            </a:pPr>
            <a:r>
              <a:rPr lang="sl-SI" sz="2000"/>
              <a:t>1. RAZREDI OŠ HRASTNIK IN PODRUŽNIČNE ŠOLE DOL PRI HRASTNIKU</a:t>
            </a:r>
          </a:p>
        </p:txBody>
      </p:sp>
      <p:cxnSp>
        <p:nvCxnSpPr>
          <p:cNvPr id="26" name="Straight Connector 15">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074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D475359-A4A9-496E-B279-223C02B2E24B}"/>
              </a:ext>
            </a:extLst>
          </p:cNvPr>
          <p:cNvSpPr>
            <a:spLocks noGrp="1"/>
          </p:cNvSpPr>
          <p:nvPr>
            <p:ph type="title"/>
          </p:nvPr>
        </p:nvSpPr>
        <p:spPr>
          <a:xfrm>
            <a:off x="5867874" y="892120"/>
            <a:ext cx="5447250" cy="1645920"/>
          </a:xfrm>
        </p:spPr>
        <p:txBody>
          <a:bodyPr>
            <a:normAutofit fontScale="90000"/>
          </a:bodyPr>
          <a:lstStyle/>
          <a:p>
            <a:r>
              <a:rPr lang="sl-SI" sz="3700" dirty="0"/>
              <a:t>ZIMO PA TEŽKO PREŽIVIJO TUDI PTIČKI (TISTI, KI NISO ODLETELI V TOPLE KRAJE). </a:t>
            </a:r>
          </a:p>
        </p:txBody>
      </p:sp>
      <p:sp>
        <p:nvSpPr>
          <p:cNvPr id="11" name="Rectangle 10">
            <a:extLst>
              <a:ext uri="{FF2B5EF4-FFF2-40B4-BE49-F238E27FC236}">
                <a16:creationId xmlns:a16="http://schemas.microsoft.com/office/drawing/2014/main" id="{3FC67B06-867A-4D0B-8E72-3D1CBBABF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52614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2DA6F1-EE0D-4BF0-B5FE-BF303A6B8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126" y="643464"/>
            <a:ext cx="3969458" cy="557107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6" name="image1.jpeg">
            <a:extLst>
              <a:ext uri="{FF2B5EF4-FFF2-40B4-BE49-F238E27FC236}">
                <a16:creationId xmlns:a16="http://schemas.microsoft.com/office/drawing/2014/main" id="{53DD676B-A383-47F9-A64C-782DA0DB93B0}"/>
              </a:ext>
            </a:extLst>
          </p:cNvPr>
          <p:cNvPicPr/>
          <p:nvPr/>
        </p:nvPicPr>
        <p:blipFill rotWithShape="1">
          <a:blip r:embed="rId2" cstate="print"/>
          <a:srcRect t="24106" b="9259"/>
          <a:stretch/>
        </p:blipFill>
        <p:spPr>
          <a:xfrm>
            <a:off x="820198" y="809244"/>
            <a:ext cx="3639312" cy="2539322"/>
          </a:xfrm>
          <a:prstGeom prst="rect">
            <a:avLst/>
          </a:prstGeom>
        </p:spPr>
      </p:pic>
      <p:pic>
        <p:nvPicPr>
          <p:cNvPr id="4" name="image6.jpeg" descr="Homemade Birdhouses For Kids | Frugal Fun Mom">
            <a:extLst>
              <a:ext uri="{FF2B5EF4-FFF2-40B4-BE49-F238E27FC236}">
                <a16:creationId xmlns:a16="http://schemas.microsoft.com/office/drawing/2014/main" id="{FFD44201-F7AA-4BCF-8EBB-38FD5C6669DB}"/>
              </a:ext>
            </a:extLst>
          </p:cNvPr>
          <p:cNvPicPr/>
          <p:nvPr/>
        </p:nvPicPr>
        <p:blipFill rotWithShape="1">
          <a:blip r:embed="rId3" cstate="print"/>
          <a:srcRect l="3566" r="892" b="3"/>
          <a:stretch/>
        </p:blipFill>
        <p:spPr>
          <a:xfrm>
            <a:off x="820198" y="3509431"/>
            <a:ext cx="3639312" cy="2539323"/>
          </a:xfrm>
          <a:prstGeom prst="rect">
            <a:avLst/>
          </a:prstGeom>
        </p:spPr>
      </p:pic>
      <p:sp>
        <p:nvSpPr>
          <p:cNvPr id="3" name="Označba mesta vsebine 2">
            <a:extLst>
              <a:ext uri="{FF2B5EF4-FFF2-40B4-BE49-F238E27FC236}">
                <a16:creationId xmlns:a16="http://schemas.microsoft.com/office/drawing/2014/main" id="{7DFEE55E-8507-4CD7-9C18-400E4C773716}"/>
              </a:ext>
            </a:extLst>
          </p:cNvPr>
          <p:cNvSpPr>
            <a:spLocks noGrp="1"/>
          </p:cNvSpPr>
          <p:nvPr>
            <p:ph idx="1"/>
          </p:nvPr>
        </p:nvSpPr>
        <p:spPr>
          <a:xfrm>
            <a:off x="5867873" y="2679192"/>
            <a:ext cx="5447251" cy="3291840"/>
          </a:xfrm>
        </p:spPr>
        <p:txBody>
          <a:bodyPr>
            <a:normAutofit/>
          </a:bodyPr>
          <a:lstStyle/>
          <a:p>
            <a:pPr marL="0" indent="0">
              <a:buNone/>
            </a:pPr>
            <a:r>
              <a:rPr lang="sl-SI" dirty="0"/>
              <a:t>DANES SE BOMO NAUČILI NAREDITI PTIČJO KRMILNICO. </a:t>
            </a:r>
          </a:p>
          <a:p>
            <a:pPr marL="0" indent="0">
              <a:buNone/>
            </a:pPr>
            <a:endParaRPr lang="sl-SI" dirty="0"/>
          </a:p>
          <a:p>
            <a:pPr marL="0" indent="0">
              <a:buNone/>
            </a:pPr>
            <a:endParaRPr lang="sl-SI" dirty="0"/>
          </a:p>
          <a:p>
            <a:pPr marL="0" indent="0">
              <a:buNone/>
            </a:pPr>
            <a:endParaRPr lang="sl-SI" dirty="0"/>
          </a:p>
        </p:txBody>
      </p:sp>
    </p:spTree>
    <p:extLst>
      <p:ext uri="{BB962C8B-B14F-4D97-AF65-F5344CB8AC3E}">
        <p14:creationId xmlns:p14="http://schemas.microsoft.com/office/powerpoint/2010/main" val="2473153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pic>
        <p:nvPicPr>
          <p:cNvPr id="3" name="image2.jpeg">
            <a:extLst>
              <a:ext uri="{FF2B5EF4-FFF2-40B4-BE49-F238E27FC236}">
                <a16:creationId xmlns:a16="http://schemas.microsoft.com/office/drawing/2014/main" id="{E87CA8DD-A7F5-4140-BDFD-0EDC0CD4B1B4}"/>
              </a:ext>
            </a:extLst>
          </p:cNvPr>
          <p:cNvPicPr/>
          <p:nvPr/>
        </p:nvPicPr>
        <p:blipFill rotWithShape="1">
          <a:blip r:embed="rId2" cstate="print"/>
          <a:srcRect l="774" r="775"/>
          <a:stretch/>
        </p:blipFill>
        <p:spPr>
          <a:xfrm>
            <a:off x="616737" y="621793"/>
            <a:ext cx="4376501" cy="5614416"/>
          </a:xfrm>
          <a:prstGeom prst="rect">
            <a:avLst/>
          </a:prstGeom>
        </p:spPr>
      </p:pic>
      <p:sp>
        <p:nvSpPr>
          <p:cNvPr id="2" name="Naslov 1">
            <a:extLst>
              <a:ext uri="{FF2B5EF4-FFF2-40B4-BE49-F238E27FC236}">
                <a16:creationId xmlns:a16="http://schemas.microsoft.com/office/drawing/2014/main" id="{8E64F9FD-2217-4F51-A575-9F76B1970B83}"/>
              </a:ext>
            </a:extLst>
          </p:cNvPr>
          <p:cNvSpPr>
            <a:spLocks noGrp="1"/>
          </p:cNvSpPr>
          <p:nvPr>
            <p:ph type="title"/>
          </p:nvPr>
        </p:nvSpPr>
        <p:spPr>
          <a:xfrm>
            <a:off x="5353249" y="1348844"/>
            <a:ext cx="5716338" cy="4684036"/>
          </a:xfrm>
        </p:spPr>
        <p:txBody>
          <a:bodyPr vert="horz" lIns="91440" tIns="45720" rIns="91440" bIns="45720" rtlCol="0" anchor="ctr">
            <a:normAutofit/>
          </a:bodyPr>
          <a:lstStyle/>
          <a:p>
            <a:pPr algn="ctr">
              <a:lnSpc>
                <a:spcPct val="83000"/>
              </a:lnSpc>
            </a:pPr>
            <a:br>
              <a:rPr lang="en-US" sz="2000" cap="all" spc="-100" dirty="0"/>
            </a:br>
            <a:br>
              <a:rPr lang="en-US" sz="3200" cap="all" spc="-100" dirty="0"/>
            </a:br>
            <a:r>
              <a:rPr lang="en-US" sz="3200" cap="all" spc="-100" dirty="0"/>
              <a:t>POTREBUJEŠ:  PRAZNO IN UMITO EMBALAŽO (TETRAPAK) OD SOKA ALI MLEKA</a:t>
            </a:r>
            <a:r>
              <a:rPr lang="sl-SI" sz="3200" cap="all" spc="-100" dirty="0"/>
              <a:t>, </a:t>
            </a:r>
            <a:r>
              <a:rPr lang="en-US" sz="3200" cap="all" spc="-100" dirty="0"/>
              <a:t> BARVE (NAJBOLJŠE SO AKRILNE)</a:t>
            </a:r>
            <a:r>
              <a:rPr lang="sl-SI" sz="3200" cap="all" spc="-100" dirty="0"/>
              <a:t>, </a:t>
            </a:r>
            <a:r>
              <a:rPr lang="en-US" sz="3200" cap="all" spc="-100" dirty="0"/>
              <a:t>-ČOPIČE </a:t>
            </a:r>
            <a:r>
              <a:rPr lang="sl-SI" sz="3200" cap="all" spc="-100" dirty="0"/>
              <a:t>, </a:t>
            </a:r>
            <a:r>
              <a:rPr lang="en-US" sz="3200" cap="all" spc="-100" dirty="0"/>
              <a:t>ŠKARJE  </a:t>
            </a:r>
            <a:r>
              <a:rPr lang="sl-SI" sz="3200" cap="all" spc="-100"/>
              <a:t>IN </a:t>
            </a:r>
            <a:r>
              <a:rPr lang="en-US" sz="3200" cap="all" spc="-100"/>
              <a:t>VRVICO</a:t>
            </a:r>
            <a:r>
              <a:rPr lang="sl-SI" sz="3200" cap="all" spc="-100" dirty="0"/>
              <a:t>.</a:t>
            </a:r>
            <a:endParaRPr lang="en-US" sz="3200" cap="all" spc="-100" dirty="0"/>
          </a:p>
        </p:txBody>
      </p:sp>
    </p:spTree>
    <p:extLst>
      <p:ext uri="{BB962C8B-B14F-4D97-AF65-F5344CB8AC3E}">
        <p14:creationId xmlns:p14="http://schemas.microsoft.com/office/powerpoint/2010/main" val="1246182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A8C6BC2-E9E2-4780-8A41-064073CD4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9">
            <a:extLst>
              <a:ext uri="{FF2B5EF4-FFF2-40B4-BE49-F238E27FC236}">
                <a16:creationId xmlns:a16="http://schemas.microsoft.com/office/drawing/2014/main" id="{E70450CF-22E9-4B1D-B146-30FEE770C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7" name="Rectangle 11">
            <a:extLst>
              <a:ext uri="{FF2B5EF4-FFF2-40B4-BE49-F238E27FC236}">
                <a16:creationId xmlns:a16="http://schemas.microsoft.com/office/drawing/2014/main" id="{80238079-1F65-476A-BC6C-F2D3BD268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9" name="Rectangle 13">
            <a:extLst>
              <a:ext uri="{FF2B5EF4-FFF2-40B4-BE49-F238E27FC236}">
                <a16:creationId xmlns:a16="http://schemas.microsoft.com/office/drawing/2014/main" id="{3740C935-D2D3-4F63-A4DA-CD768BB3F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1" name="Group 15">
            <a:extLst>
              <a:ext uri="{FF2B5EF4-FFF2-40B4-BE49-F238E27FC236}">
                <a16:creationId xmlns:a16="http://schemas.microsoft.com/office/drawing/2014/main" id="{BE8D8045-0F80-4964-B591-0D599AB42D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17" name="Straight Connector 16">
              <a:extLst>
                <a:ext uri="{FF2B5EF4-FFF2-40B4-BE49-F238E27FC236}">
                  <a16:creationId xmlns:a16="http://schemas.microsoft.com/office/drawing/2014/main" id="{AF8A5889-0EE6-4E19-98FE-29F79E987B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B0FE4C3-64BE-4A2B-818D-4D84479344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4670D04-30D8-487E-A3F4-0655E48016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3" name="Rectangle 20">
            <a:extLst>
              <a:ext uri="{FF2B5EF4-FFF2-40B4-BE49-F238E27FC236}">
                <a16:creationId xmlns:a16="http://schemas.microsoft.com/office/drawing/2014/main" id="{0FE051AA-0631-4833-B52C-BE76B9D3AA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5" name="Rectangle 22">
            <a:extLst>
              <a:ext uri="{FF2B5EF4-FFF2-40B4-BE49-F238E27FC236}">
                <a16:creationId xmlns:a16="http://schemas.microsoft.com/office/drawing/2014/main" id="{F2829316-8F5B-4EA1-9581-1F1152944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noFill/>
          <a:ln w="6350" cap="sq" cmpd="sng" algn="ctr">
            <a:solidFill>
              <a:schemeClr val="tx1">
                <a:lumMod val="75000"/>
                <a:lumOff val="25000"/>
              </a:schemeClr>
            </a:solidFill>
            <a:prstDash val="solid"/>
            <a:miter lim="800000"/>
          </a:ln>
          <a:effectLst/>
        </p:spPr>
      </p:sp>
      <p:sp>
        <p:nvSpPr>
          <p:cNvPr id="2" name="Naslov 1">
            <a:extLst>
              <a:ext uri="{FF2B5EF4-FFF2-40B4-BE49-F238E27FC236}">
                <a16:creationId xmlns:a16="http://schemas.microsoft.com/office/drawing/2014/main" id="{8AB964A3-47D0-404D-930B-C380954BAD1C}"/>
              </a:ext>
            </a:extLst>
          </p:cNvPr>
          <p:cNvSpPr>
            <a:spLocks noGrp="1"/>
          </p:cNvSpPr>
          <p:nvPr>
            <p:ph type="title"/>
          </p:nvPr>
        </p:nvSpPr>
        <p:spPr>
          <a:xfrm>
            <a:off x="5353249" y="1348844"/>
            <a:ext cx="5716338" cy="3042706"/>
          </a:xfrm>
        </p:spPr>
        <p:txBody>
          <a:bodyPr vert="horz" lIns="91440" tIns="45720" rIns="91440" bIns="45720" rtlCol="0" anchor="ctr">
            <a:normAutofit fontScale="90000"/>
          </a:bodyPr>
          <a:lstStyle/>
          <a:p>
            <a:pPr marL="63500">
              <a:lnSpc>
                <a:spcPct val="83000"/>
              </a:lnSpc>
              <a:spcAft>
                <a:spcPts val="0"/>
              </a:spcAft>
            </a:pPr>
            <a:r>
              <a:rPr lang="sl-SI" sz="2400" b="1" cap="all" spc="-100" dirty="0"/>
              <a:t>Navodila: </a:t>
            </a:r>
            <a:br>
              <a:rPr lang="sl-SI" sz="2400" b="1" cap="all" spc="-100" dirty="0"/>
            </a:br>
            <a:br>
              <a:rPr lang="en-US" sz="2400" b="1" cap="all" spc="-100" dirty="0"/>
            </a:br>
            <a:r>
              <a:rPr lang="en-US" sz="2400" cap="all" spc="-100" dirty="0"/>
              <a:t>PRAZNO EMBALAŽO (TETRAPAK) OD SOKA ALI MLEKA DOBRO UMIJEŠ IN POSUŠIŠ. NATO IZREŽEŠ VELIKE LUKNJE V OBLIKI PRAVOKOTNIKA NA TREH ALI PA ŠTIRIH STRANEH. LUKNJE IZREŽI S ŠKARJAMI (LAHKO TI POMAGAJO TUDI STARŠI Z OLFA NOŽKOM). </a:t>
            </a:r>
            <a:r>
              <a:rPr lang="en-US" sz="2400" cap="all" spc="-100" dirty="0" err="1"/>
              <a:t>Krmilnico</a:t>
            </a:r>
            <a:r>
              <a:rPr lang="en-US" sz="2400" cap="all" spc="-100" dirty="0"/>
              <a:t> </a:t>
            </a:r>
            <a:r>
              <a:rPr lang="en-US" sz="2400" cap="all" spc="-100" dirty="0" err="1"/>
              <a:t>pobarvaj</a:t>
            </a:r>
            <a:r>
              <a:rPr lang="en-US" sz="2400" cap="all" spc="-100" dirty="0"/>
              <a:t>.</a:t>
            </a:r>
          </a:p>
        </p:txBody>
      </p:sp>
      <p:sp>
        <p:nvSpPr>
          <p:cNvPr id="20" name="Rectangle 24">
            <a:extLst>
              <a:ext uri="{FF2B5EF4-FFF2-40B4-BE49-F238E27FC236}">
                <a16:creationId xmlns:a16="http://schemas.microsoft.com/office/drawing/2014/main" id="{AD11D7A6-5D57-426A-A17A-1FD70DF66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6">
            <a:extLst>
              <a:ext uri="{FF2B5EF4-FFF2-40B4-BE49-F238E27FC236}">
                <a16:creationId xmlns:a16="http://schemas.microsoft.com/office/drawing/2014/main" id="{46B486D1-EF0A-4077-9343-C9DB94C0FE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8">
            <a:extLst>
              <a:ext uri="{FF2B5EF4-FFF2-40B4-BE49-F238E27FC236}">
                <a16:creationId xmlns:a16="http://schemas.microsoft.com/office/drawing/2014/main" id="{75646751-9C0C-4565-B6A3-3B1C50E6AF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30">
            <a:extLst>
              <a:ext uri="{FF2B5EF4-FFF2-40B4-BE49-F238E27FC236}">
                <a16:creationId xmlns:a16="http://schemas.microsoft.com/office/drawing/2014/main" id="{8DBA2A92-1748-4444-9DE9-95CEFF28FD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3" name="image3.jpeg">
            <a:extLst>
              <a:ext uri="{FF2B5EF4-FFF2-40B4-BE49-F238E27FC236}">
                <a16:creationId xmlns:a16="http://schemas.microsoft.com/office/drawing/2014/main" id="{E17473AC-A411-4919-9630-80DD0324FDB2}"/>
              </a:ext>
            </a:extLst>
          </p:cNvPr>
          <p:cNvPicPr/>
          <p:nvPr/>
        </p:nvPicPr>
        <p:blipFill rotWithShape="1">
          <a:blip r:embed="rId3" cstate="print"/>
          <a:srcRect l="17681" r="31247" b="-1"/>
          <a:stretch/>
        </p:blipFill>
        <p:spPr>
          <a:xfrm>
            <a:off x="1392572" y="1225575"/>
            <a:ext cx="3449262" cy="4424897"/>
          </a:xfrm>
          <a:prstGeom prst="rect">
            <a:avLst/>
          </a:prstGeom>
        </p:spPr>
      </p:pic>
    </p:spTree>
    <p:extLst>
      <p:ext uri="{BB962C8B-B14F-4D97-AF65-F5344CB8AC3E}">
        <p14:creationId xmlns:p14="http://schemas.microsoft.com/office/powerpoint/2010/main" val="4241126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F2C7DA14-8DB1-4A7F-83F5-B525B4EB7021}"/>
              </a:ext>
            </a:extLst>
          </p:cNvPr>
          <p:cNvSpPr>
            <a:spLocks noChangeArrowheads="1"/>
          </p:cNvSpPr>
          <p:nvPr/>
        </p:nvSpPr>
        <p:spPr bwMode="auto">
          <a:xfrm>
            <a:off x="246002" y="-3538098"/>
            <a:ext cx="11632800" cy="10402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l-SI" altLang="sl-SI" sz="36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altLang="sl-SI" sz="36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sz="3600" dirty="0">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altLang="sl-SI" sz="36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sz="3600" dirty="0">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altLang="sl-SI" sz="36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sz="3600" dirty="0">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36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NA ZGORNJEM DELU TETRAPAKA NAREDI LUKNJO </a:t>
            </a:r>
          </a:p>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36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IN SKOZNJO NAPELJI VRVICO ZA OBEŠANJE.</a:t>
            </a:r>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sz="3600" dirty="0">
              <a:latin typeface="Arial" panose="020B0604020202020204" pitchFamily="34" charset="0"/>
            </a:endParaRPr>
          </a:p>
          <a:p>
            <a:pPr defTabSz="914400" eaLnBrk="0" fontAlgn="base" hangingPunct="0">
              <a:spcBef>
                <a:spcPct val="0"/>
              </a:spcBef>
              <a:spcAft>
                <a:spcPct val="0"/>
              </a:spcAft>
            </a:pPr>
            <a:r>
              <a:rPr kumimoji="0" lang="sl-SI" altLang="sl-SI" sz="3600" b="0" i="0" u="none" strike="noStrike" cap="none" normalizeH="0" baseline="0" dirty="0">
                <a:ln>
                  <a:noFill/>
                </a:ln>
                <a:solidFill>
                  <a:schemeClr val="tx1"/>
                </a:solidFill>
                <a:effectLst/>
                <a:latin typeface="Arial" panose="020B0604020202020204" pitchFamily="34" charset="0"/>
              </a:rPr>
              <a:t>                             </a:t>
            </a:r>
            <a:r>
              <a:rPr lang="sl-SI" sz="2800" dirty="0">
                <a:effectLst/>
                <a:latin typeface="Calibri" panose="020F0502020204030204" pitchFamily="34" charset="0"/>
                <a:ea typeface="Calibri" panose="020F0502020204030204" pitchFamily="34" charset="0"/>
              </a:rPr>
              <a:t>TVOJA PTIČJA KRMILNICA JE PRIPRAVLJENA, </a:t>
            </a:r>
          </a:p>
          <a:p>
            <a:pPr defTabSz="914400" eaLnBrk="0" fontAlgn="base" hangingPunct="0">
              <a:spcBef>
                <a:spcPct val="0"/>
              </a:spcBef>
              <a:spcAft>
                <a:spcPct val="0"/>
              </a:spcAft>
            </a:pPr>
            <a:r>
              <a:rPr lang="sl-SI" sz="2800" dirty="0">
                <a:latin typeface="Calibri" panose="020F0502020204030204" pitchFamily="34" charset="0"/>
                <a:ea typeface="Calibri" panose="020F0502020204030204" pitchFamily="34" charset="0"/>
              </a:rPr>
              <a:t>                                              </a:t>
            </a:r>
            <a:r>
              <a:rPr lang="sl-SI" sz="2800" dirty="0">
                <a:effectLst/>
                <a:latin typeface="Calibri" panose="020F0502020204030204" pitchFamily="34" charset="0"/>
                <a:ea typeface="Calibri" panose="020F0502020204030204" pitchFamily="34" charset="0"/>
              </a:rPr>
              <a:t>DA SPREJME PRVE GOSTE. </a:t>
            </a:r>
          </a:p>
          <a:p>
            <a:pPr defTabSz="914400" eaLnBrk="0" fontAlgn="base" hangingPunct="0">
              <a:spcBef>
                <a:spcPct val="0"/>
              </a:spcBef>
              <a:spcAft>
                <a:spcPct val="0"/>
              </a:spcAft>
            </a:pPr>
            <a:r>
              <a:rPr lang="sl-SI" sz="2800" dirty="0">
                <a:latin typeface="Calibri" panose="020F0502020204030204" pitchFamily="34" charset="0"/>
                <a:ea typeface="Calibri" panose="020F0502020204030204" pitchFamily="34" charset="0"/>
              </a:rPr>
              <a:t>                                              </a:t>
            </a:r>
            <a:r>
              <a:rPr lang="sl-SI" sz="2800" dirty="0">
                <a:effectLst/>
                <a:latin typeface="Calibri" panose="020F0502020204030204" pitchFamily="34" charset="0"/>
                <a:ea typeface="Calibri" panose="020F0502020204030204" pitchFamily="34" charset="0"/>
              </a:rPr>
              <a:t>NASUJ JIM ZRNJA IN OPAZUJ PTICE, </a:t>
            </a:r>
          </a:p>
          <a:p>
            <a:pPr defTabSz="914400" eaLnBrk="0" fontAlgn="base" hangingPunct="0">
              <a:spcBef>
                <a:spcPct val="0"/>
              </a:spcBef>
              <a:spcAft>
                <a:spcPct val="0"/>
              </a:spcAft>
            </a:pPr>
            <a:r>
              <a:rPr lang="sl-SI" sz="2800" dirty="0">
                <a:latin typeface="Calibri" panose="020F0502020204030204" pitchFamily="34" charset="0"/>
                <a:ea typeface="Calibri" panose="020F0502020204030204" pitchFamily="34" charset="0"/>
              </a:rPr>
              <a:t>                                               </a:t>
            </a:r>
            <a:r>
              <a:rPr lang="sl-SI" sz="2800" dirty="0">
                <a:effectLst/>
                <a:latin typeface="Calibri" panose="020F0502020204030204" pitchFamily="34" charset="0"/>
                <a:ea typeface="Calibri" panose="020F0502020204030204" pitchFamily="34" charset="0"/>
              </a:rPr>
              <a:t>KI SE BODO PRIŠLE HRANIT V TVOJO HIŠKO. </a:t>
            </a:r>
          </a:p>
          <a:p>
            <a:pPr defTabSz="914400" eaLnBrk="0" fontAlgn="base" hangingPunct="0">
              <a:spcBef>
                <a:spcPct val="0"/>
              </a:spcBef>
              <a:spcAft>
                <a:spcPct val="0"/>
              </a:spcAft>
            </a:pPr>
            <a:r>
              <a:rPr lang="sl-SI" sz="2800" dirty="0">
                <a:latin typeface="Calibri" panose="020F0502020204030204" pitchFamily="34" charset="0"/>
                <a:ea typeface="Calibri" panose="020F0502020204030204" pitchFamily="34" charset="0"/>
              </a:rPr>
              <a:t>                                               </a:t>
            </a:r>
            <a:r>
              <a:rPr lang="sl-SI" sz="2800" dirty="0">
                <a:effectLst/>
                <a:latin typeface="Calibri" panose="020F0502020204030204" pitchFamily="34" charset="0"/>
                <a:ea typeface="Calibri" panose="020F0502020204030204" pitchFamily="34" charset="0"/>
              </a:rPr>
              <a:t>ZELO BODO VESELE TVOJE POMOČI.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altLang="sl-SI" sz="3600" b="0"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sl-SI" altLang="sl-SI" sz="36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altLang="sl-SI" sz="3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altLang="sl-SI" sz="3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altLang="sl-SI" sz="1800" b="0" i="0" u="none" strike="noStrike" cap="none" normalizeH="0" baseline="0" dirty="0">
              <a:ln>
                <a:noFill/>
              </a:ln>
              <a:solidFill>
                <a:schemeClr val="tx1"/>
              </a:solidFill>
              <a:effectLst/>
              <a:latin typeface="Arial" panose="020B0604020202020204" pitchFamily="34" charset="0"/>
            </a:endParaRPr>
          </a:p>
        </p:txBody>
      </p:sp>
      <p:pic>
        <p:nvPicPr>
          <p:cNvPr id="5127" name="image5.jpeg">
            <a:extLst>
              <a:ext uri="{FF2B5EF4-FFF2-40B4-BE49-F238E27FC236}">
                <a16:creationId xmlns:a16="http://schemas.microsoft.com/office/drawing/2014/main" id="{ECA601F7-6FDB-461C-AE35-EDD4455E18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082" y="1607446"/>
            <a:ext cx="2913758" cy="349890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9">
            <a:extLst>
              <a:ext uri="{FF2B5EF4-FFF2-40B4-BE49-F238E27FC236}">
                <a16:creationId xmlns:a16="http://schemas.microsoft.com/office/drawing/2014/main" id="{B199A8B5-7E9E-4D54-8E2F-32C86F9C3C92}"/>
              </a:ext>
            </a:extLst>
          </p:cNvPr>
          <p:cNvSpPr>
            <a:spLocks noChangeArrowheads="1"/>
          </p:cNvSpPr>
          <p:nvPr/>
        </p:nvSpPr>
        <p:spPr bwMode="auto">
          <a:xfrm>
            <a:off x="309502" y="189668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l-SI" altLang="sl-SI" sz="1100" b="0" i="0" u="none" strike="noStrike" cap="none" normalizeH="0" baseline="0">
                <a:ln>
                  <a:noFill/>
                </a:ln>
                <a:solidFill>
                  <a:schemeClr val="tx1"/>
                </a:solidFill>
                <a:effectLst/>
                <a:latin typeface="Arial" panose="020B0604020202020204" pitchFamily="34" charset="0"/>
                <a:ea typeface="Calibri" panose="020F0502020204030204" pitchFamily="34" charset="0"/>
              </a:rPr>
            </a:br>
            <a:endParaRPr kumimoji="0" lang="sl-SI" altLang="sl-SI"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7206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3A8C6BC2-E9E2-4780-8A41-064073CD4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Rectangle 88">
            <a:extLst>
              <a:ext uri="{FF2B5EF4-FFF2-40B4-BE49-F238E27FC236}">
                <a16:creationId xmlns:a16="http://schemas.microsoft.com/office/drawing/2014/main" id="{E70450CF-22E9-4B1D-B146-30FEE770C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91" name="Rectangle 90">
            <a:extLst>
              <a:ext uri="{FF2B5EF4-FFF2-40B4-BE49-F238E27FC236}">
                <a16:creationId xmlns:a16="http://schemas.microsoft.com/office/drawing/2014/main" id="{80238079-1F65-476A-BC6C-F2D3BD268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93" name="Rectangle 92">
            <a:extLst>
              <a:ext uri="{FF2B5EF4-FFF2-40B4-BE49-F238E27FC236}">
                <a16:creationId xmlns:a16="http://schemas.microsoft.com/office/drawing/2014/main" id="{3740C935-D2D3-4F63-A4DA-CD768BB3F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95" name="Group 94">
            <a:extLst>
              <a:ext uri="{FF2B5EF4-FFF2-40B4-BE49-F238E27FC236}">
                <a16:creationId xmlns:a16="http://schemas.microsoft.com/office/drawing/2014/main" id="{BE8D8045-0F80-4964-B591-0D599AB42D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97" name="Straight Connector 96">
              <a:extLst>
                <a:ext uri="{FF2B5EF4-FFF2-40B4-BE49-F238E27FC236}">
                  <a16:creationId xmlns:a16="http://schemas.microsoft.com/office/drawing/2014/main" id="{AF8A5889-0EE6-4E19-98FE-29F79E987B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B0FE4C3-64BE-4A2B-818D-4D84479344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4670D04-30D8-487E-A3F4-0655E48016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0" name="Rectangle 99">
            <a:extLst>
              <a:ext uri="{FF2B5EF4-FFF2-40B4-BE49-F238E27FC236}">
                <a16:creationId xmlns:a16="http://schemas.microsoft.com/office/drawing/2014/main" id="{0FE051AA-0631-4833-B52C-BE76B9D3AA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01" name="Rectangle 100">
            <a:extLst>
              <a:ext uri="{FF2B5EF4-FFF2-40B4-BE49-F238E27FC236}">
                <a16:creationId xmlns:a16="http://schemas.microsoft.com/office/drawing/2014/main" id="{F2829316-8F5B-4EA1-9581-1F1152944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noFill/>
          <a:ln w="6350" cap="sq" cmpd="sng" algn="ctr">
            <a:solidFill>
              <a:schemeClr val="tx1">
                <a:lumMod val="75000"/>
                <a:lumOff val="25000"/>
              </a:schemeClr>
            </a:solidFill>
            <a:prstDash val="solid"/>
            <a:miter lim="800000"/>
          </a:ln>
          <a:effectLst/>
        </p:spPr>
      </p:sp>
      <p:sp>
        <p:nvSpPr>
          <p:cNvPr id="2" name="Naslov 1">
            <a:extLst>
              <a:ext uri="{FF2B5EF4-FFF2-40B4-BE49-F238E27FC236}">
                <a16:creationId xmlns:a16="http://schemas.microsoft.com/office/drawing/2014/main" id="{D43C876F-6F81-42F5-AC04-48CD17D6B840}"/>
              </a:ext>
            </a:extLst>
          </p:cNvPr>
          <p:cNvSpPr>
            <a:spLocks noGrp="1"/>
          </p:cNvSpPr>
          <p:nvPr>
            <p:ph type="title"/>
          </p:nvPr>
        </p:nvSpPr>
        <p:spPr>
          <a:xfrm>
            <a:off x="5353249" y="1348844"/>
            <a:ext cx="5716338" cy="3042706"/>
          </a:xfrm>
        </p:spPr>
        <p:txBody>
          <a:bodyPr vert="horz" lIns="91440" tIns="45720" rIns="91440" bIns="45720" rtlCol="0" anchor="ctr">
            <a:normAutofit/>
          </a:bodyPr>
          <a:lstStyle/>
          <a:p>
            <a:pPr>
              <a:lnSpc>
                <a:spcPct val="83000"/>
              </a:lnSpc>
            </a:pPr>
            <a:r>
              <a:rPr lang="en-US" sz="2900" cap="all" spc="-100" dirty="0"/>
              <a:t>IZBEREMO PRIMERNA SUHA MESTA, KI JIH NE MOČITA DEŽ ALI SNEG IN KJER VETER NE ODNAŠA NASTAVLJENE HRANE IN HIŠKO DOBRO</a:t>
            </a:r>
            <a:r>
              <a:rPr lang="sl-SI" sz="2900" cap="all" spc="-100" dirty="0"/>
              <a:t> </a:t>
            </a:r>
            <a:r>
              <a:rPr lang="en-US" sz="2900" cap="all" spc="-100" dirty="0"/>
              <a:t>PRITRDIMO. PRI NAMESTITVI KRMILNICE MORAMO PAZITI, DA NE BO DOSTOPNA MAČKAM. </a:t>
            </a:r>
          </a:p>
        </p:txBody>
      </p:sp>
      <p:sp>
        <p:nvSpPr>
          <p:cNvPr id="103" name="Rectangle 102">
            <a:extLst>
              <a:ext uri="{FF2B5EF4-FFF2-40B4-BE49-F238E27FC236}">
                <a16:creationId xmlns:a16="http://schemas.microsoft.com/office/drawing/2014/main" id="{AD11D7A6-5D57-426A-A17A-1FD70DF66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5" name="Straight Connector 104">
            <a:extLst>
              <a:ext uri="{FF2B5EF4-FFF2-40B4-BE49-F238E27FC236}">
                <a16:creationId xmlns:a16="http://schemas.microsoft.com/office/drawing/2014/main" id="{46B486D1-EF0A-4077-9343-C9DB94C0FE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5646751-9C0C-4565-B6A3-3B1C50E6AF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8DBA2A92-1748-4444-9DE9-95CEFF28FD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7170" name="Picture 2" descr="Ptičja hišica iz tetrapaka - Varuška Živa">
            <a:extLst>
              <a:ext uri="{FF2B5EF4-FFF2-40B4-BE49-F238E27FC236}">
                <a16:creationId xmlns:a16="http://schemas.microsoft.com/office/drawing/2014/main" id="{34A6A2EE-2843-4DBC-BA74-143B4B2044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64" r="-3" b="4409"/>
          <a:stretch/>
        </p:blipFill>
        <p:spPr bwMode="auto">
          <a:xfrm>
            <a:off x="1392578" y="1225575"/>
            <a:ext cx="3449251" cy="4424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370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73" name="Rectangle 72">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sp>
      <p:pic>
        <p:nvPicPr>
          <p:cNvPr id="8194" name="Picture 2" descr="Naredi sam: Reciklirana ptičja krmilnica">
            <a:extLst>
              <a:ext uri="{FF2B5EF4-FFF2-40B4-BE49-F238E27FC236}">
                <a16:creationId xmlns:a16="http://schemas.microsoft.com/office/drawing/2014/main" id="{1132966B-6EDE-4517-99EC-E6D827AC9A4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04017" y="738791"/>
            <a:ext cx="4414438" cy="4285812"/>
          </a:xfrm>
          <a:prstGeom prst="rect">
            <a:avLst/>
          </a:prstGeom>
          <a:noFill/>
          <a:extLst>
            <a:ext uri="{909E8E84-426E-40DD-AFC4-6F175D3DCCD1}">
              <a14:hiddenFill xmlns:a14="http://schemas.microsoft.com/office/drawing/2010/main">
                <a:solidFill>
                  <a:srgbClr val="FFFFFF"/>
                </a:solidFill>
              </a14:hiddenFill>
            </a:ext>
          </a:extLst>
        </p:spPr>
      </p:pic>
      <p:sp>
        <p:nvSpPr>
          <p:cNvPr id="3" name="Označba mesta vsebine 2">
            <a:extLst>
              <a:ext uri="{FF2B5EF4-FFF2-40B4-BE49-F238E27FC236}">
                <a16:creationId xmlns:a16="http://schemas.microsoft.com/office/drawing/2014/main" id="{54B1031C-8ADE-4331-A87D-ACB1618A518A}"/>
              </a:ext>
            </a:extLst>
          </p:cNvPr>
          <p:cNvSpPr>
            <a:spLocks noGrp="1"/>
          </p:cNvSpPr>
          <p:nvPr>
            <p:ph idx="1"/>
          </p:nvPr>
        </p:nvSpPr>
        <p:spPr>
          <a:xfrm>
            <a:off x="6579450" y="738792"/>
            <a:ext cx="4957554" cy="5296248"/>
          </a:xfrm>
        </p:spPr>
        <p:txBody>
          <a:bodyPr>
            <a:normAutofit fontScale="85000" lnSpcReduction="20000"/>
          </a:bodyPr>
          <a:lstStyle/>
          <a:p>
            <a:pPr marL="0" indent="0">
              <a:buNone/>
            </a:pPr>
            <a:r>
              <a:rPr lang="sl-SI" dirty="0"/>
              <a:t> </a:t>
            </a:r>
            <a:r>
              <a:rPr lang="sl-SI" sz="3600" dirty="0"/>
              <a:t>PTICE NISO IZBIRČNE. VESELE BODO VSAKE MEŠANICE ZRNATE HRANE, ŠE NAJBOLJ PA BUČNIC, SONČNIC, JEČMENA IN PROSA. V HUDEM MRAZU POTREBUJEJO TUDI MAŠČOBO, ZATO JIM LAHKO ZRAVEN ZRNJA PONUDIMO ŠE MARGARINO ALI SVINJSKO MAST. </a:t>
            </a:r>
          </a:p>
        </p:txBody>
      </p:sp>
    </p:spTree>
    <p:extLst>
      <p:ext uri="{BB962C8B-B14F-4D97-AF65-F5344CB8AC3E}">
        <p14:creationId xmlns:p14="http://schemas.microsoft.com/office/powerpoint/2010/main" val="3671791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344584D-121A-4B0C-AF26-15CB4598260E}"/>
              </a:ext>
            </a:extLst>
          </p:cNvPr>
          <p:cNvSpPr>
            <a:spLocks noGrp="1"/>
          </p:cNvSpPr>
          <p:nvPr>
            <p:ph type="title"/>
          </p:nvPr>
        </p:nvSpPr>
        <p:spPr>
          <a:xfrm>
            <a:off x="7064082" y="642594"/>
            <a:ext cx="4472921" cy="1371600"/>
          </a:xfrm>
        </p:spPr>
        <p:txBody>
          <a:bodyPr>
            <a:normAutofit/>
          </a:bodyPr>
          <a:lstStyle/>
          <a:p>
            <a:r>
              <a:rPr lang="sl-SI"/>
              <a:t>ŽIVALI POZIMI</a:t>
            </a:r>
          </a:p>
        </p:txBody>
      </p:sp>
      <p:sp>
        <p:nvSpPr>
          <p:cNvPr id="80" name="Rectangle 79">
            <a:extLst>
              <a:ext uri="{FF2B5EF4-FFF2-40B4-BE49-F238E27FC236}">
                <a16:creationId xmlns:a16="http://schemas.microsoft.com/office/drawing/2014/main" id="{6F9E9273-EC39-4D91-81D2-9E2DC0258B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7945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F1033B0F-F80D-4FAD-BBEF-E23463D101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89" r="37663"/>
          <a:stretch/>
        </p:blipFill>
        <p:spPr bwMode="auto">
          <a:xfrm>
            <a:off x="727654" y="727628"/>
            <a:ext cx="5367165" cy="5415552"/>
          </a:xfrm>
          <a:prstGeom prst="rect">
            <a:avLst/>
          </a:prstGeom>
          <a:noFill/>
          <a:extLst>
            <a:ext uri="{909E8E84-426E-40DD-AFC4-6F175D3DCCD1}">
              <a14:hiddenFill xmlns:a14="http://schemas.microsoft.com/office/drawing/2010/main">
                <a:solidFill>
                  <a:srgbClr val="FFFFFF"/>
                </a:solidFill>
              </a14:hiddenFill>
            </a:ext>
          </a:extLst>
        </p:spPr>
      </p:pic>
      <p:sp>
        <p:nvSpPr>
          <p:cNvPr id="3" name="Označba mesta vsebine 2">
            <a:extLst>
              <a:ext uri="{FF2B5EF4-FFF2-40B4-BE49-F238E27FC236}">
                <a16:creationId xmlns:a16="http://schemas.microsoft.com/office/drawing/2014/main" id="{67439F0E-BC0B-43FE-9C41-A6D6DEE28331}"/>
              </a:ext>
            </a:extLst>
          </p:cNvPr>
          <p:cNvSpPr>
            <a:spLocks noGrp="1"/>
          </p:cNvSpPr>
          <p:nvPr>
            <p:ph idx="1"/>
          </p:nvPr>
        </p:nvSpPr>
        <p:spPr>
          <a:xfrm>
            <a:off x="7064082" y="2103120"/>
            <a:ext cx="4472922" cy="3931920"/>
          </a:xfrm>
        </p:spPr>
        <p:txBody>
          <a:bodyPr>
            <a:normAutofit/>
          </a:bodyPr>
          <a:lstStyle/>
          <a:p>
            <a:pPr marL="0" indent="0">
              <a:buNone/>
            </a:pPr>
            <a:r>
              <a:rPr lang="sl-SI" b="0" i="0">
                <a:effectLst/>
                <a:latin typeface="Arial" panose="020B0604020202020204" pitchFamily="34" charset="0"/>
                <a:cs typeface="Arial" panose="020B0604020202020204" pitchFamily="34" charset="0"/>
              </a:rPr>
              <a:t>ZIMA JE TUKAJ. ZUNAJ JE SNEG, LED IN MRAZ. MEDTEM KO SE MI LAHKO STISNEMO K TOPLI PEČI, ALI ZAVIJEMO V PUHASTA ZIMSKA OBLAČILA IN SKRIJEMO UŠESA </a:t>
            </a:r>
            <a:r>
              <a:rPr lang="sl-SI">
                <a:latin typeface="Arial" panose="020B0604020202020204" pitchFamily="34" charset="0"/>
                <a:cs typeface="Arial" panose="020B0604020202020204" pitchFamily="34" charset="0"/>
              </a:rPr>
              <a:t>V PISANE </a:t>
            </a:r>
            <a:r>
              <a:rPr lang="sl-SI" b="0" i="0">
                <a:effectLst/>
                <a:latin typeface="Arial" panose="020B0604020202020204" pitchFamily="34" charset="0"/>
                <a:cs typeface="Arial" panose="020B0604020202020204" pitchFamily="34" charset="0"/>
              </a:rPr>
              <a:t> KAPE, SO ŽIVALI VELIKOKRAT PREPUŠČENE SAME SEBI.</a:t>
            </a:r>
          </a:p>
          <a:p>
            <a:pPr marL="0" indent="0">
              <a:buNone/>
            </a:pPr>
            <a:endParaRPr lang="sl-SI">
              <a:latin typeface="Arial" panose="020B0604020202020204" pitchFamily="34" charset="0"/>
              <a:cs typeface="Arial" panose="020B0604020202020204" pitchFamily="34" charset="0"/>
            </a:endParaRPr>
          </a:p>
          <a:p>
            <a:pPr marL="0" indent="0">
              <a:buNone/>
            </a:pPr>
            <a:endParaRPr lang="sl-SI" b="0" i="0">
              <a:effectLst/>
              <a:latin typeface="Arial" panose="020B0604020202020204" pitchFamily="34" charset="0"/>
              <a:cs typeface="Arial" panose="020B0604020202020204" pitchFamily="34" charset="0"/>
            </a:endParaRPr>
          </a:p>
          <a:p>
            <a:endParaRPr lang="sl-SI"/>
          </a:p>
        </p:txBody>
      </p:sp>
    </p:spTree>
    <p:extLst>
      <p:ext uri="{BB962C8B-B14F-4D97-AF65-F5344CB8AC3E}">
        <p14:creationId xmlns:p14="http://schemas.microsoft.com/office/powerpoint/2010/main" val="443727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45B937-E5BA-431A-862E-23911DE5DEA6}"/>
              </a:ext>
            </a:extLst>
          </p:cNvPr>
          <p:cNvSpPr>
            <a:spLocks noGrp="1"/>
          </p:cNvSpPr>
          <p:nvPr>
            <p:ph type="title"/>
          </p:nvPr>
        </p:nvSpPr>
        <p:spPr>
          <a:xfrm>
            <a:off x="1066800" y="642594"/>
            <a:ext cx="10058400" cy="2324126"/>
          </a:xfrm>
        </p:spPr>
        <p:txBody>
          <a:bodyPr>
            <a:normAutofit/>
          </a:bodyPr>
          <a:lstStyle/>
          <a:p>
            <a:r>
              <a:rPr lang="sl-SI" dirty="0"/>
              <a:t>.</a:t>
            </a:r>
          </a:p>
        </p:txBody>
      </p:sp>
      <p:sp>
        <p:nvSpPr>
          <p:cNvPr id="3" name="Označba mesta vsebine 2">
            <a:extLst>
              <a:ext uri="{FF2B5EF4-FFF2-40B4-BE49-F238E27FC236}">
                <a16:creationId xmlns:a16="http://schemas.microsoft.com/office/drawing/2014/main" id="{5C588E53-D019-4762-BF36-713A87FCD491}"/>
              </a:ext>
            </a:extLst>
          </p:cNvPr>
          <p:cNvSpPr>
            <a:spLocks noGrp="1"/>
          </p:cNvSpPr>
          <p:nvPr>
            <p:ph idx="1"/>
          </p:nvPr>
        </p:nvSpPr>
        <p:spPr>
          <a:xfrm>
            <a:off x="1066800" y="365760"/>
            <a:ext cx="10058400" cy="5669280"/>
          </a:xfrm>
        </p:spPr>
        <p:txBody>
          <a:bodyPr/>
          <a:lstStyle/>
          <a:p>
            <a:endParaRPr lang="sl-SI" b="0" i="0" dirty="0">
              <a:solidFill>
                <a:srgbClr val="1155CC"/>
              </a:solidFill>
              <a:effectLst/>
              <a:latin typeface="Arial" panose="020B0604020202020204" pitchFamily="34" charset="0"/>
              <a:hlinkClick r:id="rId2"/>
            </a:endParaRPr>
          </a:p>
          <a:p>
            <a:pPr marL="0" indent="0">
              <a:buNone/>
            </a:pPr>
            <a:r>
              <a:rPr lang="sl-SI" sz="3600" dirty="0"/>
              <a:t>V SLOVENSKIH GOZDOVIH ŽIVI VELIKO ŽIVALI. OGLEJ SI FILMČEK NA SPODNJI POVEZAVI IN JIH POSKUSI POIMENOVATI. </a:t>
            </a:r>
            <a:endParaRPr lang="sl-SI" sz="3600" dirty="0">
              <a:solidFill>
                <a:srgbClr val="1155CC"/>
              </a:solidFill>
              <a:latin typeface="Arial" panose="020B0604020202020204" pitchFamily="34" charset="0"/>
              <a:hlinkClick r:id="rId2"/>
            </a:endParaRPr>
          </a:p>
          <a:p>
            <a:endParaRPr lang="sl-SI" b="0" i="0" dirty="0">
              <a:solidFill>
                <a:srgbClr val="1155CC"/>
              </a:solidFill>
              <a:effectLst/>
              <a:latin typeface="Arial" panose="020B0604020202020204" pitchFamily="34" charset="0"/>
              <a:hlinkClick r:id="rId2"/>
            </a:endParaRPr>
          </a:p>
          <a:p>
            <a:pPr marL="0" indent="0">
              <a:buNone/>
            </a:pPr>
            <a:r>
              <a:rPr lang="sl-SI" b="0" i="0" dirty="0">
                <a:solidFill>
                  <a:srgbClr val="1155CC"/>
                </a:solidFill>
                <a:effectLst/>
                <a:latin typeface="Arial" panose="020B0604020202020204" pitchFamily="34" charset="0"/>
                <a:hlinkClick r:id="rId2"/>
              </a:rPr>
              <a:t>https://youtu.be/WwCFOVSMmjQ</a:t>
            </a:r>
            <a:endParaRPr lang="sl-SI" dirty="0"/>
          </a:p>
        </p:txBody>
      </p:sp>
    </p:spTree>
    <p:extLst>
      <p:ext uri="{BB962C8B-B14F-4D97-AF65-F5344CB8AC3E}">
        <p14:creationId xmlns:p14="http://schemas.microsoft.com/office/powerpoint/2010/main" val="3916012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B28A86B-81F6-4126-91F1-8E916B12B370}"/>
              </a:ext>
            </a:extLst>
          </p:cNvPr>
          <p:cNvSpPr>
            <a:spLocks noGrp="1"/>
          </p:cNvSpPr>
          <p:nvPr>
            <p:ph type="title"/>
          </p:nvPr>
        </p:nvSpPr>
        <p:spPr>
          <a:xfrm>
            <a:off x="1981200" y="427095"/>
            <a:ext cx="8229600" cy="1143000"/>
          </a:xfrm>
        </p:spPr>
        <p:txBody>
          <a:bodyPr>
            <a:normAutofit fontScale="90000"/>
          </a:bodyPr>
          <a:lstStyle/>
          <a:p>
            <a:br>
              <a:rPr lang="sl-SI" sz="4000" dirty="0">
                <a:solidFill>
                  <a:schemeClr val="accent2">
                    <a:lumMod val="75000"/>
                  </a:schemeClr>
                </a:solidFill>
              </a:rPr>
            </a:br>
            <a:r>
              <a:rPr lang="sl-SI" sz="4000" dirty="0">
                <a:solidFill>
                  <a:schemeClr val="tx1"/>
                </a:solidFill>
              </a:rPr>
              <a:t>NEKATERE ŽIVALI ZIMO PRESPIJO</a:t>
            </a:r>
            <a:br>
              <a:rPr lang="sl-SI" sz="4000" dirty="0">
                <a:solidFill>
                  <a:schemeClr val="tx1"/>
                </a:solidFill>
              </a:rPr>
            </a:br>
            <a:r>
              <a:rPr lang="sl-SI" altLang="sl-SI" sz="2700" dirty="0">
                <a:solidFill>
                  <a:schemeClr val="tx1"/>
                </a:solidFill>
              </a:rPr>
              <a:t>ŽIVIJO OD MAŠČOBE, KI SE JIM NABERE POD KOŽO. MAŠČOBO SI PRIDOBIJO JESENI, KO VELIKO JEDO.</a:t>
            </a:r>
            <a:br>
              <a:rPr lang="sl-SI" altLang="sl-SI" sz="2700" dirty="0">
                <a:solidFill>
                  <a:schemeClr val="tx1"/>
                </a:solidFill>
              </a:rPr>
            </a:br>
            <a:endParaRPr lang="sl-SI" sz="4000" dirty="0">
              <a:solidFill>
                <a:schemeClr val="tx1"/>
              </a:solidFill>
            </a:endParaRPr>
          </a:p>
        </p:txBody>
      </p:sp>
      <p:sp>
        <p:nvSpPr>
          <p:cNvPr id="3" name="Označba mesta vsebine 2">
            <a:extLst>
              <a:ext uri="{FF2B5EF4-FFF2-40B4-BE49-F238E27FC236}">
                <a16:creationId xmlns:a16="http://schemas.microsoft.com/office/drawing/2014/main" id="{B1E97849-2C49-434F-B9AC-FD48F3FBC324}"/>
              </a:ext>
            </a:extLst>
          </p:cNvPr>
          <p:cNvSpPr>
            <a:spLocks noGrp="1"/>
          </p:cNvSpPr>
          <p:nvPr>
            <p:ph idx="1"/>
          </p:nvPr>
        </p:nvSpPr>
        <p:spPr>
          <a:xfrm>
            <a:off x="1981200" y="1196753"/>
            <a:ext cx="8229600" cy="4929411"/>
          </a:xfrm>
        </p:spPr>
        <p:txBody>
          <a:bodyPr>
            <a:normAutofit fontScale="32500" lnSpcReduction="20000"/>
          </a:bodyPr>
          <a:lstStyle/>
          <a:p>
            <a:pPr eaLnBrk="1" hangingPunct="1">
              <a:buFontTx/>
              <a:buNone/>
              <a:defRPr/>
            </a:pPr>
            <a:r>
              <a:rPr lang="sl-SI" dirty="0"/>
              <a:t> </a:t>
            </a:r>
          </a:p>
          <a:p>
            <a:pPr eaLnBrk="1" hangingPunct="1">
              <a:buFontTx/>
              <a:buNone/>
              <a:defRPr/>
            </a:pPr>
            <a:endParaRPr lang="sl-SI" sz="5800" dirty="0"/>
          </a:p>
          <a:p>
            <a:pPr eaLnBrk="1" hangingPunct="1">
              <a:buFontTx/>
              <a:buNone/>
              <a:defRPr/>
            </a:pPr>
            <a:r>
              <a:rPr lang="sl-SI" sz="11100" dirty="0"/>
              <a:t>JEŽ </a:t>
            </a:r>
            <a:r>
              <a:rPr lang="sl-SI" sz="5800" dirty="0"/>
              <a:t>                                   </a:t>
            </a:r>
          </a:p>
          <a:p>
            <a:pPr eaLnBrk="1" hangingPunct="1">
              <a:buFontTx/>
              <a:buNone/>
              <a:defRPr/>
            </a:pPr>
            <a:endParaRPr lang="sl-SI" sz="3200" dirty="0"/>
          </a:p>
          <a:p>
            <a:pPr eaLnBrk="1" hangingPunct="1">
              <a:buFontTx/>
              <a:buNone/>
              <a:defRPr/>
            </a:pPr>
            <a:endParaRPr lang="sl-SI" sz="3200" dirty="0"/>
          </a:p>
          <a:p>
            <a:pPr eaLnBrk="1" hangingPunct="1">
              <a:buFontTx/>
              <a:buNone/>
              <a:defRPr/>
            </a:pPr>
            <a:endParaRPr lang="sl-SI" sz="3200" dirty="0"/>
          </a:p>
          <a:p>
            <a:pPr eaLnBrk="1" hangingPunct="1">
              <a:buFontTx/>
              <a:buNone/>
              <a:defRPr/>
            </a:pPr>
            <a:r>
              <a:rPr lang="sl-SI" sz="3200" dirty="0"/>
              <a:t>                                                    </a:t>
            </a:r>
          </a:p>
          <a:p>
            <a:pPr eaLnBrk="1" hangingPunct="1">
              <a:buFontTx/>
              <a:buNone/>
              <a:defRPr/>
            </a:pPr>
            <a:endParaRPr lang="sl-SI" sz="3200" dirty="0"/>
          </a:p>
          <a:p>
            <a:pPr eaLnBrk="1" hangingPunct="1">
              <a:buFontTx/>
              <a:buNone/>
              <a:defRPr/>
            </a:pPr>
            <a:r>
              <a:rPr lang="sl-SI" sz="3200" dirty="0"/>
              <a:t>                                                                                                                                   </a:t>
            </a:r>
          </a:p>
          <a:p>
            <a:pPr eaLnBrk="1" hangingPunct="1">
              <a:buFontTx/>
              <a:buNone/>
              <a:defRPr/>
            </a:pPr>
            <a:r>
              <a:rPr lang="sl-SI" sz="3200" dirty="0"/>
              <a:t>                                                              </a:t>
            </a:r>
          </a:p>
          <a:p>
            <a:pPr eaLnBrk="1" hangingPunct="1">
              <a:buFontTx/>
              <a:buNone/>
              <a:defRPr/>
            </a:pPr>
            <a:r>
              <a:rPr lang="sl-SI" sz="3200" dirty="0"/>
              <a:t>                                                                                                                                                           </a:t>
            </a:r>
            <a:r>
              <a:rPr lang="sl-SI" sz="9000" dirty="0"/>
              <a:t>POLH</a:t>
            </a:r>
          </a:p>
          <a:p>
            <a:pPr eaLnBrk="1" hangingPunct="1">
              <a:buFontTx/>
              <a:buNone/>
              <a:defRPr/>
            </a:pPr>
            <a:endParaRPr lang="sl-SI" dirty="0"/>
          </a:p>
          <a:p>
            <a:pPr eaLnBrk="1" hangingPunct="1">
              <a:buFontTx/>
              <a:buNone/>
              <a:defRPr/>
            </a:pPr>
            <a:endParaRPr lang="sl-SI" sz="6500" dirty="0"/>
          </a:p>
          <a:p>
            <a:pPr eaLnBrk="1" hangingPunct="1">
              <a:buFontTx/>
              <a:buNone/>
              <a:defRPr/>
            </a:pPr>
            <a:r>
              <a:rPr lang="sl-SI" sz="9000" dirty="0"/>
              <a:t> </a:t>
            </a:r>
          </a:p>
          <a:p>
            <a:pPr eaLnBrk="1" hangingPunct="1">
              <a:buFontTx/>
              <a:buNone/>
              <a:defRPr/>
            </a:pPr>
            <a:r>
              <a:rPr lang="sl-SI" sz="9000" dirty="0"/>
              <a:t>NETOPIR</a:t>
            </a:r>
          </a:p>
        </p:txBody>
      </p:sp>
      <p:pic>
        <p:nvPicPr>
          <p:cNvPr id="5" name="Picture 8">
            <a:extLst>
              <a:ext uri="{FF2B5EF4-FFF2-40B4-BE49-F238E27FC236}">
                <a16:creationId xmlns:a16="http://schemas.microsoft.com/office/drawing/2014/main" id="{753512E6-AA7A-44A9-95B1-D1A33AA003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2063" y="1645765"/>
            <a:ext cx="2371850" cy="2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04F7AA2A-0D0D-488E-AEB4-B47E86890E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5652" y="1545713"/>
            <a:ext cx="3174280" cy="241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a:extLst>
              <a:ext uri="{FF2B5EF4-FFF2-40B4-BE49-F238E27FC236}">
                <a16:creationId xmlns:a16="http://schemas.microsoft.com/office/drawing/2014/main" id="{51025C8C-03F4-4DB0-9F53-39C9D57372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7988" y="4348162"/>
            <a:ext cx="3341688" cy="2215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6524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9AFF738-F949-42D6-A819-5D0E8A9EE4B6}"/>
              </a:ext>
            </a:extLst>
          </p:cNvPr>
          <p:cNvSpPr>
            <a:spLocks noGrp="1"/>
          </p:cNvSpPr>
          <p:nvPr>
            <p:ph type="title"/>
          </p:nvPr>
        </p:nvSpPr>
        <p:spPr>
          <a:xfrm>
            <a:off x="1752600" y="469588"/>
            <a:ext cx="8686800" cy="1143000"/>
          </a:xfrm>
        </p:spPr>
        <p:txBody>
          <a:bodyPr>
            <a:normAutofit fontScale="90000"/>
          </a:bodyPr>
          <a:lstStyle/>
          <a:p>
            <a:br>
              <a:rPr lang="sl-SI" sz="4000" dirty="0">
                <a:solidFill>
                  <a:schemeClr val="accent2">
                    <a:lumMod val="75000"/>
                  </a:schemeClr>
                </a:solidFill>
              </a:rPr>
            </a:br>
            <a:br>
              <a:rPr lang="sl-SI" sz="4000" dirty="0">
                <a:solidFill>
                  <a:schemeClr val="accent2">
                    <a:lumMod val="75000"/>
                  </a:schemeClr>
                </a:solidFill>
              </a:rPr>
            </a:br>
            <a:r>
              <a:rPr lang="sl-SI" sz="4000" dirty="0">
                <a:solidFill>
                  <a:schemeClr val="tx1"/>
                </a:solidFill>
                <a:latin typeface="Arial" panose="020B0604020202020204" pitchFamily="34" charset="0"/>
                <a:cs typeface="Arial" panose="020B0604020202020204" pitchFamily="34" charset="0"/>
              </a:rPr>
              <a:t>NEKATERE  ŽIVALI ZIMO  PREDREMLJEJO</a:t>
            </a:r>
            <a:br>
              <a:rPr lang="sl-SI" sz="4400" dirty="0">
                <a:solidFill>
                  <a:schemeClr val="tx1"/>
                </a:solidFill>
                <a:latin typeface="Arial" panose="020B0604020202020204" pitchFamily="34" charset="0"/>
                <a:cs typeface="Arial" panose="020B0604020202020204" pitchFamily="34" charset="0"/>
              </a:rPr>
            </a:br>
            <a:r>
              <a:rPr lang="sl-SI" altLang="sl-SI" sz="2700" cap="all" dirty="0">
                <a:solidFill>
                  <a:schemeClr val="tx1"/>
                </a:solidFill>
                <a:latin typeface="Arial" panose="020B0604020202020204" pitchFamily="34" charset="0"/>
                <a:cs typeface="Arial" panose="020B0604020202020204" pitchFamily="34" charset="0"/>
              </a:rPr>
              <a:t>navadno SE prebudijo enkrat v dveh tednih in ostanejo budne dan ali dva</a:t>
            </a:r>
            <a:br>
              <a:rPr lang="sl-SI" altLang="sl-SI" sz="3100" cap="all" dirty="0">
                <a:solidFill>
                  <a:schemeClr val="tx1"/>
                </a:solidFill>
                <a:latin typeface="Arial" panose="020B0604020202020204" pitchFamily="34" charset="0"/>
                <a:cs typeface="Arial" panose="020B0604020202020204" pitchFamily="34" charset="0"/>
              </a:rPr>
            </a:br>
            <a:endParaRPr lang="sl-SI" dirty="0">
              <a:solidFill>
                <a:schemeClr val="tx1"/>
              </a:solidFill>
              <a:latin typeface="Arial" panose="020B0604020202020204" pitchFamily="34" charset="0"/>
              <a:cs typeface="Arial" panose="020B0604020202020204" pitchFamily="34" charset="0"/>
            </a:endParaRPr>
          </a:p>
        </p:txBody>
      </p:sp>
      <p:sp>
        <p:nvSpPr>
          <p:cNvPr id="3" name="Označba mesta vsebine 2">
            <a:extLst>
              <a:ext uri="{FF2B5EF4-FFF2-40B4-BE49-F238E27FC236}">
                <a16:creationId xmlns:a16="http://schemas.microsoft.com/office/drawing/2014/main" id="{E689AD16-1F97-4CBF-84B5-D45BBCC52301}"/>
              </a:ext>
            </a:extLst>
          </p:cNvPr>
          <p:cNvSpPr>
            <a:spLocks noGrp="1"/>
          </p:cNvSpPr>
          <p:nvPr>
            <p:ph idx="1"/>
          </p:nvPr>
        </p:nvSpPr>
        <p:spPr>
          <a:xfrm>
            <a:off x="934720" y="1288228"/>
            <a:ext cx="10078720" cy="5001419"/>
          </a:xfrm>
        </p:spPr>
        <p:txBody>
          <a:bodyPr>
            <a:normAutofit fontScale="25000" lnSpcReduction="20000"/>
          </a:bodyPr>
          <a:lstStyle/>
          <a:p>
            <a:pPr eaLnBrk="1" hangingPunct="1">
              <a:buFontTx/>
              <a:buNone/>
              <a:defRPr/>
            </a:pPr>
            <a:r>
              <a:rPr lang="sl-SI" dirty="0"/>
              <a:t>        </a:t>
            </a:r>
          </a:p>
          <a:p>
            <a:pPr eaLnBrk="1" hangingPunct="1">
              <a:buFontTx/>
              <a:buNone/>
              <a:defRPr/>
            </a:pPr>
            <a:r>
              <a:rPr lang="sl-SI" dirty="0"/>
              <a:t>.</a:t>
            </a:r>
          </a:p>
          <a:p>
            <a:pPr eaLnBrk="1" hangingPunct="1">
              <a:buFontTx/>
              <a:buNone/>
              <a:defRPr/>
            </a:pPr>
            <a:r>
              <a:rPr lang="sl-SI" dirty="0"/>
              <a:t>                                                                                                                                                                                                                                                                                                                             </a:t>
            </a:r>
            <a:r>
              <a:rPr lang="sl-SI" sz="14400" dirty="0"/>
              <a:t>. </a:t>
            </a:r>
          </a:p>
          <a:p>
            <a:pPr eaLnBrk="1" hangingPunct="1">
              <a:buFontTx/>
              <a:buNone/>
              <a:defRPr/>
            </a:pPr>
            <a:r>
              <a:rPr lang="sl-SI" sz="9600" dirty="0"/>
              <a:t>                                                                   </a:t>
            </a:r>
          </a:p>
          <a:p>
            <a:pPr eaLnBrk="1" hangingPunct="1">
              <a:buFontTx/>
              <a:buNone/>
              <a:defRPr/>
            </a:pPr>
            <a:r>
              <a:rPr lang="sl-SI" sz="9600" dirty="0"/>
              <a:t>MEDVED                                    JAZBEC</a:t>
            </a:r>
          </a:p>
          <a:p>
            <a:pPr eaLnBrk="1" hangingPunct="1">
              <a:buFontTx/>
              <a:buNone/>
              <a:defRPr/>
            </a:pPr>
            <a:r>
              <a:rPr lang="sl-SI" sz="9600" dirty="0"/>
              <a:t>   </a:t>
            </a:r>
          </a:p>
          <a:p>
            <a:pPr eaLnBrk="1" hangingPunct="1">
              <a:buFontTx/>
              <a:buNone/>
              <a:defRPr/>
            </a:pPr>
            <a:endParaRPr lang="sl-SI" sz="9600" dirty="0"/>
          </a:p>
          <a:p>
            <a:pPr eaLnBrk="1" hangingPunct="1">
              <a:buFontTx/>
              <a:buNone/>
              <a:defRPr/>
            </a:pPr>
            <a:r>
              <a:rPr lang="sl-SI" sz="9600" dirty="0"/>
              <a:t>                                                                                                      </a:t>
            </a:r>
          </a:p>
          <a:p>
            <a:pPr eaLnBrk="1" hangingPunct="1">
              <a:buFontTx/>
              <a:buNone/>
              <a:defRPr/>
            </a:pPr>
            <a:endParaRPr lang="sl-SI" sz="9600" dirty="0"/>
          </a:p>
          <a:p>
            <a:pPr marL="0" indent="0">
              <a:buNone/>
            </a:pPr>
            <a:r>
              <a:rPr lang="sl-SI" sz="9600" dirty="0"/>
              <a:t>                                                                           VEVERICA</a:t>
            </a:r>
          </a:p>
          <a:p>
            <a:pPr eaLnBrk="1" hangingPunct="1">
              <a:buFontTx/>
              <a:buNone/>
              <a:defRPr/>
            </a:pPr>
            <a:endParaRPr lang="sl-SI" sz="9600" dirty="0"/>
          </a:p>
          <a:p>
            <a:pPr>
              <a:buNone/>
              <a:defRPr/>
            </a:pPr>
            <a:r>
              <a:rPr lang="sl-SI" sz="51200" dirty="0"/>
              <a:t> </a:t>
            </a:r>
          </a:p>
          <a:p>
            <a:pPr marL="0" indent="0">
              <a:buNone/>
            </a:pPr>
            <a:endParaRPr lang="sl-SI" sz="12800" dirty="0"/>
          </a:p>
          <a:p>
            <a:pPr>
              <a:buNone/>
              <a:defRPr/>
            </a:pPr>
            <a:endParaRPr lang="sl-SI" sz="9600" dirty="0"/>
          </a:p>
          <a:p>
            <a:pPr>
              <a:buNone/>
              <a:defRPr/>
            </a:pPr>
            <a:endParaRPr lang="sl-SI" sz="9600" dirty="0"/>
          </a:p>
          <a:p>
            <a:pPr>
              <a:buNone/>
              <a:defRPr/>
            </a:pPr>
            <a:r>
              <a:rPr lang="sl-SI" sz="9600" dirty="0"/>
              <a:t>      </a:t>
            </a:r>
          </a:p>
          <a:p>
            <a:pPr eaLnBrk="1" hangingPunct="1">
              <a:buFontTx/>
              <a:buNone/>
              <a:defRPr/>
            </a:pPr>
            <a:endParaRPr lang="sl-SI" sz="9600" dirty="0"/>
          </a:p>
          <a:p>
            <a:pPr eaLnBrk="1" hangingPunct="1">
              <a:buFontTx/>
              <a:buNone/>
              <a:defRPr/>
            </a:pPr>
            <a:endParaRPr lang="sl-SI" sz="9600" dirty="0"/>
          </a:p>
          <a:p>
            <a:pPr eaLnBrk="1" hangingPunct="1">
              <a:buFontTx/>
              <a:buNone/>
              <a:defRPr/>
            </a:pPr>
            <a:r>
              <a:rPr lang="sl-SI" sz="9600" dirty="0"/>
              <a:t>                                                                                                                                                                                       </a:t>
            </a:r>
            <a:endParaRPr lang="sl-SI" dirty="0"/>
          </a:p>
        </p:txBody>
      </p:sp>
      <p:pic>
        <p:nvPicPr>
          <p:cNvPr id="5" name="Slika 7" descr="Rezultat iskanja slik za medved  pozimi">
            <a:extLst>
              <a:ext uri="{FF2B5EF4-FFF2-40B4-BE49-F238E27FC236}">
                <a16:creationId xmlns:a16="http://schemas.microsoft.com/office/drawing/2014/main" id="{483FC29D-FB88-4380-BE2B-4C5D4962C3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255" r="14230"/>
          <a:stretch>
            <a:fillRect/>
          </a:stretch>
        </p:blipFill>
        <p:spPr bwMode="auto">
          <a:xfrm>
            <a:off x="777914" y="3116800"/>
            <a:ext cx="3096344"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E2B16BD-B0B6-49F7-8735-E2B45EAD58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3562" y="1942843"/>
            <a:ext cx="3525838"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Slika 8" descr="Povezana slika">
            <a:extLst>
              <a:ext uri="{FF2B5EF4-FFF2-40B4-BE49-F238E27FC236}">
                <a16:creationId xmlns:a16="http://schemas.microsoft.com/office/drawing/2014/main" id="{4CDC9251-A09C-4D84-83FA-0030D6B69B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5353" r="21207"/>
          <a:stretch>
            <a:fillRect/>
          </a:stretch>
        </p:blipFill>
        <p:spPr bwMode="auto">
          <a:xfrm>
            <a:off x="4493599" y="4195445"/>
            <a:ext cx="2715424" cy="180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7799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D19CEFE-7D8D-4F1E-B6C3-194BB31807C1}"/>
              </a:ext>
            </a:extLst>
          </p:cNvPr>
          <p:cNvSpPr>
            <a:spLocks noGrp="1"/>
          </p:cNvSpPr>
          <p:nvPr>
            <p:ph type="title"/>
          </p:nvPr>
        </p:nvSpPr>
        <p:spPr>
          <a:xfrm>
            <a:off x="1524001" y="91332"/>
            <a:ext cx="8959835" cy="1124419"/>
          </a:xfrm>
        </p:spPr>
        <p:txBody>
          <a:bodyPr>
            <a:normAutofit fontScale="90000"/>
          </a:bodyPr>
          <a:lstStyle/>
          <a:p>
            <a:br>
              <a:rPr lang="sl-SI" sz="4400" dirty="0">
                <a:solidFill>
                  <a:schemeClr val="accent2">
                    <a:lumMod val="75000"/>
                  </a:schemeClr>
                </a:solidFill>
              </a:rPr>
            </a:br>
            <a:br>
              <a:rPr lang="sl-SI" sz="4400" dirty="0">
                <a:solidFill>
                  <a:schemeClr val="accent2">
                    <a:lumMod val="75000"/>
                  </a:schemeClr>
                </a:solidFill>
              </a:rPr>
            </a:br>
            <a:r>
              <a:rPr lang="sl-SI" sz="4000" dirty="0">
                <a:solidFill>
                  <a:schemeClr val="tx1"/>
                </a:solidFill>
              </a:rPr>
              <a:t>NEKATERE  ŽIVALI  OTRPNEJO </a:t>
            </a:r>
            <a:br>
              <a:rPr lang="sl-SI" sz="4900" dirty="0">
                <a:solidFill>
                  <a:schemeClr val="tx1"/>
                </a:solidFill>
              </a:rPr>
            </a:br>
            <a:r>
              <a:rPr lang="sl-SI" sz="2700" dirty="0">
                <a:solidFill>
                  <a:schemeClr val="tx1"/>
                </a:solidFill>
              </a:rPr>
              <a:t>JESENI, KO SE JIM TEMPERATURA TELESA DOVOLJ ZNIŽA, NAJPOGOSTEJE KAR OTRPNEJO IN ČAKAJO NA POMLADNO OTOPLITEV. ZARIJEJO SE V BLATO, SKRIJEJO V GOZDNA TLA, SKALNE ŠPRANJE…</a:t>
            </a:r>
            <a:endParaRPr lang="sl-SI" sz="3100" dirty="0">
              <a:solidFill>
                <a:schemeClr val="tx1"/>
              </a:solidFill>
            </a:endParaRPr>
          </a:p>
        </p:txBody>
      </p:sp>
      <p:sp>
        <p:nvSpPr>
          <p:cNvPr id="3" name="Označba mesta vsebine 2">
            <a:extLst>
              <a:ext uri="{FF2B5EF4-FFF2-40B4-BE49-F238E27FC236}">
                <a16:creationId xmlns:a16="http://schemas.microsoft.com/office/drawing/2014/main" id="{B2A91B5A-3F97-4837-9205-BC1C43C10412}"/>
              </a:ext>
            </a:extLst>
          </p:cNvPr>
          <p:cNvSpPr>
            <a:spLocks noGrp="1"/>
          </p:cNvSpPr>
          <p:nvPr>
            <p:ph idx="1"/>
          </p:nvPr>
        </p:nvSpPr>
        <p:spPr>
          <a:xfrm>
            <a:off x="2254235" y="2260457"/>
            <a:ext cx="8229600" cy="4929411"/>
          </a:xfrm>
        </p:spPr>
        <p:txBody>
          <a:bodyPr/>
          <a:lstStyle/>
          <a:p>
            <a:pPr eaLnBrk="1" hangingPunct="1">
              <a:buFontTx/>
              <a:buNone/>
              <a:defRPr/>
            </a:pPr>
            <a:r>
              <a:rPr lang="sl-SI" dirty="0"/>
              <a:t> MOČERAD                                         KAČA                    ŽABA</a:t>
            </a:r>
          </a:p>
          <a:p>
            <a:pPr eaLnBrk="1" hangingPunct="1">
              <a:buFontTx/>
              <a:buNone/>
              <a:defRPr/>
            </a:pPr>
            <a:endParaRPr lang="sl-SI" dirty="0"/>
          </a:p>
          <a:p>
            <a:pPr eaLnBrk="1" hangingPunct="1">
              <a:buFontTx/>
              <a:buNone/>
              <a:defRPr/>
            </a:pPr>
            <a:endParaRPr lang="sl-SI" dirty="0"/>
          </a:p>
          <a:p>
            <a:pPr eaLnBrk="1" hangingPunct="1">
              <a:buFontTx/>
              <a:buNone/>
              <a:defRPr/>
            </a:pPr>
            <a:endParaRPr lang="sl-SI" dirty="0"/>
          </a:p>
          <a:p>
            <a:pPr eaLnBrk="1" hangingPunct="1">
              <a:buFontTx/>
              <a:buNone/>
              <a:defRPr/>
            </a:pPr>
            <a:endParaRPr lang="sl-SI" sz="1600" dirty="0"/>
          </a:p>
          <a:p>
            <a:pPr eaLnBrk="1" hangingPunct="1">
              <a:buFontTx/>
              <a:buNone/>
              <a:defRPr/>
            </a:pPr>
            <a:r>
              <a:rPr lang="sl-SI" sz="1000" dirty="0"/>
              <a:t>  </a:t>
            </a:r>
            <a:r>
              <a:rPr lang="sl-SI" sz="100" dirty="0"/>
              <a:t>       </a:t>
            </a:r>
            <a:r>
              <a:rPr lang="sl-SI" sz="1000" dirty="0"/>
              <a:t>  </a:t>
            </a:r>
          </a:p>
          <a:p>
            <a:pPr eaLnBrk="1" hangingPunct="1">
              <a:buFontTx/>
              <a:buNone/>
              <a:defRPr/>
            </a:pPr>
            <a:r>
              <a:rPr lang="sl-SI" dirty="0"/>
              <a:t>         KLOP</a:t>
            </a:r>
          </a:p>
          <a:p>
            <a:pPr marL="0" indent="0">
              <a:buNone/>
            </a:pPr>
            <a:r>
              <a:rPr lang="sl-SI" dirty="0"/>
              <a:t>KLOP                                                   ČEBELA</a:t>
            </a:r>
          </a:p>
        </p:txBody>
      </p:sp>
      <p:pic>
        <p:nvPicPr>
          <p:cNvPr id="5" name="Slika 9" descr="Rezultat iskanja slik za MOČERAD">
            <a:extLst>
              <a:ext uri="{FF2B5EF4-FFF2-40B4-BE49-F238E27FC236}">
                <a16:creationId xmlns:a16="http://schemas.microsoft.com/office/drawing/2014/main" id="{DDEEC6F7-DCE9-4F3A-BE0E-E23CBD5A31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615" y="2789999"/>
            <a:ext cx="2592388"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Slika 10" descr="Rezultat iskanja slik za KAČA">
            <a:extLst>
              <a:ext uri="{FF2B5EF4-FFF2-40B4-BE49-F238E27FC236}">
                <a16:creationId xmlns:a16="http://schemas.microsoft.com/office/drawing/2014/main" id="{5E6B6989-49E9-4E5A-85C1-E3DA4E9BF1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8919" y="2789999"/>
            <a:ext cx="2368415" cy="1899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Slika 11">
            <a:extLst>
              <a:ext uri="{FF2B5EF4-FFF2-40B4-BE49-F238E27FC236}">
                <a16:creationId xmlns:a16="http://schemas.microsoft.com/office/drawing/2014/main" id="{44A0636F-51FE-4E20-BE88-8C4A3DB188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9702" y="2789998"/>
            <a:ext cx="2311098" cy="170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extLst>
              <a:ext uri="{FF2B5EF4-FFF2-40B4-BE49-F238E27FC236}">
                <a16:creationId xmlns:a16="http://schemas.microsoft.com/office/drawing/2014/main" id="{EFDF5B56-8C70-4DD6-B2F0-D61D063987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835" y="4064952"/>
            <a:ext cx="1676400" cy="20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a:extLst>
              <a:ext uri="{FF2B5EF4-FFF2-40B4-BE49-F238E27FC236}">
                <a16:creationId xmlns:a16="http://schemas.microsoft.com/office/drawing/2014/main" id="{F824102E-8332-4D6D-8087-CB6A919E20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11819"/>
          <a:stretch>
            <a:fillRect/>
          </a:stretch>
        </p:blipFill>
        <p:spPr bwMode="auto">
          <a:xfrm>
            <a:off x="7150837" y="4384359"/>
            <a:ext cx="259080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7983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1D529CB-3902-49E0-86D1-95FC7814EC61}"/>
              </a:ext>
            </a:extLst>
          </p:cNvPr>
          <p:cNvSpPr>
            <a:spLocks noGrp="1"/>
          </p:cNvSpPr>
          <p:nvPr>
            <p:ph type="title"/>
          </p:nvPr>
        </p:nvSpPr>
        <p:spPr>
          <a:xfrm>
            <a:off x="772160" y="808912"/>
            <a:ext cx="10728960" cy="922114"/>
          </a:xfrm>
        </p:spPr>
        <p:txBody>
          <a:bodyPr>
            <a:normAutofit fontScale="90000"/>
          </a:bodyPr>
          <a:lstStyle/>
          <a:p>
            <a:r>
              <a:rPr lang="sl-SI" sz="4000" dirty="0">
                <a:solidFill>
                  <a:schemeClr val="tx1"/>
                </a:solidFill>
              </a:rPr>
              <a:t>NEKATERE  ŽIVALI ZIME NE PRESPIJO, NITI JE NE PREDREMLJEJO, AMPAK </a:t>
            </a:r>
            <a:r>
              <a:rPr lang="sl-SI" altLang="sl-SI" sz="4000" dirty="0">
                <a:solidFill>
                  <a:schemeClr val="tx1"/>
                </a:solidFill>
              </a:rPr>
              <a:t> SI IŠČEJO HRANO, DOBIJO TUDI GOSTEJŠI KOŽUH. </a:t>
            </a:r>
            <a:br>
              <a:rPr lang="sl-SI" altLang="sl-SI" sz="4000" dirty="0">
                <a:solidFill>
                  <a:schemeClr val="tx1"/>
                </a:solidFill>
              </a:rPr>
            </a:br>
            <a:br>
              <a:rPr lang="sl-SI" altLang="sl-SI" sz="800" dirty="0">
                <a:solidFill>
                  <a:schemeClr val="tx2"/>
                </a:solidFill>
              </a:rPr>
            </a:br>
            <a:endParaRPr lang="sl-SI" dirty="0"/>
          </a:p>
        </p:txBody>
      </p:sp>
      <p:sp>
        <p:nvSpPr>
          <p:cNvPr id="3" name="Označba mesta vsebine 2">
            <a:extLst>
              <a:ext uri="{FF2B5EF4-FFF2-40B4-BE49-F238E27FC236}">
                <a16:creationId xmlns:a16="http://schemas.microsoft.com/office/drawing/2014/main" id="{726A7FB4-E266-40A3-89C6-79F3A845AEFB}"/>
              </a:ext>
            </a:extLst>
          </p:cNvPr>
          <p:cNvSpPr>
            <a:spLocks noGrp="1"/>
          </p:cNvSpPr>
          <p:nvPr>
            <p:ph idx="1"/>
          </p:nvPr>
        </p:nvSpPr>
        <p:spPr>
          <a:xfrm>
            <a:off x="1934232" y="1698851"/>
            <a:ext cx="8229600" cy="4929411"/>
          </a:xfrm>
        </p:spPr>
        <p:txBody>
          <a:bodyPr/>
          <a:lstStyle/>
          <a:p>
            <a:pPr eaLnBrk="1" hangingPunct="1">
              <a:buFontTx/>
              <a:buNone/>
              <a:defRPr/>
            </a:pPr>
            <a:r>
              <a:rPr lang="sl-SI" dirty="0"/>
              <a:t>  </a:t>
            </a:r>
          </a:p>
          <a:p>
            <a:pPr eaLnBrk="1" hangingPunct="1">
              <a:buFontTx/>
              <a:buNone/>
              <a:defRPr/>
            </a:pPr>
            <a:r>
              <a:rPr lang="sl-SI" dirty="0"/>
              <a:t> VOLK                            LISICA                    ZAJEC                               RIS</a:t>
            </a:r>
          </a:p>
          <a:p>
            <a:pPr eaLnBrk="1" hangingPunct="1">
              <a:buFontTx/>
              <a:buNone/>
              <a:defRPr/>
            </a:pPr>
            <a:endParaRPr lang="sl-SI" dirty="0"/>
          </a:p>
          <a:p>
            <a:pPr eaLnBrk="1" hangingPunct="1">
              <a:buFontTx/>
              <a:buNone/>
              <a:defRPr/>
            </a:pPr>
            <a:endParaRPr lang="sl-SI" dirty="0"/>
          </a:p>
          <a:p>
            <a:pPr eaLnBrk="1" hangingPunct="1">
              <a:buFontTx/>
              <a:buNone/>
              <a:defRPr/>
            </a:pPr>
            <a:endParaRPr lang="sl-SI" dirty="0"/>
          </a:p>
          <a:p>
            <a:pPr eaLnBrk="1" hangingPunct="1">
              <a:buFontTx/>
              <a:buNone/>
              <a:defRPr/>
            </a:pPr>
            <a:r>
              <a:rPr lang="sl-SI" sz="900" dirty="0"/>
              <a:t>   </a:t>
            </a:r>
          </a:p>
          <a:p>
            <a:pPr eaLnBrk="1" hangingPunct="1">
              <a:buFontTx/>
              <a:buNone/>
              <a:defRPr/>
            </a:pPr>
            <a:r>
              <a:rPr lang="sl-SI" dirty="0"/>
              <a:t>   </a:t>
            </a:r>
          </a:p>
          <a:p>
            <a:pPr eaLnBrk="1" hangingPunct="1">
              <a:buFontTx/>
              <a:buNone/>
              <a:defRPr/>
            </a:pPr>
            <a:r>
              <a:rPr lang="sl-SI" dirty="0"/>
              <a:t>KUNA                                    SRNA                    JELEN</a:t>
            </a:r>
          </a:p>
          <a:p>
            <a:endParaRPr lang="sl-SI" dirty="0"/>
          </a:p>
        </p:txBody>
      </p:sp>
      <p:pic>
        <p:nvPicPr>
          <p:cNvPr id="5" name="Picture 5">
            <a:extLst>
              <a:ext uri="{FF2B5EF4-FFF2-40B4-BE49-F238E27FC236}">
                <a16:creationId xmlns:a16="http://schemas.microsoft.com/office/drawing/2014/main" id="{E25C899F-3226-4DC4-8D45-F2A27C01E8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4564" y="2620965"/>
            <a:ext cx="1594148" cy="1452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55D1E7A7-9997-4FD9-9857-61A6B7B6B0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7797" y="2418080"/>
            <a:ext cx="1978055" cy="1552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Slika 13">
            <a:extLst>
              <a:ext uri="{FF2B5EF4-FFF2-40B4-BE49-F238E27FC236}">
                <a16:creationId xmlns:a16="http://schemas.microsoft.com/office/drawing/2014/main" id="{12C2A0AB-477C-42FD-8450-EBC83A6729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5663" t="15462" r="19713" b="14963"/>
          <a:stretch>
            <a:fillRect/>
          </a:stretch>
        </p:blipFill>
        <p:spPr bwMode="auto">
          <a:xfrm>
            <a:off x="6377268" y="2580572"/>
            <a:ext cx="1496524" cy="1552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a:extLst>
              <a:ext uri="{FF2B5EF4-FFF2-40B4-BE49-F238E27FC236}">
                <a16:creationId xmlns:a16="http://schemas.microsoft.com/office/drawing/2014/main" id="{99BD510D-7195-47B8-AA51-9264E24CA42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2914"/>
          <a:stretch/>
        </p:blipFill>
        <p:spPr bwMode="auto">
          <a:xfrm>
            <a:off x="8115209" y="2620965"/>
            <a:ext cx="2435836" cy="1504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3B0A312D-D7A4-47E8-ACB6-4387AAEE24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1711" y="4668070"/>
            <a:ext cx="1858789"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Slika 14" descr="Povezana slika">
            <a:extLst>
              <a:ext uri="{FF2B5EF4-FFF2-40B4-BE49-F238E27FC236}">
                <a16:creationId xmlns:a16="http://schemas.microsoft.com/office/drawing/2014/main" id="{DEB58EF2-AEBC-4EFA-8FC7-B0109156B0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7561" t="12718" r="28139" b="12219"/>
          <a:stretch>
            <a:fillRect/>
          </a:stretch>
        </p:blipFill>
        <p:spPr bwMode="auto">
          <a:xfrm>
            <a:off x="4251953" y="4730395"/>
            <a:ext cx="19812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
            <a:extLst>
              <a:ext uri="{FF2B5EF4-FFF2-40B4-BE49-F238E27FC236}">
                <a16:creationId xmlns:a16="http://schemas.microsoft.com/office/drawing/2014/main" id="{AC3FB79E-262A-45BD-868E-AE70B07A86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7333" t="5556" b="10889"/>
          <a:stretch>
            <a:fillRect/>
          </a:stretch>
        </p:blipFill>
        <p:spPr bwMode="auto">
          <a:xfrm>
            <a:off x="6949449" y="4688511"/>
            <a:ext cx="2331521" cy="201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2313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077" name="Rectangle 70">
            <a:extLst>
              <a:ext uri="{FF2B5EF4-FFF2-40B4-BE49-F238E27FC236}">
                <a16:creationId xmlns:a16="http://schemas.microsoft.com/office/drawing/2014/main" id="{3A8C6BC2-E9E2-4780-8A41-064073CD4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78" name="Rectangle 72">
            <a:extLst>
              <a:ext uri="{FF2B5EF4-FFF2-40B4-BE49-F238E27FC236}">
                <a16:creationId xmlns:a16="http://schemas.microsoft.com/office/drawing/2014/main" id="{E70450CF-22E9-4B1D-B146-30FEE770C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079" name="Rectangle 74">
            <a:extLst>
              <a:ext uri="{FF2B5EF4-FFF2-40B4-BE49-F238E27FC236}">
                <a16:creationId xmlns:a16="http://schemas.microsoft.com/office/drawing/2014/main" id="{80238079-1F65-476A-BC6C-F2D3BD268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080" name="Rectangle 76">
            <a:extLst>
              <a:ext uri="{FF2B5EF4-FFF2-40B4-BE49-F238E27FC236}">
                <a16:creationId xmlns:a16="http://schemas.microsoft.com/office/drawing/2014/main" id="{3740C935-D2D3-4F63-A4DA-CD768BB3F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081" name="Group 78">
            <a:extLst>
              <a:ext uri="{FF2B5EF4-FFF2-40B4-BE49-F238E27FC236}">
                <a16:creationId xmlns:a16="http://schemas.microsoft.com/office/drawing/2014/main" id="{BE8D8045-0F80-4964-B591-0D599AB42D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80" name="Straight Connector 79">
              <a:extLst>
                <a:ext uri="{FF2B5EF4-FFF2-40B4-BE49-F238E27FC236}">
                  <a16:creationId xmlns:a16="http://schemas.microsoft.com/office/drawing/2014/main" id="{AF8A5889-0EE6-4E19-98FE-29F79E987B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B0FE4C3-64BE-4A2B-818D-4D84479344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4670D04-30D8-487E-A3F4-0655E48016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082" name="Rectangle 83">
            <a:extLst>
              <a:ext uri="{FF2B5EF4-FFF2-40B4-BE49-F238E27FC236}">
                <a16:creationId xmlns:a16="http://schemas.microsoft.com/office/drawing/2014/main" id="{0FE051AA-0631-4833-B52C-BE76B9D3AA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083" name="Rectangle 85">
            <a:extLst>
              <a:ext uri="{FF2B5EF4-FFF2-40B4-BE49-F238E27FC236}">
                <a16:creationId xmlns:a16="http://schemas.microsoft.com/office/drawing/2014/main" id="{F2829316-8F5B-4EA1-9581-1F1152944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noFill/>
          <a:ln w="6350" cap="sq" cmpd="sng" algn="ctr">
            <a:solidFill>
              <a:schemeClr val="tx1">
                <a:lumMod val="75000"/>
                <a:lumOff val="25000"/>
              </a:schemeClr>
            </a:solidFill>
            <a:prstDash val="solid"/>
            <a:miter lim="800000"/>
          </a:ln>
          <a:effectLst/>
        </p:spPr>
      </p:sp>
      <p:sp>
        <p:nvSpPr>
          <p:cNvPr id="2" name="Naslov 1">
            <a:extLst>
              <a:ext uri="{FF2B5EF4-FFF2-40B4-BE49-F238E27FC236}">
                <a16:creationId xmlns:a16="http://schemas.microsoft.com/office/drawing/2014/main" id="{9B01B456-1F74-452F-A4A3-E5244366C25A}"/>
              </a:ext>
            </a:extLst>
          </p:cNvPr>
          <p:cNvSpPr>
            <a:spLocks noGrp="1"/>
          </p:cNvSpPr>
          <p:nvPr>
            <p:ph type="title"/>
          </p:nvPr>
        </p:nvSpPr>
        <p:spPr>
          <a:xfrm>
            <a:off x="5353249" y="1348843"/>
            <a:ext cx="5716338" cy="4424897"/>
          </a:xfrm>
        </p:spPr>
        <p:txBody>
          <a:bodyPr vert="horz" lIns="91440" tIns="45720" rIns="91440" bIns="45720" rtlCol="0" anchor="ctr">
            <a:normAutofit/>
          </a:bodyPr>
          <a:lstStyle/>
          <a:p>
            <a:pPr algn="ctr">
              <a:lnSpc>
                <a:spcPct val="83000"/>
              </a:lnSpc>
            </a:pPr>
            <a:br>
              <a:rPr lang="en-US" sz="1500" cap="all" spc="-100" dirty="0"/>
            </a:br>
            <a:br>
              <a:rPr lang="en-US" sz="1500" cap="all" spc="-100" dirty="0"/>
            </a:br>
            <a:br>
              <a:rPr lang="en-US" sz="1500" cap="all" spc="-100" dirty="0"/>
            </a:br>
            <a:br>
              <a:rPr lang="en-US" sz="1500" cap="all" spc="-100" dirty="0"/>
            </a:br>
            <a:r>
              <a:rPr lang="en-US" sz="2800" i="0" cap="all" spc="-100" dirty="0"/>
              <a:t>VELIKOKRAT SE ZGODI, DA V MRAZU, POD SNEGOM IN LEDOM TEŽKO NAJDEJO HRANO.   POZIMI JIH V GLAVNEM OSKRBUJEJO LOVCI IN PRAV JE, DA TO PREPUSTIMO NJIM, KAJTI VSAKA HRANA ZA DIVJAD NI PRIMERNA. ČE JIH HRANIMO Z NAPAČNO HRANO, LAHKO TUDI POGINEJO.</a:t>
            </a:r>
            <a:br>
              <a:rPr lang="en-US" sz="2800" cap="all" spc="-100" dirty="0"/>
            </a:br>
            <a:endParaRPr lang="en-US" sz="2800" cap="all" spc="-100" dirty="0"/>
          </a:p>
        </p:txBody>
      </p:sp>
      <p:sp>
        <p:nvSpPr>
          <p:cNvPr id="2084" name="Rectangle 87">
            <a:extLst>
              <a:ext uri="{FF2B5EF4-FFF2-40B4-BE49-F238E27FC236}">
                <a16:creationId xmlns:a16="http://schemas.microsoft.com/office/drawing/2014/main" id="{AD11D7A6-5D57-426A-A17A-1FD70DF66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85" name="Straight Connector 89">
            <a:extLst>
              <a:ext uri="{FF2B5EF4-FFF2-40B4-BE49-F238E27FC236}">
                <a16:creationId xmlns:a16="http://schemas.microsoft.com/office/drawing/2014/main" id="{46B486D1-EF0A-4077-9343-C9DB94C0FE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086" name="Straight Connector 91">
            <a:extLst>
              <a:ext uri="{FF2B5EF4-FFF2-40B4-BE49-F238E27FC236}">
                <a16:creationId xmlns:a16="http://schemas.microsoft.com/office/drawing/2014/main" id="{75646751-9C0C-4565-B6A3-3B1C50E6AF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087" name="Straight Connector 93">
            <a:extLst>
              <a:ext uri="{FF2B5EF4-FFF2-40B4-BE49-F238E27FC236}">
                <a16:creationId xmlns:a16="http://schemas.microsoft.com/office/drawing/2014/main" id="{8DBA2A92-1748-4444-9DE9-95CEFF28FD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2050" name="Picture 2">
            <a:extLst>
              <a:ext uri="{FF2B5EF4-FFF2-40B4-BE49-F238E27FC236}">
                <a16:creationId xmlns:a16="http://schemas.microsoft.com/office/drawing/2014/main" id="{03A35E9C-B52F-475E-9BD3-FA17494D56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759" r="28393"/>
          <a:stretch/>
        </p:blipFill>
        <p:spPr bwMode="auto">
          <a:xfrm>
            <a:off x="1392555" y="1225575"/>
            <a:ext cx="3449296" cy="4424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339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9383B43-8837-4136-9100-6C79CE891D9C}"/>
              </a:ext>
            </a:extLst>
          </p:cNvPr>
          <p:cNvSpPr>
            <a:spLocks noGrp="1"/>
          </p:cNvSpPr>
          <p:nvPr>
            <p:ph type="title"/>
          </p:nvPr>
        </p:nvSpPr>
        <p:spPr>
          <a:xfrm>
            <a:off x="5353249" y="1348844"/>
            <a:ext cx="5716338" cy="3042706"/>
          </a:xfrm>
        </p:spPr>
        <p:txBody>
          <a:bodyPr vert="horz" lIns="91440" tIns="45720" rIns="91440" bIns="45720" rtlCol="0" anchor="ctr">
            <a:noAutofit/>
          </a:bodyPr>
          <a:lstStyle/>
          <a:p>
            <a:pPr algn="ctr">
              <a:lnSpc>
                <a:spcPct val="83000"/>
              </a:lnSpc>
            </a:pPr>
            <a:br>
              <a:rPr lang="sl-SI" sz="2800" i="0" cap="all" spc="-100" dirty="0">
                <a:solidFill>
                  <a:schemeClr val="tx1"/>
                </a:solidFill>
              </a:rPr>
            </a:br>
            <a:br>
              <a:rPr lang="sl-SI" sz="2800" i="0" cap="all" spc="-100" dirty="0">
                <a:solidFill>
                  <a:schemeClr val="tx1"/>
                </a:solidFill>
              </a:rPr>
            </a:br>
            <a:br>
              <a:rPr lang="sl-SI" sz="2800" i="0" cap="all" spc="-100" dirty="0">
                <a:solidFill>
                  <a:schemeClr val="tx1"/>
                </a:solidFill>
              </a:rPr>
            </a:br>
            <a:br>
              <a:rPr lang="sl-SI" sz="2800" i="0" cap="all" spc="-100" dirty="0">
                <a:solidFill>
                  <a:schemeClr val="tx1"/>
                </a:solidFill>
              </a:rPr>
            </a:br>
            <a:br>
              <a:rPr lang="sl-SI" sz="2800" i="0" cap="all" spc="-100" dirty="0">
                <a:solidFill>
                  <a:schemeClr val="tx1"/>
                </a:solidFill>
              </a:rPr>
            </a:br>
            <a:br>
              <a:rPr lang="sl-SI" sz="2800" i="0" cap="all" spc="-100" dirty="0">
                <a:solidFill>
                  <a:schemeClr val="tx1"/>
                </a:solidFill>
              </a:rPr>
            </a:br>
            <a:r>
              <a:rPr lang="en-US" sz="2800" i="0" cap="all" spc="-100" dirty="0">
                <a:solidFill>
                  <a:schemeClr val="tx1"/>
                </a:solidFill>
              </a:rPr>
              <a:t>DIVJE ŽIVALI SE, DA BI LAŽJE PREŽIVELE ZIMO, UMAKNEJO V PREZIMOVALIŠČA, KJER SI NAJBOLJ ŽELIJO MIRU. KER IMAJO MANJ HRANE, SE MANJ TUDI GIBAJO. ČE SE USTRAŠIJO, BEŽIJO. OB TEM PORABIJO VEČ HRANE. ČE SE TO ZGODI VEČKRAT, JIH LAHKO TUDI SMRTNO OGROZI, SAJ TEŽKO NADOMESTIJO IZGUBLJENO ENERGIJO. TAKO OSLABELE ŽIVALI POSTANEJO LAŽJI PLEN ALI PA SHIRAJO IN ZBOLIJO.</a:t>
            </a:r>
            <a:br>
              <a:rPr lang="en-US" sz="2800" cap="all" spc="-100" dirty="0">
                <a:solidFill>
                  <a:schemeClr val="tx1"/>
                </a:solidFill>
              </a:rPr>
            </a:br>
            <a:endParaRPr lang="en-US" sz="2800" cap="all" spc="-100" dirty="0">
              <a:solidFill>
                <a:schemeClr val="tx1"/>
              </a:solidFill>
            </a:endParaRPr>
          </a:p>
        </p:txBody>
      </p:sp>
      <p:pic>
        <p:nvPicPr>
          <p:cNvPr id="3074" name="Picture 2" descr="Živali pozimi potrebujejo mir! | Občina Bled | MojaObčina.si">
            <a:extLst>
              <a:ext uri="{FF2B5EF4-FFF2-40B4-BE49-F238E27FC236}">
                <a16:creationId xmlns:a16="http://schemas.microsoft.com/office/drawing/2014/main" id="{29F8A4B5-5130-4F2F-A5E8-C0939B57C7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23" r="42484" b="1"/>
          <a:stretch/>
        </p:blipFill>
        <p:spPr bwMode="auto">
          <a:xfrm>
            <a:off x="616737" y="621793"/>
            <a:ext cx="4369769" cy="561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1995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lo">
  <a:themeElements>
    <a:clrScheme name="Milo">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Milo">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ilo">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FB359D8FD466C4EB594853EEDD6F892" ma:contentTypeVersion="7" ma:contentTypeDescription="Ustvari nov dokument." ma:contentTypeScope="" ma:versionID="ea181caae456234974f7f1fa4b3f7a2a">
  <xsd:schema xmlns:xsd="http://www.w3.org/2001/XMLSchema" xmlns:xs="http://www.w3.org/2001/XMLSchema" xmlns:p="http://schemas.microsoft.com/office/2006/metadata/properties" xmlns:ns3="7e17ec6b-404e-49b6-91a1-d15bc927da1d" targetNamespace="http://schemas.microsoft.com/office/2006/metadata/properties" ma:root="true" ma:fieldsID="cefb659f0fb53ac716f7a86238ad6b8a" ns3:_="">
    <xsd:import namespace="7e17ec6b-404e-49b6-91a1-d15bc927da1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17ec6b-404e-49b6-91a1-d15bc927da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3720BA-FBF1-413B-9ABA-880D8DE8A31A}">
  <ds:schemaRefs>
    <ds:schemaRef ds:uri="http://schemas.microsoft.com/sharepoint/v3/contenttype/forms"/>
  </ds:schemaRefs>
</ds:datastoreItem>
</file>

<file path=customXml/itemProps2.xml><?xml version="1.0" encoding="utf-8"?>
<ds:datastoreItem xmlns:ds="http://schemas.openxmlformats.org/officeDocument/2006/customXml" ds:itemID="{508CB1AA-F11C-46DB-949E-68CF7E5DF6B1}">
  <ds:schemaRefs>
    <ds:schemaRef ds:uri="http://purl.org/dc/dcmitype/"/>
    <ds:schemaRef ds:uri="http://purl.org/dc/elements/1.1/"/>
    <ds:schemaRef ds:uri="http://schemas.microsoft.com/office/2006/documentManagement/types"/>
    <ds:schemaRef ds:uri="http://www.w3.org/XML/1998/namespace"/>
    <ds:schemaRef ds:uri="http://schemas.microsoft.com/office/2006/metadata/properties"/>
    <ds:schemaRef ds:uri="http://purl.org/dc/terms/"/>
    <ds:schemaRef ds:uri="http://schemas.microsoft.com/office/infopath/2007/PartnerControls"/>
    <ds:schemaRef ds:uri="http://schemas.openxmlformats.org/package/2006/metadata/core-properties"/>
    <ds:schemaRef ds:uri="7e17ec6b-404e-49b6-91a1-d15bc927da1d"/>
  </ds:schemaRefs>
</ds:datastoreItem>
</file>

<file path=customXml/itemProps3.xml><?xml version="1.0" encoding="utf-8"?>
<ds:datastoreItem xmlns:ds="http://schemas.openxmlformats.org/officeDocument/2006/customXml" ds:itemID="{08EF2566-1B1A-4E7C-975A-0EF6703963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17ec6b-404e-49b6-91a1-d15bc927da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TotalTime>
  <Words>605</Words>
  <Application>Microsoft Office PowerPoint</Application>
  <PresentationFormat>Širokozaslonsko</PresentationFormat>
  <Paragraphs>92</Paragraphs>
  <Slides>15</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15</vt:i4>
      </vt:variant>
    </vt:vector>
  </HeadingPairs>
  <TitlesOfParts>
    <vt:vector size="20" baseType="lpstr">
      <vt:lpstr>Arial</vt:lpstr>
      <vt:lpstr>Calibri</vt:lpstr>
      <vt:lpstr>Century Gothic</vt:lpstr>
      <vt:lpstr>Garamond</vt:lpstr>
      <vt:lpstr>Milo</vt:lpstr>
      <vt:lpstr>SKRB ZA ŽIVALI </vt:lpstr>
      <vt:lpstr>ŽIVALI POZIMI</vt:lpstr>
      <vt:lpstr>.</vt:lpstr>
      <vt:lpstr> NEKATERE ŽIVALI ZIMO PRESPIJO ŽIVIJO OD MAŠČOBE, KI SE JIM NABERE POD KOŽO. MAŠČOBO SI PRIDOBIJO JESENI, KO VELIKO JEDO. </vt:lpstr>
      <vt:lpstr>  NEKATERE  ŽIVALI ZIMO  PREDREMLJEJO navadno SE prebudijo enkrat v dveh tednih in ostanejo budne dan ali dva </vt:lpstr>
      <vt:lpstr>  NEKATERE  ŽIVALI  OTRPNEJO  JESENI, KO SE JIM TEMPERATURA TELESA DOVOLJ ZNIŽA, NAJPOGOSTEJE KAR OTRPNEJO IN ČAKAJO NA POMLADNO OTOPLITEV. ZARIJEJO SE V BLATO, SKRIJEJO V GOZDNA TLA, SKALNE ŠPRANJE…</vt:lpstr>
      <vt:lpstr>NEKATERE  ŽIVALI ZIME NE PRESPIJO, NITI JE NE PREDREMLJEJO, AMPAK  SI IŠČEJO HRANO, DOBIJO TUDI GOSTEJŠI KOŽUH.   </vt:lpstr>
      <vt:lpstr>    VELIKOKRAT SE ZGODI, DA V MRAZU, POD SNEGOM IN LEDOM TEŽKO NAJDEJO HRANO.   POZIMI JIH V GLAVNEM OSKRBUJEJO LOVCI IN PRAV JE, DA TO PREPUSTIMO NJIM, KAJTI VSAKA HRANA ZA DIVJAD NI PRIMERNA. ČE JIH HRANIMO Z NAPAČNO HRANO, LAHKO TUDI POGINEJO. </vt:lpstr>
      <vt:lpstr>      DIVJE ŽIVALI SE, DA BI LAŽJE PREŽIVELE ZIMO, UMAKNEJO V PREZIMOVALIŠČA, KJER SI NAJBOLJ ŽELIJO MIRU. KER IMAJO MANJ HRANE, SE MANJ TUDI GIBAJO. ČE SE USTRAŠIJO, BEŽIJO. OB TEM PORABIJO VEČ HRANE. ČE SE TO ZGODI VEČKRAT, JIH LAHKO TUDI SMRTNO OGROZI, SAJ TEŽKO NADOMESTIJO IZGUBLJENO ENERGIJO. TAKO OSLABELE ŽIVALI POSTANEJO LAŽJI PLEN ALI PA SHIRAJO IN ZBOLIJO. </vt:lpstr>
      <vt:lpstr>ZIMO PA TEŽKO PREŽIVIJO TUDI PTIČKI (TISTI, KI NISO ODLETELI V TOPLE KRAJE). </vt:lpstr>
      <vt:lpstr>  POTREBUJEŠ:  PRAZNO IN UMITO EMBALAŽO (TETRAPAK) OD SOKA ALI MLEKA,  BARVE (NAJBOLJŠE SO AKRILNE), -ČOPIČE , ŠKARJE  IN VRVICO.</vt:lpstr>
      <vt:lpstr>Navodila:   PRAZNO EMBALAŽO (TETRAPAK) OD SOKA ALI MLEKA DOBRO UMIJEŠ IN POSUŠIŠ. NATO IZREŽEŠ VELIKE LUKNJE V OBLIKI PRAVOKOTNIKA NA TREH ALI PA ŠTIRIH STRANEH. LUKNJE IZREŽI S ŠKARJAMI (LAHKO TI POMAGAJO TUDI STARŠI Z OLFA NOŽKOM). Krmilnico pobarvaj.</vt:lpstr>
      <vt:lpstr>PowerPointova predstavitev</vt:lpstr>
      <vt:lpstr>IZBEREMO PRIMERNA SUHA MESTA, KI JIH NE MOČITA DEŽ ALI SNEG IN KJER VETER NE ODNAŠA NASTAVLJENE HRANE IN HIŠKO DOBRO PRITRDIMO. PRI NAMESTITVI KRMILNICE MORAMO PAZITI, DA NE BO DOSTOPNA MAČKAM. </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SKRB ZA ŽIVALI</dc:title>
  <dc:creator>Aleksandra Jagarinec</dc:creator>
  <cp:lastModifiedBy>Saša Šeško</cp:lastModifiedBy>
  <cp:revision>4</cp:revision>
  <dcterms:created xsi:type="dcterms:W3CDTF">2021-01-19T21:03:22Z</dcterms:created>
  <dcterms:modified xsi:type="dcterms:W3CDTF">2021-01-21T18:59:06Z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0x0101008FB359D8FD466C4EB594853EEDD6F892</vt:lpwstr>
  </property>
</Properties>
</file>