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2A14"/>
    <a:srgbClr val="F179B8"/>
    <a:srgbClr val="000000"/>
    <a:srgbClr val="A42C68"/>
    <a:srgbClr val="BE1222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21.01.2021</a:t>
            </a:fld>
            <a:endParaRPr lang="sl-SI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21.01.2021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21.01.2021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21.01.2021</a:t>
            </a:fld>
            <a:endParaRPr lang="sl-SI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21.01.2021</a:t>
            </a:fld>
            <a:endParaRPr lang="sl-SI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21.01.2021</a:t>
            </a:fld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21.01.2021</a:t>
            </a:fld>
            <a:endParaRPr lang="sl-SI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21.01.2021</a:t>
            </a:fld>
            <a:endParaRPr lang="sl-S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21.01.2021</a:t>
            </a:fld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21.01.2021</a:t>
            </a:fld>
            <a:endParaRPr lang="sl-SI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21.01.2021</a:t>
            </a:fld>
            <a:endParaRPr lang="sl-SI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74053B4-4DB4-41F3-AF9B-74799AFD44A4}" type="datetimeFigureOut">
              <a:rPr lang="sl-SI" smtClean="0"/>
              <a:t>21.01.2021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H9ZJu4wRU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732696"/>
          </a:xfrm>
        </p:spPr>
        <p:txBody>
          <a:bodyPr>
            <a:normAutofit/>
          </a:bodyPr>
          <a:lstStyle/>
          <a:p>
            <a:r>
              <a:rPr lang="sl-SI" sz="3200" b="1" dirty="0" smtClean="0">
                <a:solidFill>
                  <a:srgbClr val="00B0F0"/>
                </a:solidFill>
              </a:rPr>
              <a:t>Od spočetja do rojstva (22. 1. 2021)</a:t>
            </a:r>
            <a:endParaRPr lang="sl-SI" sz="3200" b="1" dirty="0">
              <a:solidFill>
                <a:srgbClr val="00B0F0"/>
              </a:solidFill>
            </a:endParaRPr>
          </a:p>
        </p:txBody>
      </p:sp>
      <p:sp>
        <p:nvSpPr>
          <p:cNvPr id="12" name="Naslov 5"/>
          <p:cNvSpPr txBox="1">
            <a:spLocks/>
          </p:cNvSpPr>
          <p:nvPr/>
        </p:nvSpPr>
        <p:spPr>
          <a:xfrm>
            <a:off x="323528" y="1700808"/>
            <a:ext cx="8280920" cy="43924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l-SI" sz="3200" b="1" dirty="0" smtClean="0">
                <a:solidFill>
                  <a:srgbClr val="FFC000"/>
                </a:solidFill>
              </a:rPr>
              <a:t>V naslednjem posnetku je s pomočjo uvodne animacije in posnetkov dveh vrst ultrazvokov na zanimiv način prikazan razvoj dojenčka v maternici.</a:t>
            </a:r>
          </a:p>
          <a:p>
            <a:endParaRPr lang="sl-SI" sz="3200" b="1" dirty="0">
              <a:solidFill>
                <a:srgbClr val="FFC000"/>
              </a:solidFill>
            </a:endParaRPr>
          </a:p>
          <a:p>
            <a:r>
              <a:rPr lang="sl-SI" sz="3200" b="1" dirty="0" smtClean="0">
                <a:solidFill>
                  <a:srgbClr val="FFC000"/>
                </a:solidFill>
              </a:rPr>
              <a:t>Obenem boš lahko vadil/a še angleščino. Dve pomembni besedi za lažje razumevanje posnetka sta:</a:t>
            </a:r>
          </a:p>
          <a:p>
            <a:r>
              <a:rPr lang="sl-SI" sz="3200" b="1" dirty="0" smtClean="0">
                <a:solidFill>
                  <a:srgbClr val="FFC000"/>
                </a:solidFill>
              </a:rPr>
              <a:t>FERTILITAZION (oploditev) in</a:t>
            </a:r>
          </a:p>
          <a:p>
            <a:r>
              <a:rPr lang="sl-SI" sz="3200" b="1" dirty="0" smtClean="0">
                <a:solidFill>
                  <a:srgbClr val="FFC000"/>
                </a:solidFill>
              </a:rPr>
              <a:t>WEEK (teden) – to besedo že poznaš.</a:t>
            </a:r>
          </a:p>
          <a:p>
            <a:endParaRPr lang="sl-SI" sz="3200" b="1" dirty="0" smtClean="0">
              <a:solidFill>
                <a:srgbClr val="FFC000"/>
              </a:solidFill>
            </a:endParaRPr>
          </a:p>
          <a:p>
            <a:r>
              <a:rPr lang="sl-SI" sz="2800" b="1" dirty="0">
                <a:solidFill>
                  <a:srgbClr val="FFC000"/>
                </a:solidFill>
                <a:hlinkClick r:id="rId2"/>
              </a:rPr>
              <a:t>https://</a:t>
            </a:r>
            <a:r>
              <a:rPr lang="sl-SI" sz="2800" b="1" dirty="0" smtClean="0">
                <a:solidFill>
                  <a:srgbClr val="FFC000"/>
                </a:solidFill>
                <a:hlinkClick r:id="rId2"/>
              </a:rPr>
              <a:t>www.youtube.com/watch?v=WH9ZJu4wRUE</a:t>
            </a:r>
            <a:endParaRPr lang="sl-SI" sz="2800" b="1" dirty="0" smtClean="0">
              <a:solidFill>
                <a:srgbClr val="FFC000"/>
              </a:solidFill>
            </a:endParaRPr>
          </a:p>
          <a:p>
            <a:endParaRPr lang="sl-SI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69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r>
              <a:rPr lang="sl-SI" sz="3200" b="1" dirty="0">
                <a:solidFill>
                  <a:srgbClr val="00B0F0"/>
                </a:solidFill>
              </a:rPr>
              <a:t>Od spočetja do rojstva</a:t>
            </a:r>
          </a:p>
        </p:txBody>
      </p:sp>
      <p:sp>
        <p:nvSpPr>
          <p:cNvPr id="4" name="Ograda vsebine 6"/>
          <p:cNvSpPr txBox="1">
            <a:spLocks/>
          </p:cNvSpPr>
          <p:nvPr/>
        </p:nvSpPr>
        <p:spPr>
          <a:xfrm>
            <a:off x="539552" y="1196752"/>
            <a:ext cx="7992888" cy="3672408"/>
          </a:xfrm>
          <a:prstGeom prst="rect">
            <a:avLst/>
          </a:prstGeom>
        </p:spPr>
        <p:txBody>
          <a:bodyPr vert="horz" numCol="1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endParaRPr lang="sl-SI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sl-SI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sl-SI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Ograda vsebine 6"/>
          <p:cNvSpPr txBox="1">
            <a:spLocks/>
          </p:cNvSpPr>
          <p:nvPr/>
        </p:nvSpPr>
        <p:spPr>
          <a:xfrm>
            <a:off x="518604" y="1124744"/>
            <a:ext cx="7992888" cy="5733256"/>
          </a:xfrm>
          <a:prstGeom prst="rect">
            <a:avLst/>
          </a:prstGeom>
        </p:spPr>
        <p:txBody>
          <a:bodyPr vert="horz" numCol="1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endParaRPr lang="sl-SI" sz="20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Font typeface="Wingdings 2"/>
              <a:buNone/>
            </a:pPr>
            <a:endParaRPr lang="sl-SI" sz="20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Font typeface="Wingdings 2"/>
              <a:buNone/>
            </a:pPr>
            <a:endParaRPr lang="sl-SI" sz="20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sl-SI" sz="2000" dirty="0"/>
          </a:p>
          <a:p>
            <a:pPr marL="0" indent="0" algn="just">
              <a:buNone/>
            </a:pPr>
            <a:endParaRPr lang="sl-SI" sz="2000" b="1" dirty="0" smtClean="0">
              <a:solidFill>
                <a:srgbClr val="A42C6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Wingdings 2"/>
              <a:buAutoNum type="arabicPeriod"/>
            </a:pPr>
            <a:endParaRPr lang="sl-SI" sz="2000" b="1" dirty="0" smtClean="0">
              <a:solidFill>
                <a:srgbClr val="A42C6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Naslov 5"/>
          <p:cNvSpPr txBox="1">
            <a:spLocks/>
          </p:cNvSpPr>
          <p:nvPr/>
        </p:nvSpPr>
        <p:spPr>
          <a:xfrm>
            <a:off x="323528" y="1484784"/>
            <a:ext cx="8280920" cy="43924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l-SI" sz="3200" b="1" dirty="0" smtClean="0">
                <a:solidFill>
                  <a:srgbClr val="FFC000"/>
                </a:solidFill>
              </a:rPr>
              <a:t>Zanimivo, kajne? </a:t>
            </a:r>
            <a:r>
              <a:rPr lang="sl-SI" sz="32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</a:p>
          <a:p>
            <a:endParaRPr lang="sl-SI" sz="3200" b="1" dirty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r>
              <a:rPr lang="sl-SI" sz="32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Sedaj preberi besedilo na straneh 32 in 33 v SDZ in reši nalogi 1 in 2 (*pošlji).</a:t>
            </a:r>
          </a:p>
          <a:p>
            <a:endParaRPr lang="sl-SI" sz="3200" b="1" dirty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r>
              <a:rPr lang="sl-SI" sz="32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V zvezek na sredino prazne strani napiši naslov </a:t>
            </a:r>
            <a:r>
              <a:rPr lang="sl-SI" sz="3200" b="1" dirty="0" smtClean="0">
                <a:solidFill>
                  <a:srgbClr val="FC2A14"/>
                </a:solidFill>
                <a:sym typeface="Wingdings" panose="05000000000000000000" pitchFamily="2" charset="2"/>
              </a:rPr>
              <a:t>ROJSTVO</a:t>
            </a:r>
            <a:r>
              <a:rPr lang="sl-SI" sz="32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 in okoli nje oblikuj miselni vzorec s podatki, ki prikazujejo, kako je bilo, ko si se ti rodil/a in bil/a dojenček. K vsaki ključni besedi kaj napiši in nariši/prilepi.</a:t>
            </a:r>
          </a:p>
          <a:p>
            <a:endParaRPr lang="sl-SI" sz="3200" b="1" dirty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r>
              <a:rPr lang="sl-SI" sz="32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Pomagaš si lahko s primerom na naslednji strani.</a:t>
            </a:r>
          </a:p>
        </p:txBody>
      </p:sp>
    </p:spTree>
    <p:extLst>
      <p:ext uri="{BB962C8B-B14F-4D97-AF65-F5344CB8AC3E}">
        <p14:creationId xmlns:p14="http://schemas.microsoft.com/office/powerpoint/2010/main" val="145084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484448" y="116632"/>
            <a:ext cx="7239000" cy="732696"/>
          </a:xfrm>
        </p:spPr>
        <p:txBody>
          <a:bodyPr>
            <a:normAutofit/>
          </a:bodyPr>
          <a:lstStyle/>
          <a:p>
            <a:r>
              <a:rPr lang="sl-SI" sz="3200" b="1" dirty="0">
                <a:solidFill>
                  <a:srgbClr val="FFC000"/>
                </a:solidFill>
              </a:rPr>
              <a:t>Od spočetja do rojstva</a:t>
            </a:r>
            <a:endParaRPr lang="sl-SI" sz="3200" b="1" dirty="0"/>
          </a:p>
        </p:txBody>
      </p:sp>
      <p:sp>
        <p:nvSpPr>
          <p:cNvPr id="4" name="Ograda vsebine 6"/>
          <p:cNvSpPr txBox="1">
            <a:spLocks/>
          </p:cNvSpPr>
          <p:nvPr/>
        </p:nvSpPr>
        <p:spPr>
          <a:xfrm>
            <a:off x="539552" y="1196752"/>
            <a:ext cx="7992888" cy="3672408"/>
          </a:xfrm>
          <a:prstGeom prst="rect">
            <a:avLst/>
          </a:prstGeom>
        </p:spPr>
        <p:txBody>
          <a:bodyPr vert="horz" numCol="1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endParaRPr lang="sl-SI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sl-SI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sl-SI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683568" y="1068850"/>
            <a:ext cx="7848872" cy="46085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" name="PoljeZBesedilom 2"/>
          <p:cNvSpPr txBox="1"/>
          <p:nvPr/>
        </p:nvSpPr>
        <p:spPr>
          <a:xfrm>
            <a:off x="3224353" y="2802123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>
                <a:solidFill>
                  <a:srgbClr val="FC2A14"/>
                </a:solidFill>
                <a:sym typeface="Wingdings" panose="05000000000000000000" pitchFamily="2" charset="2"/>
              </a:rPr>
              <a:t>ROJSTVO</a:t>
            </a:r>
            <a:endParaRPr lang="sl-SI" sz="2400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6084168" y="1239143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>
                <a:solidFill>
                  <a:srgbClr val="FC2A14"/>
                </a:solidFill>
                <a:sym typeface="Wingdings" panose="05000000000000000000" pitchFamily="2" charset="2"/>
              </a:rPr>
              <a:t>starši</a:t>
            </a:r>
            <a:endParaRPr lang="sl-SI" sz="2400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6043693" y="2911441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>
                <a:solidFill>
                  <a:srgbClr val="FC2A14"/>
                </a:solidFill>
                <a:sym typeface="Wingdings" panose="05000000000000000000" pitchFamily="2" charset="2"/>
              </a:rPr>
              <a:t>kraj in datum rojstva</a:t>
            </a:r>
            <a:endParaRPr lang="sl-SI" sz="2400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5796136" y="434189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>
                <a:solidFill>
                  <a:srgbClr val="FC2A14"/>
                </a:solidFill>
                <a:sym typeface="Wingdings" panose="05000000000000000000" pitchFamily="2" charset="2"/>
              </a:rPr>
              <a:t>hrana, pijača</a:t>
            </a:r>
            <a:endParaRPr lang="sl-SI" sz="2400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863588" y="2911441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>
                <a:solidFill>
                  <a:srgbClr val="FC2A14"/>
                </a:solidFill>
                <a:sym typeface="Wingdings" panose="05000000000000000000" pitchFamily="2" charset="2"/>
              </a:rPr>
              <a:t>darila</a:t>
            </a:r>
            <a:endParaRPr lang="sl-SI" sz="2400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2807804" y="4325819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>
                <a:solidFill>
                  <a:srgbClr val="FC2A14"/>
                </a:solidFill>
                <a:sym typeface="Wingdings" panose="05000000000000000000" pitchFamily="2" charset="2"/>
              </a:rPr>
              <a:t>brat, sestra</a:t>
            </a:r>
            <a:endParaRPr lang="sl-SI" sz="2400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863588" y="1239143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>
                <a:solidFill>
                  <a:srgbClr val="FC2A14"/>
                </a:solidFill>
                <a:sym typeface="Wingdings" panose="05000000000000000000" pitchFamily="2" charset="2"/>
              </a:rPr>
              <a:t>zanimivosti</a:t>
            </a:r>
            <a:endParaRPr lang="sl-SI" sz="2400" dirty="0"/>
          </a:p>
        </p:txBody>
      </p:sp>
      <p:sp>
        <p:nvSpPr>
          <p:cNvPr id="13" name="Naslov 5"/>
          <p:cNvSpPr txBox="1">
            <a:spLocks/>
          </p:cNvSpPr>
          <p:nvPr/>
        </p:nvSpPr>
        <p:spPr>
          <a:xfrm>
            <a:off x="539552" y="5805264"/>
            <a:ext cx="8208912" cy="7326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sl-SI" sz="3200" b="1" dirty="0" smtClean="0">
                <a:solidFill>
                  <a:srgbClr val="FFC000"/>
                </a:solidFill>
                <a:sym typeface="Wingdings"/>
              </a:rPr>
              <a:t> </a:t>
            </a:r>
            <a:r>
              <a:rPr lang="sl-SI" sz="3200" b="1" dirty="0" smtClean="0">
                <a:solidFill>
                  <a:srgbClr val="FFC000"/>
                </a:solidFill>
              </a:rPr>
              <a:t>Seveda lahko miselni vzorec dopolniš s svojimi ključnimi besedami.</a:t>
            </a:r>
            <a:endParaRPr lang="sl-SI" sz="3200" b="1" dirty="0"/>
          </a:p>
        </p:txBody>
      </p:sp>
    </p:spTree>
    <p:extLst>
      <p:ext uri="{BB962C8B-B14F-4D97-AF65-F5344CB8AC3E}">
        <p14:creationId xmlns:p14="http://schemas.microsoft.com/office/powerpoint/2010/main" val="138455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na">
  <a:themeElements>
    <a:clrScheme name="Po meri 5">
      <a:dk1>
        <a:sysClr val="windowText" lastClr="000000"/>
      </a:dk1>
      <a:lt1>
        <a:sysClr val="window" lastClr="FFFFFF"/>
      </a:lt1>
      <a:dk2>
        <a:srgbClr val="498DF1"/>
      </a:dk2>
      <a:lt2>
        <a:srgbClr val="ACCBF9"/>
      </a:lt2>
      <a:accent1>
        <a:srgbClr val="FFC000"/>
      </a:accent1>
      <a:accent2>
        <a:srgbClr val="F2F2F2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F357BB"/>
      </a:hlink>
      <a:folHlink>
        <a:srgbClr val="3EBBF0"/>
      </a:folHlink>
    </a:clrScheme>
    <a:fontScheme name="Elementarna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915</TotalTime>
  <Words>176</Words>
  <Application>Microsoft Office PowerPoint</Application>
  <PresentationFormat>Diaprojekcija na zaslonu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8" baseType="lpstr">
      <vt:lpstr>Calibri</vt:lpstr>
      <vt:lpstr>Palatino Linotype</vt:lpstr>
      <vt:lpstr>Wingdings</vt:lpstr>
      <vt:lpstr>Wingdings 2</vt:lpstr>
      <vt:lpstr>Elementarna</vt:lpstr>
      <vt:lpstr>Od spočetja do rojstva (22. 1. 2021)</vt:lpstr>
      <vt:lpstr>Od spočetja do rojstva</vt:lpstr>
      <vt:lpstr>Od spočetja do rojstva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kmetiji</dc:title>
  <dc:creator>Windows User</dc:creator>
  <cp:lastModifiedBy>Marina Kmet</cp:lastModifiedBy>
  <cp:revision>81</cp:revision>
  <dcterms:created xsi:type="dcterms:W3CDTF">2020-11-12T11:42:29Z</dcterms:created>
  <dcterms:modified xsi:type="dcterms:W3CDTF">2021-01-21T16:52:33Z</dcterms:modified>
</cp:coreProperties>
</file>