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8" r:id="rId4"/>
    <p:sldId id="273" r:id="rId5"/>
    <p:sldId id="274" r:id="rId6"/>
    <p:sldId id="263" r:id="rId7"/>
    <p:sldId id="264" r:id="rId8"/>
    <p:sldId id="265" r:id="rId9"/>
    <p:sldId id="279" r:id="rId10"/>
    <p:sldId id="277"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6" d="100"/>
          <a:sy n="56" d="100"/>
        </p:scale>
        <p:origin x="7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D94CC6-1375-4BBB-AAA1-EC7F854AE8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5741935-6586-456F-B85F-66D07AF01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7C8BB3E-C362-4E2D-8653-5D991518F0C6}"/>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0AA3BB49-64EB-4615-BFE6-30385A5A557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F7950E1-EAAD-4C18-85D9-43B5CCD5664F}"/>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957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C67E9-6F9A-48C9-BE9B-E2A46B0F89C9}"/>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AE0DA1F-CB7B-49E6-9DC6-8F8CFE28DB2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1227502-D328-4988-9728-F05B770F1CFF}"/>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B9DF905D-F6C4-45ED-AC07-D34A6F9EA9D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52C6158-5DC7-4156-B097-8F04337BCA5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2540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2DFF45A-9D2D-4C93-9BF5-B28CB6BDD5B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C8FBCE2-41BF-4975-87A9-CD31D09C7DF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AC3AF0-AE34-42C8-80D6-B8A81CDF64DD}"/>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0A6AE5B1-6017-46D0-AFBD-B6D80E03602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0CCCA86-9DF0-4BF9-8DFA-E74FD97D3576}"/>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129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28B5FD-4056-46D5-863D-660FA6C8CD1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AA6B809-B3A1-4CDA-8B93-08844F93B1A0}"/>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F79C351-0681-4FF6-A890-90C843403417}"/>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66E1C9D3-E0F2-467E-B321-09CB5022399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E45704-86BC-4BBA-8E8D-BFDCD797F06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807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B40796-7765-440E-9F8D-534B7C112DD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3979E6C-7905-4383-BECE-BF030D13F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162AD6-64F8-45B8-8734-13DFCC5DAF3C}"/>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1CA0DD83-3548-4A5C-9E2C-B93D9C50AB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584014-349E-49BD-A239-F72944301E6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77944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644B1-1875-4B9E-A625-2D778BAC6C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5E2B50B-B446-42D3-906B-8DB7363EC43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431D62E-0785-47FA-9FF8-893772CC9A5C}"/>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65E89A2-7AFC-46E2-A839-163C12235BB4}"/>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6" name="Označba mesta noge 5">
            <a:extLst>
              <a:ext uri="{FF2B5EF4-FFF2-40B4-BE49-F238E27FC236}">
                <a16:creationId xmlns:a16="http://schemas.microsoft.com/office/drawing/2014/main" id="{0A4AD2DE-9D5B-42FD-A6DB-2D90890E662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61F3495-8CEA-4B2A-9BDB-2623BCF7F3CE}"/>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425472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1AB7BE-68ED-4D50-81A3-A625B622219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9CAD586-0377-4147-BA92-C9A1928AD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46897B6-2687-41F5-A2F7-A47794F6D79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336FACA-5837-4704-B846-D438569CD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69BF227-ECBA-47C3-9D82-187A1031A6F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19938C-9533-40C0-8848-D9B09CAA7D5A}"/>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8" name="Označba mesta noge 7">
            <a:extLst>
              <a:ext uri="{FF2B5EF4-FFF2-40B4-BE49-F238E27FC236}">
                <a16:creationId xmlns:a16="http://schemas.microsoft.com/office/drawing/2014/main" id="{DEB08CA6-4C27-4330-85C7-9B0DDED48044}"/>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391384C-49BC-46FC-B4BC-E558F19E52D2}"/>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588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6C9AEC-EF4D-4C6C-AEA4-CEAB5D4F75A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73A656DF-6515-44CE-A0C8-36F85416FA59}"/>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4" name="Označba mesta noge 3">
            <a:extLst>
              <a:ext uri="{FF2B5EF4-FFF2-40B4-BE49-F238E27FC236}">
                <a16:creationId xmlns:a16="http://schemas.microsoft.com/office/drawing/2014/main" id="{76E0CEC7-F925-46D8-8308-C666FEC4C57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4FD8D25-C9A3-45B9-BB37-DFA884A8F01A}"/>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621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435196F-645E-4E39-8BBC-6D9EACDF63FD}"/>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3" name="Označba mesta noge 2">
            <a:extLst>
              <a:ext uri="{FF2B5EF4-FFF2-40B4-BE49-F238E27FC236}">
                <a16:creationId xmlns:a16="http://schemas.microsoft.com/office/drawing/2014/main" id="{ABCC617F-B0C0-4244-A845-F021433F9D7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1DBDA55-1400-48F8-80A8-C98E2A363CE4}"/>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39009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7AEF8-86DF-41E1-8608-D5E67A7722E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8F1BA1D-DCDD-47CE-BCCD-6A3F1799E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4813026-F15A-4E3A-A4DB-235C26C66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03FCBBB-FF64-4588-B107-E00E8DE9C284}"/>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6" name="Označba mesta noge 5">
            <a:extLst>
              <a:ext uri="{FF2B5EF4-FFF2-40B4-BE49-F238E27FC236}">
                <a16:creationId xmlns:a16="http://schemas.microsoft.com/office/drawing/2014/main" id="{A09259E9-FB17-44FB-B4AB-8CECEBBAF12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BD3FF1-FC22-4B9D-A6F2-356CA2636769}"/>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226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AA3BF-A006-4201-B685-F29F7FF6E99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1EDE479-6916-46FA-99B6-7C07D87D4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B4A98D-28E3-43EA-8D6E-9DF74982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21D288-F4AE-4771-88EE-F4F76B65793C}"/>
              </a:ext>
            </a:extLst>
          </p:cNvPr>
          <p:cNvSpPr>
            <a:spLocks noGrp="1"/>
          </p:cNvSpPr>
          <p:nvPr>
            <p:ph type="dt" sz="half" idx="10"/>
          </p:nvPr>
        </p:nvSpPr>
        <p:spPr/>
        <p:txBody>
          <a:bodyPr/>
          <a:lstStyle/>
          <a:p>
            <a:fld id="{036E6A2B-9E7F-4090-B729-9F78892C5013}" type="datetimeFigureOut">
              <a:rPr lang="sl-SI" smtClean="0"/>
              <a:t>2. 02. 2021</a:t>
            </a:fld>
            <a:endParaRPr lang="sl-SI"/>
          </a:p>
        </p:txBody>
      </p:sp>
      <p:sp>
        <p:nvSpPr>
          <p:cNvPr id="6" name="Označba mesta noge 5">
            <a:extLst>
              <a:ext uri="{FF2B5EF4-FFF2-40B4-BE49-F238E27FC236}">
                <a16:creationId xmlns:a16="http://schemas.microsoft.com/office/drawing/2014/main" id="{FCAF9A6F-36E3-4F3D-91D2-DD3E5E2003A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1E6180-9D7F-4CC0-B2A0-C7CBC9EEF388}"/>
              </a:ext>
            </a:extLst>
          </p:cNvPr>
          <p:cNvSpPr>
            <a:spLocks noGrp="1"/>
          </p:cNvSpPr>
          <p:nvPr>
            <p:ph type="sldNum" sz="quarter" idx="12"/>
          </p:nvPr>
        </p:nvSpPr>
        <p:spPr/>
        <p:txBody>
          <a:bodyPr/>
          <a:lstStyle/>
          <a:p>
            <a:fld id="{4A065F62-45EA-44EB-9238-548F9E26EC3A}" type="slidenum">
              <a:rPr lang="sl-SI" smtClean="0"/>
              <a:t>‹#›</a:t>
            </a:fld>
            <a:endParaRPr lang="sl-SI"/>
          </a:p>
        </p:txBody>
      </p:sp>
    </p:spTree>
    <p:extLst>
      <p:ext uri="{BB962C8B-B14F-4D97-AF65-F5344CB8AC3E}">
        <p14:creationId xmlns:p14="http://schemas.microsoft.com/office/powerpoint/2010/main" val="1398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E8B5209-2FA5-45E8-9F43-C1613C32F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95190C6-71E7-44DC-8398-8ACF15E13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98777A-F9BF-4753-A5AF-B4B6F2FB1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E6A2B-9E7F-4090-B729-9F78892C5013}" type="datetimeFigureOut">
              <a:rPr lang="sl-SI" smtClean="0"/>
              <a:t>2. 02. 2021</a:t>
            </a:fld>
            <a:endParaRPr lang="sl-SI"/>
          </a:p>
        </p:txBody>
      </p:sp>
      <p:sp>
        <p:nvSpPr>
          <p:cNvPr id="5" name="Označba mesta noge 4">
            <a:extLst>
              <a:ext uri="{FF2B5EF4-FFF2-40B4-BE49-F238E27FC236}">
                <a16:creationId xmlns:a16="http://schemas.microsoft.com/office/drawing/2014/main" id="{73DA667F-3F55-4387-B09F-9014C6FE1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17D67FF-8664-4DB9-B8ED-6D0C85A4E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65F62-45EA-44EB-9238-548F9E26EC3A}" type="slidenum">
              <a:rPr lang="sl-SI" smtClean="0"/>
              <a:t>‹#›</a:t>
            </a:fld>
            <a:endParaRPr lang="sl-SI"/>
          </a:p>
        </p:txBody>
      </p:sp>
    </p:spTree>
    <p:extLst>
      <p:ext uri="{BB962C8B-B14F-4D97-AF65-F5344CB8AC3E}">
        <p14:creationId xmlns:p14="http://schemas.microsoft.com/office/powerpoint/2010/main" val="104892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FRnmrF5IMtI&amp;fbclid=IwAR09jT2GHpf0d3_rh5ohpF1q8FJ8b7E8Fibvx74T8yAyvCYu60KQ-tam-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Zc7aLyhZ94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6" name="Rectangle 74">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21B4492-721E-432F-A2F1-56256846DD39}"/>
              </a:ext>
            </a:extLst>
          </p:cNvPr>
          <p:cNvSpPr>
            <a:spLocks noGrp="1"/>
          </p:cNvSpPr>
          <p:nvPr>
            <p:ph type="ctrTitle"/>
          </p:nvPr>
        </p:nvSpPr>
        <p:spPr>
          <a:xfrm>
            <a:off x="4354513" y="841375"/>
            <a:ext cx="3505200" cy="3114698"/>
          </a:xfrm>
        </p:spPr>
        <p:txBody>
          <a:bodyPr>
            <a:normAutofit fontScale="90000"/>
          </a:bodyPr>
          <a:lstStyle/>
          <a:p>
            <a:r>
              <a:rPr lang="sl-SI" sz="4800" b="1" dirty="0">
                <a:solidFill>
                  <a:schemeClr val="bg1"/>
                </a:solidFill>
                <a:latin typeface="Berlin Sans FB" panose="020E0602020502020306" pitchFamily="34" charset="0"/>
              </a:rPr>
              <a:t>SLOVENSKI KULTURNI PRAZNIK, KO JE ŽIVEL PREŠEREN</a:t>
            </a:r>
            <a:br>
              <a:rPr lang="sl-SI" sz="4800" b="1" dirty="0">
                <a:solidFill>
                  <a:schemeClr val="bg1"/>
                </a:solidFill>
                <a:latin typeface="Berlin Sans FB" panose="020E0602020502020306" pitchFamily="34" charset="0"/>
              </a:rPr>
            </a:br>
            <a:endParaRPr lang="sl-SI" sz="4800" b="1" dirty="0">
              <a:solidFill>
                <a:schemeClr val="bg1"/>
              </a:solidFill>
              <a:latin typeface="Berlin Sans FB" panose="020E0602020502020306" pitchFamily="34" charset="0"/>
            </a:endParaRPr>
          </a:p>
        </p:txBody>
      </p:sp>
      <p:sp>
        <p:nvSpPr>
          <p:cNvPr id="3" name="Podnaslov 2">
            <a:extLst>
              <a:ext uri="{FF2B5EF4-FFF2-40B4-BE49-F238E27FC236}">
                <a16:creationId xmlns:a16="http://schemas.microsoft.com/office/drawing/2014/main" id="{D60C78C6-59C6-4747-9070-6C93FA90AD7E}"/>
              </a:ext>
            </a:extLst>
          </p:cNvPr>
          <p:cNvSpPr>
            <a:spLocks noGrp="1"/>
          </p:cNvSpPr>
          <p:nvPr>
            <p:ph type="subTitle" idx="1"/>
          </p:nvPr>
        </p:nvSpPr>
        <p:spPr>
          <a:xfrm>
            <a:off x="4354513" y="4337072"/>
            <a:ext cx="3506264" cy="1671616"/>
          </a:xfrm>
        </p:spPr>
        <p:txBody>
          <a:bodyPr>
            <a:normAutofit fontScale="70000" lnSpcReduction="20000"/>
          </a:bodyPr>
          <a:lstStyle/>
          <a:p>
            <a:pPr marL="457200" indent="-457200">
              <a:buAutoNum type="arabicPeriod"/>
            </a:pPr>
            <a:r>
              <a:rPr lang="sl-SI" b="1" dirty="0">
                <a:solidFill>
                  <a:schemeClr val="bg1"/>
                </a:solidFill>
              </a:rPr>
              <a:t>RAZREDI OŠ HRASTNIK IN </a:t>
            </a:r>
          </a:p>
          <a:p>
            <a:r>
              <a:rPr lang="sl-SI" b="1" dirty="0">
                <a:solidFill>
                  <a:schemeClr val="bg1"/>
                </a:solidFill>
              </a:rPr>
              <a:t>PODRUŽNICE DOL PRI HRASTNIKU</a:t>
            </a:r>
          </a:p>
          <a:p>
            <a:endParaRPr lang="sl-SI" b="1" dirty="0">
              <a:solidFill>
                <a:schemeClr val="bg1"/>
              </a:solidFill>
            </a:endParaRPr>
          </a:p>
          <a:p>
            <a:r>
              <a:rPr lang="sl-SI" b="1" dirty="0">
                <a:solidFill>
                  <a:schemeClr val="bg1"/>
                </a:solidFill>
              </a:rPr>
              <a:t>SPOZNAVANJE OKOLJA IN GLASBA</a:t>
            </a:r>
          </a:p>
        </p:txBody>
      </p:sp>
      <p:grpSp>
        <p:nvGrpSpPr>
          <p:cNvPr id="7177" name="Group 76">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78" name="Freeform: Shape 77">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Freeform: Shape 78">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170" name="Picture 2">
            <a:extLst>
              <a:ext uri="{FF2B5EF4-FFF2-40B4-BE49-F238E27FC236}">
                <a16:creationId xmlns:a16="http://schemas.microsoft.com/office/drawing/2014/main" id="{401F64C2-C48D-4546-A248-CDC8AEE68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89" r="27755" b="1"/>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82" name="Freeform: Shape 81">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86" name="Freeform: Shape 85">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174" name="Picture 6">
            <a:extLst>
              <a:ext uri="{FF2B5EF4-FFF2-40B4-BE49-F238E27FC236}">
                <a16:creationId xmlns:a16="http://schemas.microsoft.com/office/drawing/2014/main" id="{1532B99F-B2C7-4F6B-97D1-38F0EA6F7B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5" r="35038" b="1"/>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Lst>
        </p:spPr>
      </p:pic>
      <p:grpSp>
        <p:nvGrpSpPr>
          <p:cNvPr id="89" name="Group 88">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90" name="Freeform: Shape 89">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Pravokotnik 3"/>
          <p:cNvSpPr/>
          <p:nvPr/>
        </p:nvSpPr>
        <p:spPr>
          <a:xfrm>
            <a:off x="2300916" y="13432825"/>
            <a:ext cx="1166978" cy="1477328"/>
          </a:xfrm>
          <a:prstGeom prst="rect">
            <a:avLst/>
          </a:prstGeom>
        </p:spPr>
        <p:txBody>
          <a:bodyPr wrap="square">
            <a:spAutoFit/>
          </a:bodyPr>
          <a:lstStyle/>
          <a:p>
            <a:pPr>
              <a:spcAft>
                <a:spcPts val="600"/>
              </a:spcAft>
            </a:pPr>
            <a:r>
              <a:rPr lang="sl-SI"/>
              <a:t>https://www.youtube.com/watch?v=Zc7aLyhZ94c</a:t>
            </a:r>
          </a:p>
        </p:txBody>
      </p:sp>
    </p:spTree>
    <p:extLst>
      <p:ext uri="{BB962C8B-B14F-4D97-AF65-F5344CB8AC3E}">
        <p14:creationId xmlns:p14="http://schemas.microsoft.com/office/powerpoint/2010/main" val="144977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3A08CD-893F-4E55-9DE6-120FB1A28972}"/>
              </a:ext>
            </a:extLst>
          </p:cNvPr>
          <p:cNvSpPr>
            <a:spLocks noGrp="1"/>
          </p:cNvSpPr>
          <p:nvPr>
            <p:ph type="title"/>
          </p:nvPr>
        </p:nvSpPr>
        <p:spPr/>
        <p:txBody>
          <a:bodyPr>
            <a:normAutofit fontScale="90000"/>
          </a:bodyPr>
          <a:lstStyle/>
          <a:p>
            <a:pPr algn="ctr"/>
            <a:br>
              <a:rPr lang="sl-SI" b="1" dirty="0">
                <a:solidFill>
                  <a:srgbClr val="FF0000"/>
                </a:solidFill>
                <a:latin typeface="Berlin Sans FB" panose="020E0602020502020306" pitchFamily="34" charset="0"/>
              </a:rPr>
            </a:br>
            <a:r>
              <a:rPr lang="sl-SI" b="1" dirty="0">
                <a:solidFill>
                  <a:srgbClr val="FF0000"/>
                </a:solidFill>
                <a:latin typeface="Berlin Sans FB" panose="020E0602020502020306" pitchFamily="34" charset="0"/>
              </a:rPr>
              <a:t>FRANCE PREŠEREN </a:t>
            </a:r>
            <a:r>
              <a:rPr lang="sl-SI" dirty="0"/>
              <a:t>JE NAPISAL  TUDI PESEM O POVODNEM MOŽU. </a:t>
            </a:r>
            <a:br>
              <a:rPr lang="sl-SI" dirty="0"/>
            </a:br>
            <a:endParaRPr lang="sl-SI" b="1" dirty="0">
              <a:solidFill>
                <a:srgbClr val="FF0000"/>
              </a:solidFill>
              <a:latin typeface="Berlin Sans FB" panose="020E0602020502020306" pitchFamily="34" charset="0"/>
            </a:endParaRPr>
          </a:p>
        </p:txBody>
      </p:sp>
      <p:sp>
        <p:nvSpPr>
          <p:cNvPr id="3" name="Označba mesta vsebine 2">
            <a:extLst>
              <a:ext uri="{FF2B5EF4-FFF2-40B4-BE49-F238E27FC236}">
                <a16:creationId xmlns:a16="http://schemas.microsoft.com/office/drawing/2014/main" id="{D4F9D12B-7B29-45DE-AD29-58E051CB7795}"/>
              </a:ext>
            </a:extLst>
          </p:cNvPr>
          <p:cNvSpPr>
            <a:spLocks noGrp="1"/>
          </p:cNvSpPr>
          <p:nvPr>
            <p:ph idx="1"/>
          </p:nvPr>
        </p:nvSpPr>
        <p:spPr/>
        <p:txBody>
          <a:bodyPr/>
          <a:lstStyle/>
          <a:p>
            <a:pPr marL="0" indent="0">
              <a:buNone/>
            </a:pPr>
            <a:r>
              <a:rPr lang="sl-SI" dirty="0"/>
              <a:t> </a:t>
            </a:r>
            <a:r>
              <a:rPr lang="sl-SI" dirty="0">
                <a:hlinkClick r:id="rId2"/>
              </a:rPr>
              <a:t>https://www.youtube.com/watch?v=FRnmrF5IMtI&amp;fbclid=IwAR09jT2GHpf0d3_rh5ohpF1q8FJ8b7E8Fibvx74T8yAyvCYu60KQ-tam-ew</a:t>
            </a:r>
            <a:endParaRPr lang="sl-SI" dirty="0"/>
          </a:p>
          <a:p>
            <a:pPr marL="0" indent="0">
              <a:buNone/>
            </a:pPr>
            <a:endParaRPr lang="sl-SI" dirty="0"/>
          </a:p>
        </p:txBody>
      </p:sp>
      <p:pic>
        <p:nvPicPr>
          <p:cNvPr id="6146" name="Picture 2">
            <a:extLst>
              <a:ext uri="{FF2B5EF4-FFF2-40B4-BE49-F238E27FC236}">
                <a16:creationId xmlns:a16="http://schemas.microsoft.com/office/drawing/2014/main" id="{BEFB9E7B-A781-473A-8F93-5A240BA99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085" y="3262590"/>
            <a:ext cx="2313542" cy="323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9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a:extLst>
              <a:ext uri="{FF2B5EF4-FFF2-40B4-BE49-F238E27FC236}">
                <a16:creationId xmlns:a16="http://schemas.microsoft.com/office/drawing/2014/main" id="{6418D23C-E5AC-4F69-A384-C59D6A3BAA75}"/>
              </a:ext>
            </a:extLst>
          </p:cNvPr>
          <p:cNvPicPr>
            <a:picLocks noChangeAspect="1" noChangeArrowheads="1"/>
          </p:cNvPicPr>
          <p:nvPr/>
        </p:nvPicPr>
        <p:blipFill>
          <a:blip r:embed="rId2">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rot="5400000">
            <a:off x="1244839" y="-460429"/>
            <a:ext cx="3320572" cy="4699454"/>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a:extLst>
              <a:ext uri="{FF2B5EF4-FFF2-40B4-BE49-F238E27FC236}">
                <a16:creationId xmlns:a16="http://schemas.microsoft.com/office/drawing/2014/main" id="{586512F8-29AF-4CAC-A423-1AB440C6DBF6}"/>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86149" y="-482758"/>
            <a:ext cx="3550453" cy="7197539"/>
          </a:xfrm>
          <a:prstGeom prst="rect">
            <a:avLst/>
          </a:prstGeom>
          <a:noFill/>
          <a:extLst>
            <a:ext uri="{909E8E84-426E-40DD-AFC4-6F175D3DCCD1}">
              <a14:hiddenFill xmlns:a14="http://schemas.microsoft.com/office/drawing/2010/main">
                <a:solidFill>
                  <a:srgbClr val="FFFFFF"/>
                </a:solidFill>
              </a14:hiddenFill>
            </a:ext>
          </a:extLst>
        </p:spPr>
      </p:pic>
      <p:sp>
        <p:nvSpPr>
          <p:cNvPr id="14" name="Označba mesta vsebine 13">
            <a:extLst>
              <a:ext uri="{FF2B5EF4-FFF2-40B4-BE49-F238E27FC236}">
                <a16:creationId xmlns:a16="http://schemas.microsoft.com/office/drawing/2014/main" id="{E19436B1-E52A-4ADC-A25E-4FD1D76313B4}"/>
              </a:ext>
            </a:extLst>
          </p:cNvPr>
          <p:cNvSpPr>
            <a:spLocks noGrp="1"/>
          </p:cNvSpPr>
          <p:nvPr>
            <p:ph idx="1"/>
          </p:nvPr>
        </p:nvSpPr>
        <p:spPr/>
        <p:txBody>
          <a:bodyPr>
            <a:normAutofit fontScale="92500" lnSpcReduction="10000"/>
          </a:bodyPr>
          <a:lstStyle/>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sl-SI" dirty="0"/>
              <a:t>KMALU BOMO PRAZNOVALI SLOVENSKI KULTURNI </a:t>
            </a:r>
          </a:p>
          <a:p>
            <a:pPr marL="0" indent="0">
              <a:buNone/>
            </a:pPr>
            <a:r>
              <a:rPr lang="sl-SI" dirty="0"/>
              <a:t> PRAZNIK – PREŠERNOV DAN. </a:t>
            </a:r>
          </a:p>
          <a:p>
            <a:pPr marL="0" indent="0">
              <a:buNone/>
            </a:pPr>
            <a:r>
              <a:rPr lang="sl-SI" dirty="0"/>
              <a:t>FRANCE PREŠEREN JE BIL NAJVEČJI SLOVENSKI PESNIK. </a:t>
            </a:r>
          </a:p>
          <a:p>
            <a:pPr marL="0" indent="0">
              <a:buNone/>
            </a:pPr>
            <a:r>
              <a:rPr lang="sl-SI" dirty="0"/>
              <a:t>NI BIL NAJVEČJI PO VELIKOSTI, AMPAK PO TEM KAKO VELIKO PESMI IN KAKO LEPE PESMI JE NAPISAL. IMEL JE RAD OTROKE IN JIM JE DELIL FIGE. OTROCI SO GA ZATO, KO JE ŠEL PO ULICI KLICALI DR. FIG. </a:t>
            </a:r>
          </a:p>
        </p:txBody>
      </p:sp>
      <p:pic>
        <p:nvPicPr>
          <p:cNvPr id="23" name="Slika 22">
            <a:extLst>
              <a:ext uri="{FF2B5EF4-FFF2-40B4-BE49-F238E27FC236}">
                <a16:creationId xmlns:a16="http://schemas.microsoft.com/office/drawing/2014/main" id="{0C2F5DDF-62AD-4E1E-84E3-7A85C52AFD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89917" y="2842351"/>
            <a:ext cx="1342915" cy="1604745"/>
          </a:xfrm>
          <a:prstGeom prst="rect">
            <a:avLst/>
          </a:prstGeom>
          <a:noFill/>
        </p:spPr>
      </p:pic>
      <p:sp>
        <p:nvSpPr>
          <p:cNvPr id="25" name="Polje z besedilom 12">
            <a:extLst>
              <a:ext uri="{FF2B5EF4-FFF2-40B4-BE49-F238E27FC236}">
                <a16:creationId xmlns:a16="http://schemas.microsoft.com/office/drawing/2014/main" id="{D061E39D-8A34-45C4-93F0-E57C949057DB}"/>
              </a:ext>
            </a:extLst>
          </p:cNvPr>
          <p:cNvSpPr txBox="1">
            <a:spLocks noChangeArrowheads="1"/>
          </p:cNvSpPr>
          <p:nvPr/>
        </p:nvSpPr>
        <p:spPr bwMode="auto">
          <a:xfrm>
            <a:off x="1597447" y="1024570"/>
            <a:ext cx="2710148" cy="1717330"/>
          </a:xfrm>
          <a:prstGeom prst="rect">
            <a:avLst/>
          </a:prstGeom>
          <a:noFill/>
          <a:ln w="9525">
            <a:noFill/>
            <a:miter lim="800000"/>
            <a:headEnd/>
            <a:tailEnd/>
          </a:ln>
        </p:spPr>
        <p:txBody>
          <a:bodyPr rot="0" vert="horz" wrap="square" lIns="91440" tIns="45720" rIns="91440" bIns="45720" anchor="t" anchorCtr="0">
            <a:spAutoFit/>
          </a:bodyPr>
          <a:lstStyle/>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EN PESNIK JE ŽIVEL,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IZ VRBE JE BIL,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JE PESMICE PISAL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IN FIGE DELIL.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sl-SI" sz="1100" dirty="0">
                <a:effectLst/>
                <a:latin typeface="Arial" panose="020B0604020202020204" pitchFamily="34" charset="0"/>
                <a:ea typeface="Calibri" panose="020F0502020204030204" pitchFamily="34" charset="0"/>
                <a:cs typeface="Times New Roman" panose="02020603050405020304" pitchFamily="18" charset="0"/>
              </a:rPr>
              <a:t>MIROSLAV SLANA - MIROS</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45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2CB723B-7067-4005-8DE1-8539EB07CC5C}"/>
              </a:ext>
            </a:extLst>
          </p:cNvPr>
          <p:cNvSpPr>
            <a:spLocks noGrp="1"/>
          </p:cNvSpPr>
          <p:nvPr>
            <p:ph type="title"/>
          </p:nvPr>
        </p:nvSpPr>
        <p:spPr>
          <a:xfrm>
            <a:off x="838200" y="365125"/>
            <a:ext cx="10515600" cy="1306443"/>
          </a:xfrm>
        </p:spPr>
        <p:txBody>
          <a:bodyPr>
            <a:normAutofit/>
          </a:bodyPr>
          <a:lstStyle/>
          <a:p>
            <a:r>
              <a:rPr lang="sl-SI" sz="4000" dirty="0"/>
              <a:t>NAPISAL JE SLOVENSKO HIMNO – ZDRAVLJICO. </a:t>
            </a:r>
          </a:p>
        </p:txBody>
      </p:sp>
      <p:sp>
        <p:nvSpPr>
          <p:cNvPr id="3" name="Označba mesta vsebine 2">
            <a:extLst>
              <a:ext uri="{FF2B5EF4-FFF2-40B4-BE49-F238E27FC236}">
                <a16:creationId xmlns:a16="http://schemas.microsoft.com/office/drawing/2014/main" id="{8A32512F-6A9B-4C6F-BBE6-8A32DB6C8316}"/>
              </a:ext>
            </a:extLst>
          </p:cNvPr>
          <p:cNvSpPr>
            <a:spLocks noGrp="1"/>
          </p:cNvSpPr>
          <p:nvPr>
            <p:ph idx="1"/>
          </p:nvPr>
        </p:nvSpPr>
        <p:spPr>
          <a:xfrm>
            <a:off x="838200" y="1825625"/>
            <a:ext cx="4152774" cy="4303464"/>
          </a:xfrm>
        </p:spPr>
        <p:txBody>
          <a:bodyPr>
            <a:normAutofit/>
          </a:bodyPr>
          <a:lstStyle/>
          <a:p>
            <a:pPr marL="0" indent="0">
              <a:buNone/>
            </a:pPr>
            <a:r>
              <a:rPr lang="sl-SI" sz="2000" dirty="0"/>
              <a:t>SLOVENSKA HIMNA JE 7. KITICA PESMI, KI JO JE NAPISAL FRANCE PREŠEREN. </a:t>
            </a:r>
          </a:p>
          <a:p>
            <a:pPr marL="0" indent="0">
              <a:buNone/>
            </a:pPr>
            <a:endParaRPr lang="sl-SI" sz="2000" dirty="0"/>
          </a:p>
          <a:p>
            <a:pPr marL="0" indent="0">
              <a:buNone/>
            </a:pPr>
            <a:r>
              <a:rPr lang="sl-SI" sz="2000" dirty="0"/>
              <a:t>KO POSLUŠAŠ HIMNO STOJIŠ MIRNO Z ROKAMI OB TELESU. NE SMEŠ SE PREMIKATI. PREMIKAŠ LAHKO SAMO USTA, ČE HIMNO ZAPOJEŠ. POSKUŠAJ STATI MIRNO IN ZAPETI ZDRAVLJICO. KLIKNI NA PREČRTAN ZAPIS ZDRAVLJICE DESNO IN JO POSLUŠAJ TER ZRAVEN TUDI ZAPOJ. </a:t>
            </a:r>
          </a:p>
          <a:p>
            <a:pPr marL="0" indent="0">
              <a:buNone/>
            </a:pPr>
            <a:endParaRPr lang="sl-SI" sz="2000" dirty="0"/>
          </a:p>
          <a:p>
            <a:pPr marL="0" indent="0">
              <a:buNone/>
            </a:pPr>
            <a:endParaRPr lang="sl-SI" sz="2000" dirty="0"/>
          </a:p>
          <a:p>
            <a:pPr marL="0" indent="0">
              <a:buNone/>
            </a:pPr>
            <a:endParaRPr lang="sl-SI" sz="2000" dirty="0"/>
          </a:p>
          <a:p>
            <a:pPr marL="0" indent="0">
              <a:buNone/>
            </a:pPr>
            <a:endParaRPr lang="sl-SI" sz="2000" dirty="0"/>
          </a:p>
          <a:p>
            <a:pPr marL="0" indent="0">
              <a:buNone/>
            </a:pPr>
            <a:endParaRPr lang="sl-SI" sz="2000" dirty="0"/>
          </a:p>
        </p:txBody>
      </p:sp>
      <p:pic>
        <p:nvPicPr>
          <p:cNvPr id="4" name="Picture 2" descr="Slovenska himna praznuje 25 let - Svet24.si">
            <a:hlinkClick r:id="rId2"/>
            <a:extLst>
              <a:ext uri="{FF2B5EF4-FFF2-40B4-BE49-F238E27FC236}">
                <a16:creationId xmlns:a16="http://schemas.microsoft.com/office/drawing/2014/main" id="{82F06C9C-57D6-4C26-9665-4A10D55DB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6" r="2" b="3264"/>
          <a:stretch/>
        </p:blipFill>
        <p:spPr bwMode="auto">
          <a:xfrm>
            <a:off x="5504813" y="1904281"/>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6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95759"/>
            <a:ext cx="3119057" cy="2080387"/>
          </a:xfrm>
          <a:prstGeom prst="rect">
            <a:avLst/>
          </a:prstGeom>
          <a:noFill/>
        </p:spPr>
      </p:pic>
      <p:pic>
        <p:nvPicPr>
          <p:cNvPr id="4" name="Picture 4" descr="http://www.priloga.si/wp-content/uploads/2012/02/preseren.jpg">
            <a:extLst>
              <a:ext uri="{FF2B5EF4-FFF2-40B4-BE49-F238E27FC236}">
                <a16:creationId xmlns:a16="http://schemas.microsoft.com/office/drawing/2014/main" id="{4F275C78-058B-47A4-99E7-AA40A146D301}"/>
              </a:ext>
            </a:extLst>
          </p:cNvPr>
          <p:cNvPicPr>
            <a:picLocks noChangeAspect="1" noChangeArrowheads="1"/>
          </p:cNvPicPr>
          <p:nvPr/>
        </p:nvPicPr>
        <p:blipFill>
          <a:blip r:embed="rId3" cstate="print"/>
          <a:srcRect/>
          <a:stretch>
            <a:fillRect/>
          </a:stretch>
        </p:blipFill>
        <p:spPr bwMode="auto">
          <a:xfrm>
            <a:off x="7821090" y="296652"/>
            <a:ext cx="4176464" cy="3132348"/>
          </a:xfrm>
          <a:prstGeom prst="rect">
            <a:avLst/>
          </a:prstGeom>
          <a:noFill/>
        </p:spPr>
      </p:pic>
      <p:sp>
        <p:nvSpPr>
          <p:cNvPr id="6" name="PoljeZBesedilom 5"/>
          <p:cNvSpPr txBox="1"/>
          <p:nvPr/>
        </p:nvSpPr>
        <p:spPr>
          <a:xfrm>
            <a:off x="438321" y="3294978"/>
            <a:ext cx="3667687" cy="1200329"/>
          </a:xfrm>
          <a:prstGeom prst="rect">
            <a:avLst/>
          </a:prstGeom>
          <a:noFill/>
        </p:spPr>
        <p:txBody>
          <a:bodyPr wrap="square" rtlCol="0">
            <a:spAutoFit/>
          </a:bodyPr>
          <a:lstStyle/>
          <a:p>
            <a:r>
              <a:rPr lang="sl-SI" dirty="0"/>
              <a:t>PREŠERNOVA ROJSTNA </a:t>
            </a:r>
            <a:r>
              <a:rPr lang="sl-SI" dirty="0">
                <a:solidFill>
                  <a:srgbClr val="FF0000"/>
                </a:solidFill>
              </a:rPr>
              <a:t>HIŠA V VRBI NA GORENJSKEM.</a:t>
            </a:r>
            <a:r>
              <a:rPr lang="sl-SI" dirty="0"/>
              <a:t> OGLEJ SI ZUNANJOST IN NOTRANJOST HIŠE.KAJ OPAZIŠ?</a:t>
            </a:r>
          </a:p>
        </p:txBody>
      </p:sp>
      <p:sp>
        <p:nvSpPr>
          <p:cNvPr id="7" name="PoljeZBesedilom 6"/>
          <p:cNvSpPr txBox="1"/>
          <p:nvPr/>
        </p:nvSpPr>
        <p:spPr>
          <a:xfrm>
            <a:off x="7720259" y="3541222"/>
            <a:ext cx="4176465" cy="646331"/>
          </a:xfrm>
          <a:prstGeom prst="rect">
            <a:avLst/>
          </a:prstGeom>
          <a:noFill/>
        </p:spPr>
        <p:txBody>
          <a:bodyPr wrap="square" rtlCol="0">
            <a:spAutoFit/>
          </a:bodyPr>
          <a:lstStyle/>
          <a:p>
            <a:r>
              <a:rPr lang="sl-SI" dirty="0"/>
              <a:t> PREŠERNOV SPOMENIK V                LJUBLJANI </a:t>
            </a:r>
          </a:p>
        </p:txBody>
      </p:sp>
      <p:pic>
        <p:nvPicPr>
          <p:cNvPr id="1026" name="Picture 2" descr="Slovenski kovanci">
            <a:extLst>
              <a:ext uri="{FF2B5EF4-FFF2-40B4-BE49-F238E27FC236}">
                <a16:creationId xmlns:a16="http://schemas.microsoft.com/office/drawing/2014/main" id="{BC9FAB77-2004-4EB4-85C7-71E4924DE96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7975" y="4931586"/>
            <a:ext cx="1349687" cy="1355712"/>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9FE6171E-C6CF-47D0-9150-D9294EA21DED}"/>
              </a:ext>
            </a:extLst>
          </p:cNvPr>
          <p:cNvSpPr txBox="1"/>
          <p:nvPr/>
        </p:nvSpPr>
        <p:spPr>
          <a:xfrm>
            <a:off x="5457145" y="5424776"/>
            <a:ext cx="2169622" cy="1200329"/>
          </a:xfrm>
          <a:prstGeom prst="rect">
            <a:avLst/>
          </a:prstGeom>
          <a:noFill/>
        </p:spPr>
        <p:txBody>
          <a:bodyPr wrap="square" rtlCol="0">
            <a:spAutoFit/>
          </a:bodyPr>
          <a:lstStyle/>
          <a:p>
            <a:r>
              <a:rPr lang="sl-SI" dirty="0"/>
              <a:t>KOVANEC ZA 2€ - NA TEM KOVANCU JE SLIKA FRANCETA PREŠERNA</a:t>
            </a:r>
          </a:p>
        </p:txBody>
      </p:sp>
      <p:pic>
        <p:nvPicPr>
          <p:cNvPr id="10" name="Picture 2" descr="Prešernova rojstna hiša v Vrbi">
            <a:extLst>
              <a:ext uri="{FF2B5EF4-FFF2-40B4-BE49-F238E27FC236}">
                <a16:creationId xmlns:a16="http://schemas.microsoft.com/office/drawing/2014/main" id="{77C41E6E-9E41-4963-8EB7-E8F34E0E5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578" y="570702"/>
            <a:ext cx="3603135" cy="2264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Lib.si - Rojstna hiša Slovenskega pesnika Franceta Prešerna: v Vrbi -  notranjost">
            <a:extLst>
              <a:ext uri="{FF2B5EF4-FFF2-40B4-BE49-F238E27FC236}">
                <a16:creationId xmlns:a16="http://schemas.microsoft.com/office/drawing/2014/main" id="{34865D14-CA38-4BBB-87DC-D62AEC415F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519" y="3025448"/>
            <a:ext cx="2873597" cy="1827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atic.panoramio.com/photos/large/6720587.jpg"/>
          <p:cNvPicPr>
            <a:picLocks noChangeAspect="1" noChangeArrowheads="1"/>
          </p:cNvPicPr>
          <p:nvPr/>
        </p:nvPicPr>
        <p:blipFill>
          <a:blip r:embed="rId2" cstate="print"/>
          <a:srcRect/>
          <a:stretch>
            <a:fillRect/>
          </a:stretch>
        </p:blipFill>
        <p:spPr bwMode="auto">
          <a:xfrm>
            <a:off x="1796850" y="3273284"/>
            <a:ext cx="4270639" cy="3202979"/>
          </a:xfrm>
          <a:prstGeom prst="rect">
            <a:avLst/>
          </a:prstGeom>
          <a:noFill/>
        </p:spPr>
      </p:pic>
      <p:pic>
        <p:nvPicPr>
          <p:cNvPr id="20484" name="Picture 4" descr="http://www.slovenia.info/pictures%5CTB_attractions%5C1%5C2008%5CGaj_172432.jpg"/>
          <p:cNvPicPr>
            <a:picLocks noChangeAspect="1" noChangeArrowheads="1"/>
          </p:cNvPicPr>
          <p:nvPr/>
        </p:nvPicPr>
        <p:blipFill>
          <a:blip r:embed="rId3" cstate="print"/>
          <a:srcRect/>
          <a:stretch>
            <a:fillRect/>
          </a:stretch>
        </p:blipFill>
        <p:spPr bwMode="auto">
          <a:xfrm>
            <a:off x="6514656" y="3280969"/>
            <a:ext cx="4896544" cy="3256203"/>
          </a:xfrm>
          <a:prstGeom prst="rect">
            <a:avLst/>
          </a:prstGeom>
          <a:noFill/>
        </p:spPr>
      </p:pic>
      <p:pic>
        <p:nvPicPr>
          <p:cNvPr id="20486" name="Picture 6" descr="http://www.gorenjski-muzej.si/wp-content/uploads/2012/10/preseren_kranj.jpg"/>
          <p:cNvPicPr>
            <a:picLocks noChangeAspect="1" noChangeArrowheads="1"/>
          </p:cNvPicPr>
          <p:nvPr/>
        </p:nvPicPr>
        <p:blipFill>
          <a:blip r:embed="rId4" cstate="print"/>
          <a:srcRect/>
          <a:stretch>
            <a:fillRect/>
          </a:stretch>
        </p:blipFill>
        <p:spPr bwMode="auto">
          <a:xfrm>
            <a:off x="4447309" y="434818"/>
            <a:ext cx="3240360" cy="2592288"/>
          </a:xfrm>
          <a:prstGeom prst="rect">
            <a:avLst/>
          </a:prstGeom>
          <a:noFill/>
        </p:spPr>
      </p:pic>
      <p:pic>
        <p:nvPicPr>
          <p:cNvPr id="20488" name="Picture 8" descr="http://web02.city-map.de/infoPageContent/11682_1_70010034702.jpg"/>
          <p:cNvPicPr>
            <a:picLocks noChangeAspect="1" noChangeArrowheads="1"/>
          </p:cNvPicPr>
          <p:nvPr/>
        </p:nvPicPr>
        <p:blipFill>
          <a:blip r:embed="rId5" cstate="print"/>
          <a:srcRect/>
          <a:stretch>
            <a:fillRect/>
          </a:stretch>
        </p:blipFill>
        <p:spPr bwMode="auto">
          <a:xfrm>
            <a:off x="8110166" y="302212"/>
            <a:ext cx="3810000" cy="2857500"/>
          </a:xfrm>
          <a:prstGeom prst="rect">
            <a:avLst/>
          </a:prstGeom>
          <a:noFill/>
        </p:spPr>
      </p:pic>
      <p:sp>
        <p:nvSpPr>
          <p:cNvPr id="2" name="PoljeZBesedilom 1"/>
          <p:cNvSpPr txBox="1"/>
          <p:nvPr/>
        </p:nvSpPr>
        <p:spPr>
          <a:xfrm>
            <a:off x="282633" y="612589"/>
            <a:ext cx="4164676" cy="2862322"/>
          </a:xfrm>
          <a:prstGeom prst="rect">
            <a:avLst/>
          </a:prstGeom>
          <a:noFill/>
        </p:spPr>
        <p:txBody>
          <a:bodyPr wrap="square" rtlCol="0">
            <a:spAutoFit/>
          </a:bodyPr>
          <a:lstStyle/>
          <a:p>
            <a:r>
              <a:rPr lang="sl-SI" b="1" i="1" dirty="0"/>
              <a:t>V SLOVENIJI JE VELIKO ULIC IN CEST, KI SE IMENUJEJO PO FRANCETU PREŠERNU. TUDI OSNOVNA ŠOLA TER GLEDALIŠČE SE</a:t>
            </a:r>
          </a:p>
          <a:p>
            <a:r>
              <a:rPr lang="sl-SI" b="1" i="1" dirty="0"/>
              <a:t>IMENUJETA PO NJEM.  POKOPAN PA JE V PARKU, KI SE IMENUJE PREŠERNOV GAJ V KRANJU. </a:t>
            </a:r>
            <a:endParaRPr lang="sl-SI" dirty="0"/>
          </a:p>
          <a:p>
            <a:endParaRPr lang="sl-SI" b="1" i="1" dirty="0"/>
          </a:p>
          <a:p>
            <a:endParaRPr lang="sl-SI" b="1" i="1" dirty="0"/>
          </a:p>
          <a:p>
            <a:endParaRPr lang="sl-SI" b="1" i="1" dirty="0"/>
          </a:p>
          <a:p>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254FFC-363A-42FB-8C0D-78CE580AEED7}"/>
              </a:ext>
            </a:extLst>
          </p:cNvPr>
          <p:cNvSpPr>
            <a:spLocks noGrp="1"/>
          </p:cNvSpPr>
          <p:nvPr>
            <p:ph type="title"/>
          </p:nvPr>
        </p:nvSpPr>
        <p:spPr/>
        <p:txBody>
          <a:bodyPr>
            <a:normAutofit/>
          </a:bodyPr>
          <a:lstStyle/>
          <a:p>
            <a:r>
              <a:rPr lang="sl-SI" sz="4800" b="1" dirty="0">
                <a:solidFill>
                  <a:srgbClr val="C00000"/>
                </a:solidFill>
                <a:latin typeface="Berlin Sans FB" panose="020E0602020502020306" pitchFamily="34" charset="0"/>
              </a:rPr>
              <a:t>PREŠERNOVA HIŠA </a:t>
            </a:r>
          </a:p>
        </p:txBody>
      </p:sp>
      <p:sp>
        <p:nvSpPr>
          <p:cNvPr id="3" name="Označba mesta vsebine 2">
            <a:extLst>
              <a:ext uri="{FF2B5EF4-FFF2-40B4-BE49-F238E27FC236}">
                <a16:creationId xmlns:a16="http://schemas.microsoft.com/office/drawing/2014/main" id="{59BF5100-BA07-4682-8874-F1D3BCA7DDA7}"/>
              </a:ext>
            </a:extLst>
          </p:cNvPr>
          <p:cNvSpPr>
            <a:spLocks noGrp="1"/>
          </p:cNvSpPr>
          <p:nvPr>
            <p:ph idx="1"/>
          </p:nvPr>
        </p:nvSpPr>
        <p:spPr/>
        <p:txBody>
          <a:bodyPr>
            <a:normAutofit fontScale="62500" lnSpcReduction="20000"/>
          </a:bodyPr>
          <a:lstStyle/>
          <a:p>
            <a:pPr marL="0" indent="0">
              <a:buNone/>
            </a:pPr>
            <a:r>
              <a:rPr lang="sl-SI" dirty="0"/>
              <a:t>TUDI V KRANJU JE PREŠERNOVA HIŠA. V NJEJ JE PESNIK </a:t>
            </a:r>
          </a:p>
          <a:p>
            <a:pPr marL="0" indent="0">
              <a:buNone/>
            </a:pPr>
            <a:r>
              <a:rPr lang="sl-SI" dirty="0"/>
              <a:t>ŽIVEL KASNEJE, KO JE ŽE POSTAL PO POKLICU ODVETNIK. </a:t>
            </a:r>
          </a:p>
          <a:p>
            <a:pPr marL="0" indent="0">
              <a:buNone/>
            </a:pPr>
            <a:r>
              <a:rPr lang="sl-SI" dirty="0"/>
              <a:t>HIŠA SE NAHAJA V STAREM MESTNEM </a:t>
            </a:r>
            <a:br>
              <a:rPr lang="sl-SI" dirty="0"/>
            </a:br>
            <a:r>
              <a:rPr lang="sl-SI" dirty="0"/>
              <a:t>JEDRU </a:t>
            </a:r>
            <a:r>
              <a:rPr lang="sl-SI" dirty="0">
                <a:solidFill>
                  <a:srgbClr val="FF0000"/>
                </a:solidFill>
              </a:rPr>
              <a:t>KRANJA</a:t>
            </a:r>
            <a:r>
              <a:rPr lang="sl-SI" dirty="0"/>
              <a:t>. KRANJ JE MESTO V SLOVENIJI NA </a:t>
            </a:r>
          </a:p>
          <a:p>
            <a:pPr marL="0" indent="0">
              <a:buNone/>
            </a:pPr>
            <a:r>
              <a:rPr lang="sl-SI" dirty="0"/>
              <a:t>GORENJSKEM. </a:t>
            </a:r>
          </a:p>
          <a:p>
            <a:pPr marL="0" indent="0">
              <a:buNone/>
            </a:pPr>
            <a:r>
              <a:rPr lang="sl-SI" dirty="0"/>
              <a:t> </a:t>
            </a:r>
          </a:p>
          <a:p>
            <a:pPr marL="0" indent="0">
              <a:buNone/>
            </a:pPr>
            <a:endParaRPr lang="sl-SI" dirty="0"/>
          </a:p>
          <a:p>
            <a:pPr marL="0" indent="0">
              <a:buNone/>
            </a:pPr>
            <a:endParaRPr lang="sl-SI" dirty="0"/>
          </a:p>
          <a:p>
            <a:pPr marL="0" indent="0">
              <a:buNone/>
            </a:pPr>
            <a:br>
              <a:rPr lang="sl-SI" dirty="0"/>
            </a:br>
            <a:r>
              <a:rPr lang="sl-SI" dirty="0"/>
              <a:t>V NJEJ JE FRANCE PREŠEREN TRI LETA </a:t>
            </a:r>
            <a:r>
              <a:rPr lang="sl-SI" dirty="0">
                <a:solidFill>
                  <a:srgbClr val="FF0000"/>
                </a:solidFill>
              </a:rPr>
              <a:t>PREBIVAL</a:t>
            </a:r>
            <a:r>
              <a:rPr lang="sl-SI" dirty="0"/>
              <a:t> IN OPRAVLJAL </a:t>
            </a:r>
            <a:r>
              <a:rPr lang="sl-SI" dirty="0">
                <a:solidFill>
                  <a:srgbClr val="FF0000"/>
                </a:solidFill>
              </a:rPr>
              <a:t>ODVETNIŠKO SLUŽBO</a:t>
            </a:r>
            <a:r>
              <a:rPr lang="sl-SI" dirty="0"/>
              <a:t>. </a:t>
            </a:r>
            <a:br>
              <a:rPr lang="sl-SI" dirty="0"/>
            </a:br>
            <a:br>
              <a:rPr lang="sl-SI" dirty="0"/>
            </a:br>
            <a:endParaRPr lang="sl-SI" dirty="0"/>
          </a:p>
          <a:p>
            <a:pPr marL="0" indent="0">
              <a:buNone/>
            </a:pPr>
            <a:r>
              <a:rPr lang="sl-SI" dirty="0"/>
              <a:t>HIŠA JE ZDAJ PREUREJENA </a:t>
            </a:r>
            <a:r>
              <a:rPr lang="sl-SI" dirty="0">
                <a:solidFill>
                  <a:srgbClr val="FF0000"/>
                </a:solidFill>
              </a:rPr>
              <a:t>V SPOMINSKI MUZEJ</a:t>
            </a:r>
            <a:r>
              <a:rPr lang="sl-SI" dirty="0"/>
              <a:t>. V MUZEJU SI LAHKO OGLEDAŠ PESNIKOVA ORIGINALNA DELA, SE SPREHODIŠ PO STANOVANJU IN IZVEŠ ŠE KAKŠNO ZANIMIVOST O NJEGOVEM ŽIVLJENJU.</a:t>
            </a:r>
            <a:br>
              <a:rPr lang="sl-SI" dirty="0"/>
            </a:br>
            <a:endParaRPr lang="sl-SI" dirty="0"/>
          </a:p>
          <a:p>
            <a:pPr marL="0" indent="0">
              <a:buNone/>
            </a:pPr>
            <a:endParaRPr lang="sl-SI" dirty="0"/>
          </a:p>
        </p:txBody>
      </p:sp>
      <p:pic>
        <p:nvPicPr>
          <p:cNvPr id="1026" name="Picture 2">
            <a:extLst>
              <a:ext uri="{FF2B5EF4-FFF2-40B4-BE49-F238E27FC236}">
                <a16:creationId xmlns:a16="http://schemas.microsoft.com/office/drawing/2014/main" id="{093FD25C-E5B0-4907-9048-2F4C425D45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39"/>
          <a:stretch/>
        </p:blipFill>
        <p:spPr bwMode="auto">
          <a:xfrm>
            <a:off x="7380514" y="1"/>
            <a:ext cx="4811486" cy="35821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ven puščični povezovalnik 4">
            <a:extLst>
              <a:ext uri="{FF2B5EF4-FFF2-40B4-BE49-F238E27FC236}">
                <a16:creationId xmlns:a16="http://schemas.microsoft.com/office/drawing/2014/main" id="{AA35E352-216D-4806-8A4F-8BD19A76FD84}"/>
              </a:ext>
            </a:extLst>
          </p:cNvPr>
          <p:cNvCxnSpPr>
            <a:cxnSpLocks/>
          </p:cNvCxnSpPr>
          <p:nvPr/>
        </p:nvCxnSpPr>
        <p:spPr>
          <a:xfrm>
            <a:off x="4994987" y="1352514"/>
            <a:ext cx="2202025" cy="43853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DAD709-5741-4CBE-81C0-4C5099C25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5892" cy="36607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2C9CB06-212B-4860-A738-7C704D06E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030"/>
          <a:stretch/>
        </p:blipFill>
        <p:spPr bwMode="auto">
          <a:xfrm>
            <a:off x="7796111" y="63861"/>
            <a:ext cx="4395889" cy="42385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5280648-1CE4-42D4-AAD8-6509B86E9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3429001"/>
            <a:ext cx="4286250"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90CB4D5C-3901-4C69-8A4B-2819EAE68880}"/>
              </a:ext>
            </a:extLst>
          </p:cNvPr>
          <p:cNvSpPr txBox="1"/>
          <p:nvPr/>
        </p:nvSpPr>
        <p:spPr>
          <a:xfrm>
            <a:off x="9331439" y="4495639"/>
            <a:ext cx="2580643" cy="400110"/>
          </a:xfrm>
          <a:prstGeom prst="rect">
            <a:avLst/>
          </a:prstGeom>
          <a:noFill/>
        </p:spPr>
        <p:txBody>
          <a:bodyPr wrap="none" rtlCol="0">
            <a:spAutoFit/>
          </a:bodyPr>
          <a:lstStyle/>
          <a:p>
            <a:r>
              <a:rPr lang="sl-SI" sz="2000" b="1" dirty="0"/>
              <a:t>ODVETNIŠKA PISARNA</a:t>
            </a:r>
          </a:p>
        </p:txBody>
      </p:sp>
      <p:sp>
        <p:nvSpPr>
          <p:cNvPr id="5" name="PoljeZBesedilom 4">
            <a:extLst>
              <a:ext uri="{FF2B5EF4-FFF2-40B4-BE49-F238E27FC236}">
                <a16:creationId xmlns:a16="http://schemas.microsoft.com/office/drawing/2014/main" id="{54756F2D-6421-43CF-A3F4-CAB53F1D95FF}"/>
              </a:ext>
            </a:extLst>
          </p:cNvPr>
          <p:cNvSpPr txBox="1"/>
          <p:nvPr/>
        </p:nvSpPr>
        <p:spPr>
          <a:xfrm>
            <a:off x="2593910" y="6311900"/>
            <a:ext cx="1422121" cy="461665"/>
          </a:xfrm>
          <a:prstGeom prst="rect">
            <a:avLst/>
          </a:prstGeom>
          <a:noFill/>
        </p:spPr>
        <p:txBody>
          <a:bodyPr wrap="none" rtlCol="0">
            <a:spAutoFit/>
          </a:bodyPr>
          <a:lstStyle/>
          <a:p>
            <a:r>
              <a:rPr lang="sl-SI" sz="2400" b="1" dirty="0"/>
              <a:t>SPALNICA</a:t>
            </a:r>
          </a:p>
        </p:txBody>
      </p:sp>
      <p:sp>
        <p:nvSpPr>
          <p:cNvPr id="6" name="PoljeZBesedilom 5">
            <a:extLst>
              <a:ext uri="{FF2B5EF4-FFF2-40B4-BE49-F238E27FC236}">
                <a16:creationId xmlns:a16="http://schemas.microsoft.com/office/drawing/2014/main" id="{E7FCD22A-4E5A-4954-B3D4-073338ED732F}"/>
              </a:ext>
            </a:extLst>
          </p:cNvPr>
          <p:cNvSpPr txBox="1"/>
          <p:nvPr/>
        </p:nvSpPr>
        <p:spPr>
          <a:xfrm>
            <a:off x="279918" y="3880086"/>
            <a:ext cx="3323795" cy="1015663"/>
          </a:xfrm>
          <a:prstGeom prst="rect">
            <a:avLst/>
          </a:prstGeom>
          <a:noFill/>
        </p:spPr>
        <p:txBody>
          <a:bodyPr wrap="none" rtlCol="0">
            <a:spAutoFit/>
          </a:bodyPr>
          <a:lstStyle/>
          <a:p>
            <a:r>
              <a:rPr lang="sl-SI" sz="2000" b="1" dirty="0"/>
              <a:t>OSREDNJI PROSTOR – DANES </a:t>
            </a:r>
          </a:p>
          <a:p>
            <a:r>
              <a:rPr lang="sl-SI" sz="2000" b="1" dirty="0"/>
              <a:t>MU REČEMO DNEVNA SOBA </a:t>
            </a:r>
          </a:p>
          <a:p>
            <a:r>
              <a:rPr lang="sl-SI" sz="2000" b="1" dirty="0"/>
              <a:t>(OPAZIŠ, DA NI TELEVIZIJE?)</a:t>
            </a:r>
          </a:p>
        </p:txBody>
      </p:sp>
      <p:sp>
        <p:nvSpPr>
          <p:cNvPr id="7" name="PoljeZBesedilom 6">
            <a:extLst>
              <a:ext uri="{FF2B5EF4-FFF2-40B4-BE49-F238E27FC236}">
                <a16:creationId xmlns:a16="http://schemas.microsoft.com/office/drawing/2014/main" id="{8D64E060-8D58-4921-ADA3-8B40F5FBA72D}"/>
              </a:ext>
            </a:extLst>
          </p:cNvPr>
          <p:cNvSpPr txBox="1"/>
          <p:nvPr/>
        </p:nvSpPr>
        <p:spPr>
          <a:xfrm>
            <a:off x="4862509" y="479368"/>
            <a:ext cx="3648270" cy="707886"/>
          </a:xfrm>
          <a:prstGeom prst="rect">
            <a:avLst/>
          </a:prstGeom>
          <a:noFill/>
        </p:spPr>
        <p:txBody>
          <a:bodyPr wrap="square" rtlCol="0">
            <a:spAutoFit/>
          </a:bodyPr>
          <a:lstStyle/>
          <a:p>
            <a:r>
              <a:rPr lang="sl-SI" sz="2000" b="1" dirty="0">
                <a:solidFill>
                  <a:srgbClr val="FF0000"/>
                </a:solidFill>
              </a:rPr>
              <a:t>KAKO IZGLEDA </a:t>
            </a:r>
            <a:br>
              <a:rPr lang="sl-SI" sz="2000" b="1" dirty="0">
                <a:solidFill>
                  <a:srgbClr val="FF0000"/>
                </a:solidFill>
              </a:rPr>
            </a:br>
            <a:r>
              <a:rPr lang="sl-SI" sz="2000" b="1" dirty="0">
                <a:solidFill>
                  <a:srgbClr val="FF0000"/>
                </a:solidFill>
              </a:rPr>
              <a:t>NOTRANJOST HIŠE?</a:t>
            </a:r>
          </a:p>
        </p:txBody>
      </p:sp>
    </p:spTree>
    <p:extLst>
      <p:ext uri="{BB962C8B-B14F-4D97-AF65-F5344CB8AC3E}">
        <p14:creationId xmlns:p14="http://schemas.microsoft.com/office/powerpoint/2010/main" val="290928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9979D8D-7D3C-4092-9230-616CC097B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81" y="407295"/>
            <a:ext cx="4470376" cy="3144256"/>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B40E936C-2265-45C2-808A-5BD8021AB02F}"/>
              </a:ext>
            </a:extLst>
          </p:cNvPr>
          <p:cNvSpPr txBox="1"/>
          <p:nvPr/>
        </p:nvSpPr>
        <p:spPr>
          <a:xfrm>
            <a:off x="681895" y="3552019"/>
            <a:ext cx="3836178" cy="400110"/>
          </a:xfrm>
          <a:prstGeom prst="rect">
            <a:avLst/>
          </a:prstGeom>
          <a:noFill/>
        </p:spPr>
        <p:txBody>
          <a:bodyPr wrap="none" rtlCol="0">
            <a:spAutoFit/>
          </a:bodyPr>
          <a:lstStyle/>
          <a:p>
            <a:r>
              <a:rPr lang="sl-SI" sz="2000" dirty="0"/>
              <a:t>VITRINA S PESNIKOVIMI DELI V HIŠI</a:t>
            </a:r>
          </a:p>
        </p:txBody>
      </p:sp>
      <p:pic>
        <p:nvPicPr>
          <p:cNvPr id="3076" name="Picture 4" descr="France Prešeren in Kranj">
            <a:extLst>
              <a:ext uri="{FF2B5EF4-FFF2-40B4-BE49-F238E27FC236}">
                <a16:creationId xmlns:a16="http://schemas.microsoft.com/office/drawing/2014/main" id="{24DBA7AC-8FC2-44CA-A154-E0B8283D3B4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83371" y="176135"/>
            <a:ext cx="3250337" cy="24130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ešernov gaj | KRAJI - Slovenija">
            <a:extLst>
              <a:ext uri="{FF2B5EF4-FFF2-40B4-BE49-F238E27FC236}">
                <a16:creationId xmlns:a16="http://schemas.microsoft.com/office/drawing/2014/main" id="{F2AEC351-BFDC-4DEA-98DE-0A1E4D96A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18" y="4028511"/>
            <a:ext cx="3231617" cy="2423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ance Prešeren | Slovenski grobovi">
            <a:extLst>
              <a:ext uri="{FF2B5EF4-FFF2-40B4-BE49-F238E27FC236}">
                <a16:creationId xmlns:a16="http://schemas.microsoft.com/office/drawing/2014/main" id="{476D1A4B-4037-4C8D-A240-6EC13E81EB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26"/>
          <a:stretch/>
        </p:blipFill>
        <p:spPr bwMode="auto">
          <a:xfrm>
            <a:off x="8163693" y="3419312"/>
            <a:ext cx="3907009" cy="342024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704835" y="5345084"/>
            <a:ext cx="3375136" cy="646331"/>
          </a:xfrm>
          <a:prstGeom prst="rect">
            <a:avLst/>
          </a:prstGeom>
          <a:noFill/>
        </p:spPr>
        <p:txBody>
          <a:bodyPr wrap="square" rtlCol="0">
            <a:spAutoFit/>
          </a:bodyPr>
          <a:lstStyle/>
          <a:p>
            <a:pPr algn="ctr"/>
            <a:r>
              <a:rPr lang="sl-SI" dirty="0"/>
              <a:t>GROB FRANCETA PREŠERNA V PREŠERNOVEM GAJU V KRANJU.</a:t>
            </a:r>
          </a:p>
        </p:txBody>
      </p:sp>
      <p:sp>
        <p:nvSpPr>
          <p:cNvPr id="3" name="PoljeZBesedilom 2"/>
          <p:cNvSpPr txBox="1"/>
          <p:nvPr/>
        </p:nvSpPr>
        <p:spPr>
          <a:xfrm>
            <a:off x="6683371" y="2576360"/>
            <a:ext cx="3657600" cy="369332"/>
          </a:xfrm>
          <a:prstGeom prst="rect">
            <a:avLst/>
          </a:prstGeom>
          <a:noFill/>
        </p:spPr>
        <p:txBody>
          <a:bodyPr wrap="square" rtlCol="0">
            <a:spAutoFit/>
          </a:bodyPr>
          <a:lstStyle/>
          <a:p>
            <a:r>
              <a:rPr lang="sl-SI" dirty="0"/>
              <a:t>PREŠERNOVO GLEDALIŠČE V KRANJU.</a:t>
            </a:r>
          </a:p>
        </p:txBody>
      </p:sp>
    </p:spTree>
    <p:extLst>
      <p:ext uri="{BB962C8B-B14F-4D97-AF65-F5344CB8AC3E}">
        <p14:creationId xmlns:p14="http://schemas.microsoft.com/office/powerpoint/2010/main" val="195914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9A796F7-47DA-4062-BC5A-519788356BE2}"/>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2200" kern="1200" dirty="0">
                <a:solidFill>
                  <a:schemeClr val="bg1"/>
                </a:solidFill>
                <a:latin typeface="+mj-lt"/>
                <a:ea typeface="+mj-ea"/>
                <a:cs typeface="+mj-cs"/>
              </a:rPr>
              <a:t>FRANCE PREŠEREN JE BIL ZALJUBLJEN V PRIMICOVO JULIJO. VENDAR ON JULIJI NI BIL VŠEČ.</a:t>
            </a: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NAPISAL JI JE PESEM, KI SE IMENUJE SONETNI VENEC.  ZAČETKI KITIC SE ZAČNEJO </a:t>
            </a:r>
            <a:r>
              <a:rPr lang="sl-SI" sz="2200" kern="1200">
                <a:solidFill>
                  <a:schemeClr val="bg1"/>
                </a:solidFill>
                <a:latin typeface="+mj-lt"/>
                <a:ea typeface="+mj-ea"/>
                <a:cs typeface="+mj-cs"/>
              </a:rPr>
              <a:t>S</a:t>
            </a:r>
            <a:r>
              <a:rPr lang="en-US" sz="2200" kern="1200">
                <a:solidFill>
                  <a:schemeClr val="bg1"/>
                </a:solidFill>
                <a:latin typeface="+mj-lt"/>
                <a:ea typeface="+mj-ea"/>
                <a:cs typeface="+mj-cs"/>
              </a:rPr>
              <a:t> ČRKAMI IZ IMENA IN PRIIMKA PRIMICOVE  JULIJE. </a:t>
            </a:r>
          </a:p>
        </p:txBody>
      </p:sp>
      <p:grpSp>
        <p:nvGrpSpPr>
          <p:cNvPr id="75" name="Group 7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76" name="Freeform: Shape 7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2" name="Picture 4" descr="France Prešeren - Wikipedija, prosta enciklopedija">
            <a:extLst>
              <a:ext uri="{FF2B5EF4-FFF2-40B4-BE49-F238E27FC236}">
                <a16:creationId xmlns:a16="http://schemas.microsoft.com/office/drawing/2014/main" id="{4AD9F1A3-553C-4486-AE2A-388B8996A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6" r="12064"/>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80" name="Freeform: Shape 7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 name="Group 8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84" name="Freeform: Shape 8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descr="Julija Primic - Wikipedija, prosta enciklopedija">
            <a:extLst>
              <a:ext uri="{FF2B5EF4-FFF2-40B4-BE49-F238E27FC236}">
                <a16:creationId xmlns:a16="http://schemas.microsoft.com/office/drawing/2014/main" id="{CC53492A-D235-459A-B740-3A75624883D0}"/>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541" r="19888"/>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88" name="Freeform: Shape 8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7122650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466</Words>
  <Application>Microsoft Office PowerPoint</Application>
  <PresentationFormat>Širokozaslonsko</PresentationFormat>
  <Paragraphs>55</Paragraphs>
  <Slides>10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Arial</vt:lpstr>
      <vt:lpstr>Berlin Sans FB</vt:lpstr>
      <vt:lpstr>Calibri</vt:lpstr>
      <vt:lpstr>Calibri Light</vt:lpstr>
      <vt:lpstr>Times New Roman</vt:lpstr>
      <vt:lpstr>Officeova tema</vt:lpstr>
      <vt:lpstr>SLOVENSKI KULTURNI PRAZNIK, KO JE ŽIVEL PREŠEREN </vt:lpstr>
      <vt:lpstr>PowerPointova predstavitev</vt:lpstr>
      <vt:lpstr>NAPISAL JE SLOVENSKO HIMNO – ZDRAVLJICO. </vt:lpstr>
      <vt:lpstr>PowerPointova predstavitev</vt:lpstr>
      <vt:lpstr>PowerPointova predstavitev</vt:lpstr>
      <vt:lpstr>PREŠERNOVA HIŠA </vt:lpstr>
      <vt:lpstr>PowerPointova predstavitev</vt:lpstr>
      <vt:lpstr>PowerPointova predstavitev</vt:lpstr>
      <vt:lpstr>FRANCE PREŠEREN JE BIL ZALJUBLJEN V PRIMICOVO JULIJO. VENDAR ON JULIJI NI BIL VŠEČ. NAPISAL JI JE PESEM, KI SE IMENUJE SONETNI VENEC.  ZAČETKI KITIC SE ZAČNEJO S ČRKAMI IZ IMENA IN PRIIMKA PRIMICOVE  JULIJE. </vt:lpstr>
      <vt:lpstr> FRANCE PREŠEREN JE NAPISAL  TUDI PESEM O POVODNEM MOŽU.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PREŠERNOV DAN Slovenski kulturni praznik</dc:title>
  <dc:creator>PetraŠ</dc:creator>
  <cp:lastModifiedBy>Saša Šeško</cp:lastModifiedBy>
  <cp:revision>15</cp:revision>
  <dcterms:created xsi:type="dcterms:W3CDTF">2021-01-26T07:33:35Z</dcterms:created>
  <dcterms:modified xsi:type="dcterms:W3CDTF">2021-02-02T17:30:48Z</dcterms:modified>
</cp:coreProperties>
</file>