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57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12/21/2021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7C9D9F6-AE90-49A7-A9A9-5489E5BF8A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" y="0"/>
            <a:ext cx="2922270" cy="292227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3C838DB3-A2AC-4F8A-9402-373D67433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NOVO LETO PO SVETU</a:t>
            </a:r>
          </a:p>
        </p:txBody>
      </p:sp>
      <p:pic>
        <p:nvPicPr>
          <p:cNvPr id="1026" name="Picture 2" descr="Moja spletna stran">
            <a:extLst>
              <a:ext uri="{FF2B5EF4-FFF2-40B4-BE49-F238E27FC236}">
                <a16:creationId xmlns:a16="http://schemas.microsoft.com/office/drawing/2014/main" id="{33A0216B-1BB5-4016-9335-8295328591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3" y="3609790"/>
            <a:ext cx="2831977" cy="283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24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7186995-55D2-4F7A-A65D-DA2EFFF10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180730"/>
            <a:ext cx="3200400" cy="4534270"/>
          </a:xfrm>
        </p:spPr>
        <p:txBody>
          <a:bodyPr/>
          <a:lstStyle/>
          <a:p>
            <a:r>
              <a:rPr lang="sl-SI" sz="24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Skoraj po vsem svetu ljudje praznujejo prihod novega leta - vendar ne povsod 1. januarja.</a:t>
            </a:r>
          </a:p>
          <a:p>
            <a:endParaRPr lang="sl-SI" b="1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endParaRPr lang="sl-SI" b="1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r>
              <a:rPr lang="sl-SI" sz="1800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Na Kitajskem bo po tradicionalnem luninem koledarju novo leto komaj konec januarja. </a:t>
            </a:r>
          </a:p>
          <a:p>
            <a:endParaRPr lang="sl-SI" sz="1800" dirty="0"/>
          </a:p>
        </p:txBody>
      </p:sp>
      <p:pic>
        <p:nvPicPr>
          <p:cNvPr id="2050" name="Picture 2" descr="Kako praznujejo novo leto po svetu?">
            <a:extLst>
              <a:ext uri="{FF2B5EF4-FFF2-40B4-BE49-F238E27FC236}">
                <a16:creationId xmlns:a16="http://schemas.microsoft.com/office/drawing/2014/main" id="{C59F6997-7388-4568-8EF1-80459827C7E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7" r="9737"/>
          <a:stretch>
            <a:fillRect/>
          </a:stretch>
        </p:blipFill>
        <p:spPr bwMode="auto">
          <a:xfrm rot="20034657">
            <a:off x="575121" y="782679"/>
            <a:ext cx="4401789" cy="3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0 Amazing Fireworks Animated Gif Pics to Share! | Fireworks gif, Fireworks  animation, Fireworks">
            <a:extLst>
              <a:ext uri="{FF2B5EF4-FFF2-40B4-BE49-F238E27FC236}">
                <a16:creationId xmlns:a16="http://schemas.microsoft.com/office/drawing/2014/main" id="{72FEEF86-4EA0-427A-AAB0-622F7E9B6A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93" y="4101206"/>
            <a:ext cx="4572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inese New Year: Answers to your questions about the holiday">
            <a:extLst>
              <a:ext uri="{FF2B5EF4-FFF2-40B4-BE49-F238E27FC236}">
                <a16:creationId xmlns:a16="http://schemas.microsoft.com/office/drawing/2014/main" id="{2CC1983B-33D6-4AAC-B5FE-2C97AE578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10" y="5020263"/>
            <a:ext cx="2650490" cy="176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5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5E350C-3636-40CC-9B8B-4A87C6E3E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328474"/>
            <a:ext cx="10728753" cy="5843726"/>
          </a:xfrm>
        </p:spPr>
        <p:txBody>
          <a:bodyPr>
            <a:normAutofit/>
          </a:bodyPr>
          <a:lstStyle/>
          <a:p>
            <a:pPr algn="l"/>
            <a:r>
              <a:rPr lang="sl-SI" b="1" i="0" dirty="0">
                <a:solidFill>
                  <a:srgbClr val="000000"/>
                </a:solidFill>
                <a:effectLst/>
                <a:latin typeface="Source Sans Pro" panose="020B0604020202020204" pitchFamily="34" charset="0"/>
              </a:rPr>
              <a:t>AVSTRIJA:</a:t>
            </a:r>
            <a:r>
              <a:rPr lang="sl-SI" b="0" i="0" dirty="0">
                <a:solidFill>
                  <a:srgbClr val="000000"/>
                </a:solidFill>
                <a:effectLst/>
                <a:latin typeface="Source Sans Pro" panose="020B0604020202020204" pitchFamily="34" charset="0"/>
              </a:rPr>
              <a:t> Priljubljeno je podarjanje talismanov za srečo. Pogosto so to prašički ali druge figurice iz čokolade ali marcipana. </a:t>
            </a:r>
          </a:p>
          <a:p>
            <a:pPr marL="0" indent="0" algn="l">
              <a:buNone/>
            </a:pPr>
            <a:endParaRPr lang="sl-SI" dirty="0">
              <a:solidFill>
                <a:srgbClr val="000000"/>
              </a:solidFill>
              <a:latin typeface="Source Sans Pro" panose="020B0604020202020204" pitchFamily="34" charset="0"/>
            </a:endParaRPr>
          </a:p>
          <a:p>
            <a:pPr marL="0" indent="0" algn="l">
              <a:buNone/>
            </a:pPr>
            <a:endParaRPr lang="sl-SI" b="0" i="0" dirty="0">
              <a:solidFill>
                <a:srgbClr val="000000"/>
              </a:solidFill>
              <a:effectLst/>
              <a:latin typeface="Source Sans Pro" panose="020B0604020202020204" pitchFamily="34" charset="0"/>
            </a:endParaRPr>
          </a:p>
          <a:p>
            <a:pPr marL="0" indent="0" algn="l">
              <a:buNone/>
            </a:pPr>
            <a:endParaRPr lang="sl-SI" b="0" i="0" dirty="0">
              <a:solidFill>
                <a:srgbClr val="000000"/>
              </a:solidFill>
              <a:effectLst/>
              <a:latin typeface="Source Sans Pro" panose="020B0604020202020204" pitchFamily="34" charset="0"/>
            </a:endParaRPr>
          </a:p>
          <a:p>
            <a:pPr marL="0" indent="0" algn="l">
              <a:buNone/>
            </a:pPr>
            <a:endParaRPr lang="sl-SI" b="0" i="0" dirty="0">
              <a:solidFill>
                <a:srgbClr val="000000"/>
              </a:solidFill>
              <a:effectLst/>
              <a:latin typeface="Source Sans Pro" panose="020B0604020202020204" pitchFamily="34" charset="0"/>
            </a:endParaRPr>
          </a:p>
          <a:p>
            <a:pPr marL="0" indent="0" algn="l">
              <a:buNone/>
            </a:pPr>
            <a:endParaRPr lang="sl-SI" dirty="0">
              <a:solidFill>
                <a:srgbClr val="000000"/>
              </a:solidFill>
              <a:latin typeface="Source Sans Pro" panose="020B0604020202020204" pitchFamily="34" charset="0"/>
            </a:endParaRPr>
          </a:p>
          <a:p>
            <a:pPr marL="0" indent="0" algn="l">
              <a:buNone/>
            </a:pPr>
            <a:endParaRPr lang="sl-SI" b="0" i="0" dirty="0">
              <a:solidFill>
                <a:srgbClr val="000000"/>
              </a:solidFill>
              <a:effectLst/>
              <a:latin typeface="Source Sans Pro" panose="020B0604020202020204" pitchFamily="34" charset="0"/>
            </a:endParaRPr>
          </a:p>
          <a:p>
            <a:pPr marL="0" indent="0" algn="l">
              <a:buNone/>
            </a:pPr>
            <a:endParaRPr lang="sl-SI" b="0" i="0" dirty="0">
              <a:solidFill>
                <a:srgbClr val="000000"/>
              </a:solidFill>
              <a:effectLst/>
              <a:latin typeface="Source Sans Pro" panose="020B0604020202020204" pitchFamily="34" charset="0"/>
            </a:endParaRPr>
          </a:p>
          <a:p>
            <a:pPr algn="l"/>
            <a:r>
              <a:rPr lang="sl-SI" b="1" dirty="0">
                <a:solidFill>
                  <a:srgbClr val="000000"/>
                </a:solidFill>
                <a:latin typeface="Source Sans Pro" panose="020B0604020202020204" pitchFamily="34" charset="0"/>
              </a:rPr>
              <a:t>AMERIKA</a:t>
            </a:r>
            <a:r>
              <a:rPr lang="sl-SI" b="1" i="0" dirty="0">
                <a:solidFill>
                  <a:srgbClr val="000000"/>
                </a:solidFill>
                <a:effectLst/>
                <a:latin typeface="Source Sans Pro" panose="020B0604020202020204" pitchFamily="34" charset="0"/>
              </a:rPr>
              <a:t>:</a:t>
            </a:r>
            <a:r>
              <a:rPr lang="sl-SI" b="0" i="0" dirty="0">
                <a:solidFill>
                  <a:srgbClr val="000000"/>
                </a:solidFill>
                <a:effectLst/>
                <a:latin typeface="Source Sans Pro" panose="020B0604020202020204" pitchFamily="34" charset="0"/>
              </a:rPr>
              <a:t> Na silvestrovo jedo lečo, saj naj bi spominjala na novčiče, to pa naj bi obetalo srečo in denar.   </a:t>
            </a:r>
          </a:p>
          <a:p>
            <a:pPr algn="l"/>
            <a:endParaRPr lang="sl-SI" b="0" i="0" dirty="0">
              <a:solidFill>
                <a:srgbClr val="000000"/>
              </a:solidFill>
              <a:effectLst/>
              <a:latin typeface="Source Sans Pro" panose="020B0604020202020204" pitchFamily="34" charset="0"/>
            </a:endParaRPr>
          </a:p>
          <a:p>
            <a:pPr algn="l"/>
            <a:endParaRPr lang="sl-SI" dirty="0">
              <a:solidFill>
                <a:srgbClr val="000000"/>
              </a:solidFill>
              <a:latin typeface="Source Sans Pro" panose="020B0604020202020204" pitchFamily="34" charset="0"/>
            </a:endParaRPr>
          </a:p>
        </p:txBody>
      </p:sp>
      <p:pic>
        <p:nvPicPr>
          <p:cNvPr id="6" name="Picture 2" descr="35 New Year Good Luck Traditions - Customs from Around the World">
            <a:extLst>
              <a:ext uri="{FF2B5EF4-FFF2-40B4-BE49-F238E27FC236}">
                <a16:creationId xmlns:a16="http://schemas.microsoft.com/office/drawing/2014/main" id="{1D0E6181-40B1-4F57-AD53-4888C0FB8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9609" y="928218"/>
            <a:ext cx="1909957" cy="19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eča - zdrava stročnica se vrača tudi v naše kuhinje | Bodi eko">
            <a:extLst>
              <a:ext uri="{FF2B5EF4-FFF2-40B4-BE49-F238E27FC236}">
                <a16:creationId xmlns:a16="http://schemas.microsoft.com/office/drawing/2014/main" id="{EC6F32EC-6E29-4A6D-AF95-7946C6082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963" y="4557919"/>
            <a:ext cx="2329111" cy="154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92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35C1A12-F2AF-4B05-B60C-D2E41A77D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" y="419100"/>
            <a:ext cx="10058400" cy="4050792"/>
          </a:xfrm>
          <a:noFill/>
        </p:spPr>
        <p:txBody>
          <a:bodyPr/>
          <a:lstStyle/>
          <a:p>
            <a:pPr algn="l"/>
            <a:r>
              <a:rPr lang="sl-SI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DANSKA:</a:t>
            </a:r>
            <a:r>
              <a:rPr lang="sl-S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Danci na silvestrovo praznujejo s prijatelji, z dobro večerjo, penino in tradicionalnim kolačem v obliki drevesca.  Najbolj pogumni na silvestrovo v skočijo v mrzlo morje.</a:t>
            </a:r>
          </a:p>
          <a:p>
            <a:pPr algn="l"/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sl-SI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ITALIJA:</a:t>
            </a:r>
            <a:r>
              <a:rPr lang="sl-S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Na novo leto je obvezno rdeče spodnje perilo, </a:t>
            </a:r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sl-S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saj to prinaša srečo in uspeh. </a:t>
            </a:r>
          </a:p>
          <a:p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endParaRPr lang="sl-SI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sl-SI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endParaRPr lang="sl-SI" dirty="0"/>
          </a:p>
        </p:txBody>
      </p:sp>
      <p:pic>
        <p:nvPicPr>
          <p:cNvPr id="4" name="Picture 6" descr="Eclectic Home and Life: Kransekake for beginners or short on time">
            <a:extLst>
              <a:ext uri="{FF2B5EF4-FFF2-40B4-BE49-F238E27FC236}">
                <a16:creationId xmlns:a16="http://schemas.microsoft.com/office/drawing/2014/main" id="{3013CB37-C357-4226-860A-B7170842C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760" y="1111942"/>
            <a:ext cx="3468053" cy="37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Grab Your Red Underwear And Get Ready For New Year's Eve - Ripley's Believe  It or Not!">
            <a:extLst>
              <a:ext uri="{FF2B5EF4-FFF2-40B4-BE49-F238E27FC236}">
                <a16:creationId xmlns:a16="http://schemas.microsoft.com/office/drawing/2014/main" id="{C5FEF2BA-A865-44D3-BEFF-4B667AC05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6" r="11417" b="2178"/>
          <a:stretch/>
        </p:blipFill>
        <p:spPr bwMode="auto">
          <a:xfrm>
            <a:off x="2824480" y="4495292"/>
            <a:ext cx="2580640" cy="182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62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07813C-5422-4AD9-9A18-39124CA9B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08" y="577088"/>
            <a:ext cx="11132312" cy="596595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marL="0" indent="0" algn="l">
              <a:buNone/>
            </a:pPr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r>
              <a:rPr lang="sl-SI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GRČIJA:</a:t>
            </a:r>
            <a:r>
              <a:rPr lang="sl-S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Družine se običajno zberejo ob kartah in drugih igrah na srečo, pri tem pa velja pravilo: Kdor zmaga, ima srečo v celem novem letu, kdor izgubi, ima srečo v ljubezni.</a:t>
            </a:r>
          </a:p>
          <a:p>
            <a:pPr algn="l"/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endParaRPr lang="sl-SI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sl-SI" dirty="0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pPr algn="l"/>
            <a:endParaRPr lang="sl-SI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sl-SI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/>
            <a:endParaRPr lang="sl-SI" b="0" i="0" dirty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sl-SI" b="1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MEHIKA:</a:t>
            </a:r>
            <a:r>
              <a:rPr lang="sl-S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 Številni Mehičani na novoletni dan pred vrata </a:t>
            </a:r>
          </a:p>
          <a:p>
            <a:pPr marL="0" indent="0" algn="l">
              <a:buNone/>
            </a:pPr>
            <a:r>
              <a:rPr lang="sl-SI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postavijo kovček, kar naj bi prinašalo potovanja v novem letu. </a:t>
            </a:r>
            <a:endParaRPr lang="sl-SI" dirty="0"/>
          </a:p>
          <a:p>
            <a:endParaRPr lang="sl-SI" dirty="0"/>
          </a:p>
        </p:txBody>
      </p:sp>
      <p:pic>
        <p:nvPicPr>
          <p:cNvPr id="4" name="Picture 10" descr="400 Family Playing Board Game Illustrations &amp;amp; Clip Art - iStock">
            <a:extLst>
              <a:ext uri="{FF2B5EF4-FFF2-40B4-BE49-F238E27FC236}">
                <a16:creationId xmlns:a16="http://schemas.microsoft.com/office/drawing/2014/main" id="{1701D706-0269-49E2-8320-DD2EAB46A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77" y="1342136"/>
            <a:ext cx="3303143" cy="276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Travel Concept Suitcases And Signpost What To Visit In Mexico Stock Photo -  Download Image Now - iStock">
            <a:extLst>
              <a:ext uri="{FF2B5EF4-FFF2-40B4-BE49-F238E27FC236}">
                <a16:creationId xmlns:a16="http://schemas.microsoft.com/office/drawing/2014/main" id="{F6E08632-5C5A-4F82-9014-3B2E3BB9B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48" y="4215892"/>
            <a:ext cx="2753360" cy="20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694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les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lesa]]</Template>
  <TotalTime>34</TotalTime>
  <Words>186</Words>
  <Application>Microsoft Office PowerPoint</Application>
  <PresentationFormat>Širokozaslonsko</PresentationFormat>
  <Paragraphs>34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1" baseType="lpstr">
      <vt:lpstr>Arial</vt:lpstr>
      <vt:lpstr>Rockwell</vt:lpstr>
      <vt:lpstr>Rockwell Condensed</vt:lpstr>
      <vt:lpstr>Source Sans Pro</vt:lpstr>
      <vt:lpstr>Wingdings</vt:lpstr>
      <vt:lpstr>Vrsta lesa</vt:lpstr>
      <vt:lpstr>NOVO LETO PO SVETU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LETO PO SVETU</dc:title>
  <dc:creator>uporabnik</dc:creator>
  <cp:lastModifiedBy>uporabnik</cp:lastModifiedBy>
  <cp:revision>1</cp:revision>
  <dcterms:created xsi:type="dcterms:W3CDTF">2021-12-21T14:32:45Z</dcterms:created>
  <dcterms:modified xsi:type="dcterms:W3CDTF">2021-12-21T15:07:13Z</dcterms:modified>
</cp:coreProperties>
</file>