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3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43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/>
              <a:t>Kliknite, če želite urediti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661F5-141C-45C5-BCD4-58087DD15D99}" type="datetimeFigureOut">
              <a:rPr lang="sl-SI" smtClean="0"/>
              <a:t>6. 01. 2022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5055A-37D6-46F5-BA76-7CFCD0B4B0DD}" type="slidenum">
              <a:rPr lang="sl-SI" smtClean="0"/>
              <a:t>‹#›</a:t>
            </a:fld>
            <a:endParaRPr lang="sl-SI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06736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661F5-141C-45C5-BCD4-58087DD15D99}" type="datetimeFigureOut">
              <a:rPr lang="sl-SI" smtClean="0"/>
              <a:t>6. 01. 2022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5055A-37D6-46F5-BA76-7CFCD0B4B0D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4881471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661F5-141C-45C5-BCD4-58087DD15D99}" type="datetimeFigureOut">
              <a:rPr lang="sl-SI" smtClean="0"/>
              <a:t>6. 01. 2022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5055A-37D6-46F5-BA76-7CFCD0B4B0D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228582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661F5-141C-45C5-BCD4-58087DD15D99}" type="datetimeFigureOut">
              <a:rPr lang="sl-SI" smtClean="0"/>
              <a:t>6. 01. 2022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5055A-37D6-46F5-BA76-7CFCD0B4B0DD}" type="slidenum">
              <a:rPr lang="sl-SI" smtClean="0"/>
              <a:t>‹#›</a:t>
            </a:fld>
            <a:endParaRPr lang="sl-SI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602046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661F5-141C-45C5-BCD4-58087DD15D99}" type="datetimeFigureOut">
              <a:rPr lang="sl-SI" smtClean="0"/>
              <a:t>6. 01. 2022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5055A-37D6-46F5-BA76-7CFCD0B4B0D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400895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kartice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sl-SI"/>
              <a:t>Kliknite za urejanje slogov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661F5-141C-45C5-BCD4-58087DD15D99}" type="datetimeFigureOut">
              <a:rPr lang="sl-SI" smtClean="0"/>
              <a:t>6. 01. 2022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5055A-37D6-46F5-BA76-7CFCD0B4B0DD}" type="slidenum">
              <a:rPr lang="sl-SI" smtClean="0"/>
              <a:t>‹#›</a:t>
            </a:fld>
            <a:endParaRPr lang="sl-SI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029321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nično ali neresnič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sl-SI"/>
              <a:t>Kliknite za urejanje slogov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661F5-141C-45C5-BCD4-58087DD15D99}" type="datetimeFigureOut">
              <a:rPr lang="sl-SI" smtClean="0"/>
              <a:t>6. 01. 2022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5055A-37D6-46F5-BA76-7CFCD0B4B0D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422234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661F5-141C-45C5-BCD4-58087DD15D99}" type="datetimeFigureOut">
              <a:rPr lang="sl-SI" smtClean="0"/>
              <a:t>6. 01. 2022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5055A-37D6-46F5-BA76-7CFCD0B4B0D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1030703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661F5-141C-45C5-BCD4-58087DD15D99}" type="datetimeFigureOut">
              <a:rPr lang="sl-SI" smtClean="0"/>
              <a:t>6. 01. 2022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5055A-37D6-46F5-BA76-7CFCD0B4B0D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4836634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661F5-141C-45C5-BCD4-58087DD15D99}" type="datetimeFigureOut">
              <a:rPr lang="sl-SI" smtClean="0"/>
              <a:t>6. 01. 2022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5055A-37D6-46F5-BA76-7CFCD0B4B0D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080454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661F5-141C-45C5-BCD4-58087DD15D99}" type="datetimeFigureOut">
              <a:rPr lang="sl-SI" smtClean="0"/>
              <a:t>6. 01. 2022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5055A-37D6-46F5-BA76-7CFCD0B4B0D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047987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661F5-141C-45C5-BCD4-58087DD15D99}" type="datetimeFigureOut">
              <a:rPr lang="sl-SI" smtClean="0"/>
              <a:t>6. 01. 2022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5055A-37D6-46F5-BA76-7CFCD0B4B0D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4439009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661F5-141C-45C5-BCD4-58087DD15D99}" type="datetimeFigureOut">
              <a:rPr lang="sl-SI" smtClean="0"/>
              <a:t>6. 01. 2022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5055A-37D6-46F5-BA76-7CFCD0B4B0D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950713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661F5-141C-45C5-BCD4-58087DD15D99}" type="datetimeFigureOut">
              <a:rPr lang="sl-SI" smtClean="0"/>
              <a:t>6. 01. 2022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5055A-37D6-46F5-BA76-7CFCD0B4B0D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244146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661F5-141C-45C5-BCD4-58087DD15D99}" type="datetimeFigureOut">
              <a:rPr lang="sl-SI" smtClean="0"/>
              <a:t>6. 01. 2022</a:t>
            </a:fld>
            <a:endParaRPr lang="sl-S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5055A-37D6-46F5-BA76-7CFCD0B4B0D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127943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661F5-141C-45C5-BCD4-58087DD15D99}" type="datetimeFigureOut">
              <a:rPr lang="sl-SI" smtClean="0"/>
              <a:t>6. 01. 2022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5055A-37D6-46F5-BA76-7CFCD0B4B0D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6080748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661F5-141C-45C5-BCD4-58087DD15D99}" type="datetimeFigureOut">
              <a:rPr lang="sl-SI" smtClean="0"/>
              <a:t>6. 01. 2022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5055A-37D6-46F5-BA76-7CFCD0B4B0D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080676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EC661F5-141C-45C5-BCD4-58087DD15D99}" type="datetimeFigureOut">
              <a:rPr lang="sl-SI" smtClean="0"/>
              <a:t>6. 01. 2022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9265055A-37D6-46F5-BA76-7CFCD0B4B0D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29724207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18" Type="http://schemas.openxmlformats.org/officeDocument/2006/relationships/image" Target="../media/image25.png"/><Relationship Id="rId26" Type="http://schemas.openxmlformats.org/officeDocument/2006/relationships/image" Target="../media/image33.png"/><Relationship Id="rId3" Type="http://schemas.openxmlformats.org/officeDocument/2006/relationships/image" Target="../media/image10.png"/><Relationship Id="rId21" Type="http://schemas.openxmlformats.org/officeDocument/2006/relationships/image" Target="../media/image28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5" Type="http://schemas.openxmlformats.org/officeDocument/2006/relationships/image" Target="../media/image32.png"/><Relationship Id="rId2" Type="http://schemas.openxmlformats.org/officeDocument/2006/relationships/image" Target="../media/image9.png"/><Relationship Id="rId16" Type="http://schemas.openxmlformats.org/officeDocument/2006/relationships/image" Target="../media/image23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24" Type="http://schemas.openxmlformats.org/officeDocument/2006/relationships/image" Target="../media/image31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23" Type="http://schemas.openxmlformats.org/officeDocument/2006/relationships/image" Target="../media/image30.png"/><Relationship Id="rId28" Type="http://schemas.openxmlformats.org/officeDocument/2006/relationships/image" Target="../media/image35.png"/><Relationship Id="rId10" Type="http://schemas.openxmlformats.org/officeDocument/2006/relationships/image" Target="../media/image17.png"/><Relationship Id="rId19" Type="http://schemas.openxmlformats.org/officeDocument/2006/relationships/image" Target="../media/image26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Relationship Id="rId22" Type="http://schemas.openxmlformats.org/officeDocument/2006/relationships/image" Target="../media/image29.png"/><Relationship Id="rId27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5V6WDCbi-8M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s://www.youtube.com/watch?v=3hGeOBam7ug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sLofNXeTWMI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619EE2E0-8185-4A3B-B537-B1C9158B72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1673" y="-124691"/>
            <a:ext cx="12413673" cy="6982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2889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CE1113F-CF2C-4E32-8CCD-5FC60DDEE7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557" y="118531"/>
            <a:ext cx="8534400" cy="1507067"/>
          </a:xfrm>
        </p:spPr>
        <p:txBody>
          <a:bodyPr/>
          <a:lstStyle/>
          <a:p>
            <a:r>
              <a:rPr lang="sl-SI" dirty="0"/>
              <a:t>DRŽAVE EVROPSKE UNIJE (27) 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A9EA19CD-9B60-4B27-B659-7EDE44B667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908" y="1269506"/>
            <a:ext cx="3283165" cy="4928905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sl-SI" sz="1600" dirty="0">
                <a:solidFill>
                  <a:schemeClr val="tx1"/>
                </a:solidFill>
              </a:rPr>
              <a:t>Nemčija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l-SI" sz="1600" dirty="0">
                <a:solidFill>
                  <a:schemeClr val="tx1"/>
                </a:solidFill>
              </a:rPr>
              <a:t>Francija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l-SI" sz="1600" dirty="0">
                <a:solidFill>
                  <a:schemeClr val="tx1"/>
                </a:solidFill>
              </a:rPr>
              <a:t>Italija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l-SI" sz="1600" dirty="0">
                <a:solidFill>
                  <a:schemeClr val="tx1"/>
                </a:solidFill>
              </a:rPr>
              <a:t>Španija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l-SI" sz="1600" dirty="0">
                <a:solidFill>
                  <a:schemeClr val="tx1"/>
                </a:solidFill>
              </a:rPr>
              <a:t>Poljska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l-SI" sz="1600" dirty="0">
                <a:solidFill>
                  <a:schemeClr val="tx1"/>
                </a:solidFill>
              </a:rPr>
              <a:t>Romunija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l-SI" sz="1600" dirty="0">
                <a:solidFill>
                  <a:schemeClr val="tx1"/>
                </a:solidFill>
              </a:rPr>
              <a:t>Nizozemska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l-SI" sz="1600" dirty="0">
                <a:solidFill>
                  <a:schemeClr val="tx1"/>
                </a:solidFill>
              </a:rPr>
              <a:t>Belgija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l-SI" sz="1600" dirty="0">
                <a:solidFill>
                  <a:schemeClr val="tx1"/>
                </a:solidFill>
              </a:rPr>
              <a:t>Grčija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l-SI" sz="1600" dirty="0">
                <a:solidFill>
                  <a:schemeClr val="tx1"/>
                </a:solidFill>
              </a:rPr>
              <a:t>Češka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l-SI" sz="1600" dirty="0">
                <a:solidFill>
                  <a:schemeClr val="tx1"/>
                </a:solidFill>
              </a:rPr>
              <a:t>Portugalska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l-SI" sz="1600" dirty="0">
                <a:solidFill>
                  <a:schemeClr val="tx1"/>
                </a:solidFill>
              </a:rPr>
              <a:t>Madžarska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l-SI" sz="1600" dirty="0">
                <a:solidFill>
                  <a:schemeClr val="tx1"/>
                </a:solidFill>
              </a:rPr>
              <a:t>Švedska</a:t>
            </a:r>
          </a:p>
          <a:p>
            <a:endParaRPr lang="sl-SI" sz="1600" dirty="0"/>
          </a:p>
        </p:txBody>
      </p:sp>
      <p:sp>
        <p:nvSpPr>
          <p:cNvPr id="6" name="PoljeZBesedilom 5">
            <a:extLst>
              <a:ext uri="{FF2B5EF4-FFF2-40B4-BE49-F238E27FC236}">
                <a16:creationId xmlns:a16="http://schemas.microsoft.com/office/drawing/2014/main" id="{1DA3408F-B1B7-412D-9D24-7872AC5CE5E8}"/>
              </a:ext>
            </a:extLst>
          </p:cNvPr>
          <p:cNvSpPr txBox="1"/>
          <p:nvPr/>
        </p:nvSpPr>
        <p:spPr>
          <a:xfrm>
            <a:off x="3935073" y="1145219"/>
            <a:ext cx="415997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sl-SI" sz="1600" dirty="0"/>
              <a:t>Avstrija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sl-SI" sz="1600" dirty="0"/>
              <a:t>Bolgarija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sl-SI" sz="1600" dirty="0"/>
              <a:t>Danska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sl-SI" sz="1600" dirty="0"/>
              <a:t>Finska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sl-SI" sz="1600" dirty="0"/>
              <a:t>Slovaška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sl-SI" sz="1600" dirty="0"/>
              <a:t>Irska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sl-SI" sz="1600" dirty="0"/>
              <a:t>Hrvaška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sl-SI" sz="1600" dirty="0"/>
              <a:t>Litva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sl-SI" sz="1600" dirty="0"/>
              <a:t>Slovenija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sl-SI" sz="1600" dirty="0"/>
              <a:t>Latvija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sl-SI" sz="1600" dirty="0"/>
              <a:t>Estonija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sl-SI" sz="1600" dirty="0"/>
              <a:t>Ciper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sl-SI" sz="1600" dirty="0"/>
              <a:t>Luksemburg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sl-SI" sz="1600" dirty="0"/>
              <a:t>Malta 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F9F3523F-BC78-488A-A9E2-B9D3DF8EDF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9075" cy="13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Zastava Francije">
            <a:extLst>
              <a:ext uri="{FF2B5EF4-FFF2-40B4-BE49-F238E27FC236}">
                <a16:creationId xmlns:a16="http://schemas.microsoft.com/office/drawing/2014/main" id="{0D8261F9-F0C8-4C35-8C55-D9BC0478B6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00025" cy="13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Zastava Italije">
            <a:extLst>
              <a:ext uri="{FF2B5EF4-FFF2-40B4-BE49-F238E27FC236}">
                <a16:creationId xmlns:a16="http://schemas.microsoft.com/office/drawing/2014/main" id="{A617C6F6-0221-4930-AC66-F883189C04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9075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Zastava Španije">
            <a:extLst>
              <a:ext uri="{FF2B5EF4-FFF2-40B4-BE49-F238E27FC236}">
                <a16:creationId xmlns:a16="http://schemas.microsoft.com/office/drawing/2014/main" id="{A5FB4949-11E7-42C7-935F-E97C9D0956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38125" cy="16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Zastava Poljske">
            <a:extLst>
              <a:ext uri="{FF2B5EF4-FFF2-40B4-BE49-F238E27FC236}">
                <a16:creationId xmlns:a16="http://schemas.microsoft.com/office/drawing/2014/main" id="{305676EF-B993-403C-B6FF-75F6DC8BD7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38125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Zastava Romunije">
            <a:extLst>
              <a:ext uri="{FF2B5EF4-FFF2-40B4-BE49-F238E27FC236}">
                <a16:creationId xmlns:a16="http://schemas.microsoft.com/office/drawing/2014/main" id="{0E0270C1-2A23-4C44-8EB6-34DAE2A489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38125" cy="16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Zastava Nizozemske">
            <a:extLst>
              <a:ext uri="{FF2B5EF4-FFF2-40B4-BE49-F238E27FC236}">
                <a16:creationId xmlns:a16="http://schemas.microsoft.com/office/drawing/2014/main" id="{CB47B404-3294-4F01-80E5-AFC1DB7E64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38125" cy="16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Zastava Belgije">
            <a:extLst>
              <a:ext uri="{FF2B5EF4-FFF2-40B4-BE49-F238E27FC236}">
                <a16:creationId xmlns:a16="http://schemas.microsoft.com/office/drawing/2014/main" id="{6A3E46E0-DEC7-4C37-98DA-652A04BFA9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00025" cy="17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Zastava Grčije">
            <a:extLst>
              <a:ext uri="{FF2B5EF4-FFF2-40B4-BE49-F238E27FC236}">
                <a16:creationId xmlns:a16="http://schemas.microsoft.com/office/drawing/2014/main" id="{F676B86B-7704-4D31-9B87-FFA60002F8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38125" cy="16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Zastava Češke">
            <a:extLst>
              <a:ext uri="{FF2B5EF4-FFF2-40B4-BE49-F238E27FC236}">
                <a16:creationId xmlns:a16="http://schemas.microsoft.com/office/drawing/2014/main" id="{E32EA5F2-0FB7-4FFC-ACFB-F0776A747A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38125" cy="16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Zastava Portugalske">
            <a:extLst>
              <a:ext uri="{FF2B5EF4-FFF2-40B4-BE49-F238E27FC236}">
                <a16:creationId xmlns:a16="http://schemas.microsoft.com/office/drawing/2014/main" id="{93B72EB5-4685-4EEE-8397-A4468CE887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38125" cy="16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1" name="Picture 13" descr="Zastava Madžarske">
            <a:extLst>
              <a:ext uri="{FF2B5EF4-FFF2-40B4-BE49-F238E27FC236}">
                <a16:creationId xmlns:a16="http://schemas.microsoft.com/office/drawing/2014/main" id="{3B6E3D7D-00A3-4339-9FB0-06089FDDAE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38125" cy="12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Zastava Švedske">
            <a:extLst>
              <a:ext uri="{FF2B5EF4-FFF2-40B4-BE49-F238E27FC236}">
                <a16:creationId xmlns:a16="http://schemas.microsoft.com/office/drawing/2014/main" id="{562763CA-1C25-415E-92C2-7D9DB3AE06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38125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3" name="Picture 15" descr="Zastava Avstrije">
            <a:extLst>
              <a:ext uri="{FF2B5EF4-FFF2-40B4-BE49-F238E27FC236}">
                <a16:creationId xmlns:a16="http://schemas.microsoft.com/office/drawing/2014/main" id="{A758C6ED-3E3E-438F-A486-B2CDB8A701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38125" cy="16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Zastava Bolgarije">
            <a:extLst>
              <a:ext uri="{FF2B5EF4-FFF2-40B4-BE49-F238E27FC236}">
                <a16:creationId xmlns:a16="http://schemas.microsoft.com/office/drawing/2014/main" id="{50122684-3703-4D89-B599-A0A3BA2845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38125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5" name="Picture 17" descr="Zastava Danske">
            <a:extLst>
              <a:ext uri="{FF2B5EF4-FFF2-40B4-BE49-F238E27FC236}">
                <a16:creationId xmlns:a16="http://schemas.microsoft.com/office/drawing/2014/main" id="{6D221F03-EC46-44DB-BBF2-1E61171FAD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3812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>
            <a:extLst>
              <a:ext uri="{FF2B5EF4-FFF2-40B4-BE49-F238E27FC236}">
                <a16:creationId xmlns:a16="http://schemas.microsoft.com/office/drawing/2014/main" id="{266C6504-715C-49E9-9B98-780B42EA67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38125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7" name="Picture 19" descr="Zastava Slovaške">
            <a:extLst>
              <a:ext uri="{FF2B5EF4-FFF2-40B4-BE49-F238E27FC236}">
                <a16:creationId xmlns:a16="http://schemas.microsoft.com/office/drawing/2014/main" id="{66F734F9-E032-4386-BD81-BEF64E461C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9075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Irska zastava">
            <a:extLst>
              <a:ext uri="{FF2B5EF4-FFF2-40B4-BE49-F238E27FC236}">
                <a16:creationId xmlns:a16="http://schemas.microsoft.com/office/drawing/2014/main" id="{48694F87-031C-40DE-B347-5FBBA8AF3E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9075" cy="11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9" name="Picture 21">
            <a:extLst>
              <a:ext uri="{FF2B5EF4-FFF2-40B4-BE49-F238E27FC236}">
                <a16:creationId xmlns:a16="http://schemas.microsoft.com/office/drawing/2014/main" id="{2FC1ECC6-012C-4706-B1E2-9DD982B65C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9075" cy="11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 descr="Litovska zastava">
            <a:extLst>
              <a:ext uri="{FF2B5EF4-FFF2-40B4-BE49-F238E27FC236}">
                <a16:creationId xmlns:a16="http://schemas.microsoft.com/office/drawing/2014/main" id="{05369EA1-AE68-4425-8B5A-547B5D7090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38125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1" name="Picture 23" descr="Zastava Slovenije">
            <a:extLst>
              <a:ext uri="{FF2B5EF4-FFF2-40B4-BE49-F238E27FC236}">
                <a16:creationId xmlns:a16="http://schemas.microsoft.com/office/drawing/2014/main" id="{634236EF-9D31-4B92-AA41-1CAFDB9799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9075" cy="11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 descr="Latvijaska zastava">
            <a:extLst>
              <a:ext uri="{FF2B5EF4-FFF2-40B4-BE49-F238E27FC236}">
                <a16:creationId xmlns:a16="http://schemas.microsoft.com/office/drawing/2014/main" id="{6703E94D-E42D-40D8-8BD3-B4E386EC34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38125" cy="12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3" name="Picture 25" descr="Zastava Estonije">
            <a:extLst>
              <a:ext uri="{FF2B5EF4-FFF2-40B4-BE49-F238E27FC236}">
                <a16:creationId xmlns:a16="http://schemas.microsoft.com/office/drawing/2014/main" id="{2A5A02A2-689B-4222-8535-98EC675553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38125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4" name="Picture 26" descr="Zastava Cipra">
            <a:extLst>
              <a:ext uri="{FF2B5EF4-FFF2-40B4-BE49-F238E27FC236}">
                <a16:creationId xmlns:a16="http://schemas.microsoft.com/office/drawing/2014/main" id="{7434AD18-7B42-4954-AEC3-62AE2B62BA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9075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5" name="Picture 27" descr="Zastava Luksemburga">
            <a:extLst>
              <a:ext uri="{FF2B5EF4-FFF2-40B4-BE49-F238E27FC236}">
                <a16:creationId xmlns:a16="http://schemas.microsoft.com/office/drawing/2014/main" id="{1D3FC7A5-EA2E-47B8-9BE4-1EDBD82461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00025" cy="12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6" name="Picture 28" descr="Zastava Malta">
            <a:extLst>
              <a:ext uri="{FF2B5EF4-FFF2-40B4-BE49-F238E27FC236}">
                <a16:creationId xmlns:a16="http://schemas.microsoft.com/office/drawing/2014/main" id="{5CC47DB8-C4F4-4698-8B74-830E8D8BB0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38125" cy="16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7359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AC9BE9E-546D-434A-8536-56909CF32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004" y="252683"/>
            <a:ext cx="8534400" cy="1507067"/>
          </a:xfrm>
        </p:spPr>
        <p:txBody>
          <a:bodyPr/>
          <a:lstStyle/>
          <a:p>
            <a:r>
              <a:rPr lang="sl-SI" dirty="0"/>
              <a:t>Slovenija 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A41E8BB4-7E09-4667-8286-CC649D19C0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242" t="18673" r="19612" b="6278"/>
          <a:stretch/>
        </p:blipFill>
        <p:spPr>
          <a:xfrm>
            <a:off x="242318" y="1494094"/>
            <a:ext cx="4281910" cy="4003930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887CD091-29D3-4444-9893-F7D47BC26B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257" t="18641" r="28568" b="6666"/>
          <a:stretch/>
        </p:blipFill>
        <p:spPr>
          <a:xfrm>
            <a:off x="8943404" y="-1"/>
            <a:ext cx="3248596" cy="5645905"/>
          </a:xfrm>
          <a:prstGeom prst="rect">
            <a:avLst/>
          </a:prstGeom>
        </p:spPr>
      </p:pic>
      <p:pic>
        <p:nvPicPr>
          <p:cNvPr id="7170" name="Picture 2" descr="Mizica pogrni se – s slovensko hrano in tradicijo | Naša super hrana">
            <a:extLst>
              <a:ext uri="{FF2B5EF4-FFF2-40B4-BE49-F238E27FC236}">
                <a16:creationId xmlns:a16="http://schemas.microsoft.com/office/drawing/2014/main" id="{37447883-A354-452A-B9C9-4AF914C77C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35" t="1" b="-625"/>
          <a:stretch/>
        </p:blipFill>
        <p:spPr bwMode="auto">
          <a:xfrm>
            <a:off x="5142695" y="337351"/>
            <a:ext cx="3335043" cy="309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oljeZBesedilom 7">
            <a:extLst>
              <a:ext uri="{FF2B5EF4-FFF2-40B4-BE49-F238E27FC236}">
                <a16:creationId xmlns:a16="http://schemas.microsoft.com/office/drawing/2014/main" id="{31C1F091-A99B-4047-8659-836CD1557067}"/>
              </a:ext>
            </a:extLst>
          </p:cNvPr>
          <p:cNvSpPr txBox="1"/>
          <p:nvPr/>
        </p:nvSpPr>
        <p:spPr>
          <a:xfrm>
            <a:off x="6300076" y="3608226"/>
            <a:ext cx="18820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OREHOVA POTICA</a:t>
            </a:r>
          </a:p>
        </p:txBody>
      </p:sp>
      <p:pic>
        <p:nvPicPr>
          <p:cNvPr id="7172" name="Picture 4" descr="Tradicionalne slovenske jedi - velikonočne jedi, božične jedi, pustne jedi  &amp;gt;&amp;gt;">
            <a:extLst>
              <a:ext uri="{FF2B5EF4-FFF2-40B4-BE49-F238E27FC236}">
                <a16:creationId xmlns:a16="http://schemas.microsoft.com/office/drawing/2014/main" id="{F7F8D28C-5A07-43B7-8C33-CD1C0D933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184" y="4427042"/>
            <a:ext cx="2938925" cy="2017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PoljeZBesedilom 11">
            <a:extLst>
              <a:ext uri="{FF2B5EF4-FFF2-40B4-BE49-F238E27FC236}">
                <a16:creationId xmlns:a16="http://schemas.microsoft.com/office/drawing/2014/main" id="{39665BBD-1B22-498C-A9A9-25F0AC4BF3EC}"/>
              </a:ext>
            </a:extLst>
          </p:cNvPr>
          <p:cNvSpPr txBox="1"/>
          <p:nvPr/>
        </p:nvSpPr>
        <p:spPr>
          <a:xfrm>
            <a:off x="7242685" y="5779867"/>
            <a:ext cx="25848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PEČENICE/KRVAVICE, KISLO ZELJE</a:t>
            </a:r>
          </a:p>
        </p:txBody>
      </p:sp>
    </p:spTree>
    <p:extLst>
      <p:ext uri="{BB962C8B-B14F-4D97-AF65-F5344CB8AC3E}">
        <p14:creationId xmlns:p14="http://schemas.microsoft.com/office/powerpoint/2010/main" val="28104446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376255B-FD12-428D-980D-AB3478D32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084" y="5552652"/>
            <a:ext cx="8534400" cy="1507067"/>
          </a:xfrm>
        </p:spPr>
        <p:txBody>
          <a:bodyPr/>
          <a:lstStyle/>
          <a:p>
            <a:r>
              <a:rPr lang="sl-SI" dirty="0"/>
              <a:t>Avstrija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D0BFF9E4-AF51-42B7-ACF9-02F5A945B1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8C521CEC-52C3-4087-B28F-17CC1DB65A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039" t="19029" r="28568" b="11586"/>
          <a:stretch/>
        </p:blipFill>
        <p:spPr>
          <a:xfrm>
            <a:off x="8673484" y="0"/>
            <a:ext cx="3519148" cy="5630640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28037D5B-4D48-4573-9AF8-29C39E91E7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713" t="19029" r="15024" b="5502"/>
          <a:stretch/>
        </p:blipFill>
        <p:spPr>
          <a:xfrm>
            <a:off x="1" y="0"/>
            <a:ext cx="4781212" cy="3959441"/>
          </a:xfrm>
          <a:prstGeom prst="rect">
            <a:avLst/>
          </a:prstGeom>
        </p:spPr>
      </p:pic>
      <p:pic>
        <p:nvPicPr>
          <p:cNvPr id="6146" name="Picture 2" descr="Tako se pravilno pripravi dunajski zrezek! - Okusno.je">
            <a:extLst>
              <a:ext uri="{FF2B5EF4-FFF2-40B4-BE49-F238E27FC236}">
                <a16:creationId xmlns:a16="http://schemas.microsoft.com/office/drawing/2014/main" id="{07979DFC-87E0-4A47-9D85-CC60DB2B95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0800" y="3568823"/>
            <a:ext cx="44704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oljeZBesedilom 7">
            <a:extLst>
              <a:ext uri="{FF2B5EF4-FFF2-40B4-BE49-F238E27FC236}">
                <a16:creationId xmlns:a16="http://schemas.microsoft.com/office/drawing/2014/main" id="{E315D9E8-3664-45C7-A923-8AB3CA795A06}"/>
              </a:ext>
            </a:extLst>
          </p:cNvPr>
          <p:cNvSpPr txBox="1"/>
          <p:nvPr/>
        </p:nvSpPr>
        <p:spPr>
          <a:xfrm>
            <a:off x="1953087" y="4986867"/>
            <a:ext cx="15654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DUNAJSKI ZREZEK</a:t>
            </a:r>
          </a:p>
        </p:txBody>
      </p:sp>
      <p:pic>
        <p:nvPicPr>
          <p:cNvPr id="6148" name="Picture 4" descr="Enciklopedija hrane: Najstarejša torta na svetu | Dnevnik">
            <a:extLst>
              <a:ext uri="{FF2B5EF4-FFF2-40B4-BE49-F238E27FC236}">
                <a16:creationId xmlns:a16="http://schemas.microsoft.com/office/drawing/2014/main" id="{924D172E-2950-4FBB-857E-81CCD50D7B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2021" y="206405"/>
            <a:ext cx="2950655" cy="1616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PoljeZBesedilom 11">
            <a:extLst>
              <a:ext uri="{FF2B5EF4-FFF2-40B4-BE49-F238E27FC236}">
                <a16:creationId xmlns:a16="http://schemas.microsoft.com/office/drawing/2014/main" id="{A7B3EF4D-518B-408E-BD59-8D5E6D6CB82D}"/>
              </a:ext>
            </a:extLst>
          </p:cNvPr>
          <p:cNvSpPr txBox="1"/>
          <p:nvPr/>
        </p:nvSpPr>
        <p:spPr>
          <a:xfrm>
            <a:off x="6765771" y="1916084"/>
            <a:ext cx="15654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LINŠKA TORTA</a:t>
            </a:r>
          </a:p>
        </p:txBody>
      </p:sp>
    </p:spTree>
    <p:extLst>
      <p:ext uri="{BB962C8B-B14F-4D97-AF65-F5344CB8AC3E}">
        <p14:creationId xmlns:p14="http://schemas.microsoft.com/office/powerpoint/2010/main" val="6133480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4CBFCD5-45C2-425D-8423-3EB59D6CB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940" y="5566721"/>
            <a:ext cx="8534400" cy="1507067"/>
          </a:xfrm>
        </p:spPr>
        <p:txBody>
          <a:bodyPr/>
          <a:lstStyle/>
          <a:p>
            <a:r>
              <a:rPr lang="sl-SI" dirty="0" err="1"/>
              <a:t>italija</a:t>
            </a:r>
            <a:endParaRPr lang="sl-SI" dirty="0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95411E7D-8A6E-4988-8295-6C44DBB01B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FF67D6A6-09A4-4D64-A4FA-3B9BB4C4F7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039" t="21877" r="28786" b="9999"/>
          <a:stretch/>
        </p:blipFill>
        <p:spPr>
          <a:xfrm>
            <a:off x="8611340" y="34730"/>
            <a:ext cx="3554659" cy="5634455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F8C3490D-4215-4BA7-A709-FAFA345C10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713" t="19406" r="15388" b="5254"/>
          <a:stretch/>
        </p:blipFill>
        <p:spPr>
          <a:xfrm>
            <a:off x="0" y="0"/>
            <a:ext cx="5213893" cy="4341181"/>
          </a:xfrm>
          <a:prstGeom prst="rect">
            <a:avLst/>
          </a:prstGeom>
        </p:spPr>
      </p:pic>
      <p:pic>
        <p:nvPicPr>
          <p:cNvPr id="5122" name="Picture 2" descr="Tedenski jedilnik: Najbolj priljubljene italijanske jedi - Odprta kuhinja">
            <a:extLst>
              <a:ext uri="{FF2B5EF4-FFF2-40B4-BE49-F238E27FC236}">
                <a16:creationId xmlns:a16="http://schemas.microsoft.com/office/drawing/2014/main" id="{34A6F900-D2BE-4B93-B6DC-FDAC9D5D37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9836" y="3873436"/>
            <a:ext cx="2876537" cy="2157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Italijanska hrana - šta je to? - Furaj.ba | Furaj.ba">
            <a:extLst>
              <a:ext uri="{FF2B5EF4-FFF2-40B4-BE49-F238E27FC236}">
                <a16:creationId xmlns:a16="http://schemas.microsoft.com/office/drawing/2014/main" id="{6CBB3523-0E08-4A59-9E28-4B13E2C27D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8372" y="190742"/>
            <a:ext cx="2991368" cy="1869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oljeZBesedilom 7">
            <a:extLst>
              <a:ext uri="{FF2B5EF4-FFF2-40B4-BE49-F238E27FC236}">
                <a16:creationId xmlns:a16="http://schemas.microsoft.com/office/drawing/2014/main" id="{D8ED8ADC-21AD-4BEB-9B35-93DF7F809841}"/>
              </a:ext>
            </a:extLst>
          </p:cNvPr>
          <p:cNvSpPr txBox="1"/>
          <p:nvPr/>
        </p:nvSpPr>
        <p:spPr>
          <a:xfrm>
            <a:off x="6205491" y="2238450"/>
            <a:ext cx="16423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PICA </a:t>
            </a:r>
          </a:p>
        </p:txBody>
      </p:sp>
      <p:sp>
        <p:nvSpPr>
          <p:cNvPr id="11" name="PoljeZBesedilom 10">
            <a:extLst>
              <a:ext uri="{FF2B5EF4-FFF2-40B4-BE49-F238E27FC236}">
                <a16:creationId xmlns:a16="http://schemas.microsoft.com/office/drawing/2014/main" id="{4614B2EB-E345-49E2-8355-16CCA16BF05F}"/>
              </a:ext>
            </a:extLst>
          </p:cNvPr>
          <p:cNvSpPr txBox="1"/>
          <p:nvPr/>
        </p:nvSpPr>
        <p:spPr>
          <a:xfrm>
            <a:off x="3184869" y="5607463"/>
            <a:ext cx="16423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TESTENINE </a:t>
            </a:r>
          </a:p>
        </p:txBody>
      </p:sp>
    </p:spTree>
    <p:extLst>
      <p:ext uri="{BB962C8B-B14F-4D97-AF65-F5344CB8AC3E}">
        <p14:creationId xmlns:p14="http://schemas.microsoft.com/office/powerpoint/2010/main" val="38972037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6BBEA5C-8D0D-4D5A-A083-7DDE502D7A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42" y="5579286"/>
            <a:ext cx="8534400" cy="1507067"/>
          </a:xfrm>
        </p:spPr>
        <p:txBody>
          <a:bodyPr/>
          <a:lstStyle/>
          <a:p>
            <a:r>
              <a:rPr lang="sl-SI" dirty="0"/>
              <a:t>hrvaška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111BAD0A-7100-4D40-8095-99888F9669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44EDC324-D4F2-4E12-9A76-EE4FB11554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184" t="23690" r="29006" b="4207"/>
          <a:stretch/>
        </p:blipFill>
        <p:spPr>
          <a:xfrm>
            <a:off x="8708995" y="21001"/>
            <a:ext cx="3483006" cy="5932827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D50CC26D-4950-43BD-B443-ACE32AE6E8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568" t="18771" r="15315" b="6796"/>
          <a:stretch/>
        </p:blipFill>
        <p:spPr>
          <a:xfrm>
            <a:off x="124286" y="126333"/>
            <a:ext cx="5299969" cy="4341143"/>
          </a:xfrm>
          <a:prstGeom prst="rect">
            <a:avLst/>
          </a:prstGeom>
        </p:spPr>
      </p:pic>
      <p:pic>
        <p:nvPicPr>
          <p:cNvPr id="4098" name="Picture 2" descr="Dalmatinska pašticada za prste polizati! - Štitnjača.hr">
            <a:extLst>
              <a:ext uri="{FF2B5EF4-FFF2-40B4-BE49-F238E27FC236}">
                <a16:creationId xmlns:a16="http://schemas.microsoft.com/office/drawing/2014/main" id="{E9377832-EDE8-48D3-8855-835D999462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0507" y="3936609"/>
            <a:ext cx="2466975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Zagorski štrukli - Okusi.eu">
            <a:extLst>
              <a:ext uri="{FF2B5EF4-FFF2-40B4-BE49-F238E27FC236}">
                <a16:creationId xmlns:a16="http://schemas.microsoft.com/office/drawing/2014/main" id="{A89D3F3F-742B-4F64-AA02-823C93B6F2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3137" y="412799"/>
            <a:ext cx="2466975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oljeZBesedilom 7">
            <a:extLst>
              <a:ext uri="{FF2B5EF4-FFF2-40B4-BE49-F238E27FC236}">
                <a16:creationId xmlns:a16="http://schemas.microsoft.com/office/drawing/2014/main" id="{899EEFB8-A016-4ECD-9557-CA8F82C9E1D9}"/>
              </a:ext>
            </a:extLst>
          </p:cNvPr>
          <p:cNvSpPr txBox="1"/>
          <p:nvPr/>
        </p:nvSpPr>
        <p:spPr>
          <a:xfrm>
            <a:off x="6267635" y="2493433"/>
            <a:ext cx="19353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ZAGORSKI ŠTRUKLI</a:t>
            </a:r>
          </a:p>
        </p:txBody>
      </p:sp>
      <p:sp>
        <p:nvSpPr>
          <p:cNvPr id="11" name="PoljeZBesedilom 10">
            <a:extLst>
              <a:ext uri="{FF2B5EF4-FFF2-40B4-BE49-F238E27FC236}">
                <a16:creationId xmlns:a16="http://schemas.microsoft.com/office/drawing/2014/main" id="{F773274C-3943-4F63-B974-938E6C28CF5D}"/>
              </a:ext>
            </a:extLst>
          </p:cNvPr>
          <p:cNvSpPr txBox="1"/>
          <p:nvPr/>
        </p:nvSpPr>
        <p:spPr>
          <a:xfrm>
            <a:off x="6528898" y="4942781"/>
            <a:ext cx="1935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PAŠTICADA</a:t>
            </a:r>
          </a:p>
        </p:txBody>
      </p:sp>
    </p:spTree>
    <p:extLst>
      <p:ext uri="{BB962C8B-B14F-4D97-AF65-F5344CB8AC3E}">
        <p14:creationId xmlns:p14="http://schemas.microsoft.com/office/powerpoint/2010/main" val="13034601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DECF21D-DB0F-4C0F-91D2-DFEB3C634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654" y="5570408"/>
            <a:ext cx="8534400" cy="1507067"/>
          </a:xfrm>
        </p:spPr>
        <p:txBody>
          <a:bodyPr/>
          <a:lstStyle/>
          <a:p>
            <a:r>
              <a:rPr lang="sl-SI" dirty="0"/>
              <a:t>madžarska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E71AAEE8-BBEF-4B33-A1A3-751A9795B2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BBAFB641-66F8-43FB-B3FE-F6448C488F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257" t="23171" r="28641" b="7184"/>
          <a:stretch/>
        </p:blipFill>
        <p:spPr>
          <a:xfrm>
            <a:off x="8833283" y="0"/>
            <a:ext cx="3358718" cy="5459185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145C0A3A-C862-40F6-893C-BAA527BAF5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568" t="18973" r="15024" b="4984"/>
          <a:stretch/>
        </p:blipFill>
        <p:spPr>
          <a:xfrm>
            <a:off x="97654" y="93390"/>
            <a:ext cx="4785064" cy="3981461"/>
          </a:xfrm>
          <a:prstGeom prst="rect">
            <a:avLst/>
          </a:prstGeom>
        </p:spPr>
      </p:pic>
      <p:pic>
        <p:nvPicPr>
          <p:cNvPr id="3074" name="Picture 2" descr="The Traditional Hungarian &amp;quot;Gulyás&amp;quot; - Global Storybook">
            <a:extLst>
              <a:ext uri="{FF2B5EF4-FFF2-40B4-BE49-F238E27FC236}">
                <a16:creationId xmlns:a16="http://schemas.microsoft.com/office/drawing/2014/main" id="{47BD4039-7C8E-4D76-A31E-548A5DA21B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7267" y="340154"/>
            <a:ext cx="3136520" cy="2077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obos Torta: Hungary&amp;#39;s Iconic Layered Beauty (With a Recipe) — Taste Hungary">
            <a:extLst>
              <a:ext uri="{FF2B5EF4-FFF2-40B4-BE49-F238E27FC236}">
                <a16:creationId xmlns:a16="http://schemas.microsoft.com/office/drawing/2014/main" id="{EA80D8A1-1723-4FDA-939E-97461388F8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7571" y="3571295"/>
            <a:ext cx="2994505" cy="1999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oljeZBesedilom 7">
            <a:extLst>
              <a:ext uri="{FF2B5EF4-FFF2-40B4-BE49-F238E27FC236}">
                <a16:creationId xmlns:a16="http://schemas.microsoft.com/office/drawing/2014/main" id="{2A98C1CF-952E-48AD-87E2-D616A52D1E77}"/>
              </a:ext>
            </a:extLst>
          </p:cNvPr>
          <p:cNvSpPr txBox="1"/>
          <p:nvPr/>
        </p:nvSpPr>
        <p:spPr>
          <a:xfrm>
            <a:off x="6354934" y="2493433"/>
            <a:ext cx="19086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GOLAŽ</a:t>
            </a:r>
          </a:p>
        </p:txBody>
      </p:sp>
      <p:sp>
        <p:nvSpPr>
          <p:cNvPr id="9" name="PoljeZBesedilom 8">
            <a:extLst>
              <a:ext uri="{FF2B5EF4-FFF2-40B4-BE49-F238E27FC236}">
                <a16:creationId xmlns:a16="http://schemas.microsoft.com/office/drawing/2014/main" id="{4D70B19C-3F86-4D35-9C70-D2CC9C2D0301}"/>
              </a:ext>
            </a:extLst>
          </p:cNvPr>
          <p:cNvSpPr txBox="1"/>
          <p:nvPr/>
        </p:nvSpPr>
        <p:spPr>
          <a:xfrm>
            <a:off x="2334827" y="5228048"/>
            <a:ext cx="2012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DOBOŠ TORTA</a:t>
            </a:r>
          </a:p>
        </p:txBody>
      </p:sp>
    </p:spTree>
    <p:extLst>
      <p:ext uri="{BB962C8B-B14F-4D97-AF65-F5344CB8AC3E}">
        <p14:creationId xmlns:p14="http://schemas.microsoft.com/office/powerpoint/2010/main" val="8874065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7FA19416-AE72-45EC-BC12-AC0E55E171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760" y="1511423"/>
            <a:ext cx="8534400" cy="3615267"/>
          </a:xfrm>
        </p:spPr>
        <p:txBody>
          <a:bodyPr>
            <a:normAutofit lnSpcReduction="10000"/>
          </a:bodyPr>
          <a:lstStyle/>
          <a:p>
            <a:r>
              <a:rPr lang="sl-SI" dirty="0"/>
              <a:t>TVOJA NALOGA JE, DA SI IZBEREŠ ENO OD NAŠIH SOSEDNJIH DRŽAV IN NA A4 LIST NARIŠEŠ ZASTAVO TE DRŽAVE</a:t>
            </a:r>
          </a:p>
          <a:p>
            <a:r>
              <a:rPr lang="sl-SI" dirty="0"/>
              <a:t>NARIŠEŠ HRANO, KI JE ZNAČILNA ZA TO DRŽAVO </a:t>
            </a:r>
          </a:p>
          <a:p>
            <a:r>
              <a:rPr lang="sl-SI" dirty="0"/>
              <a:t>NAPIŠEŠ SLOVARČEK BESED (JA, NE, LJUBIM TE, HVALA, SLADOLED PROSIM, HVALA, NE RAZUMEM) </a:t>
            </a:r>
          </a:p>
          <a:p>
            <a:endParaRPr lang="sl-SI" dirty="0"/>
          </a:p>
          <a:p>
            <a:endParaRPr lang="sl-SI" dirty="0"/>
          </a:p>
          <a:p>
            <a:endParaRPr lang="sl-SI" dirty="0"/>
          </a:p>
          <a:p>
            <a:pPr lvl="8"/>
            <a:r>
              <a:rPr lang="sl-SI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PRISLUHNI ČEŠKI LJUDSKI PRAVLJICI    </a:t>
            </a:r>
          </a:p>
          <a:p>
            <a:endParaRPr lang="sl-SI" dirty="0"/>
          </a:p>
          <a:p>
            <a:endParaRPr lang="sl-SI" dirty="0"/>
          </a:p>
          <a:p>
            <a:endParaRPr lang="sl-SI" dirty="0"/>
          </a:p>
          <a:p>
            <a:endParaRPr lang="sl-SI" dirty="0"/>
          </a:p>
        </p:txBody>
      </p:sp>
      <p:sp>
        <p:nvSpPr>
          <p:cNvPr id="4" name="Interaktivni gumb: Zvok 3">
            <a:hlinkClick r:id="rId2" highlightClick="1"/>
            <a:extLst>
              <a:ext uri="{FF2B5EF4-FFF2-40B4-BE49-F238E27FC236}">
                <a16:creationId xmlns:a16="http://schemas.microsoft.com/office/drawing/2014/main" id="{3AF9C66D-497A-4718-81C1-9E81BE676AB3}"/>
              </a:ext>
            </a:extLst>
          </p:cNvPr>
          <p:cNvSpPr/>
          <p:nvPr/>
        </p:nvSpPr>
        <p:spPr>
          <a:xfrm>
            <a:off x="7676224" y="3661874"/>
            <a:ext cx="941033" cy="923278"/>
          </a:xfrm>
          <a:prstGeom prst="actionButtonSou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297357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BA33A4F-C33E-400B-A205-F806C3900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313" y="5055503"/>
            <a:ext cx="8534400" cy="1507067"/>
          </a:xfrm>
        </p:spPr>
        <p:txBody>
          <a:bodyPr/>
          <a:lstStyle/>
          <a:p>
            <a:r>
              <a:rPr lang="sl-SI" dirty="0"/>
              <a:t>OBLIKUJ SVOJO ZASTAVO</a:t>
            </a:r>
          </a:p>
        </p:txBody>
      </p:sp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DA7DA515-C90F-40B6-9418-015BC4B16B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3458" t="18358" r="15428" b="5507"/>
          <a:stretch/>
        </p:blipFill>
        <p:spPr>
          <a:xfrm>
            <a:off x="3400146" y="212746"/>
            <a:ext cx="6001305" cy="5028119"/>
          </a:xfrm>
        </p:spPr>
      </p:pic>
    </p:spTree>
    <p:extLst>
      <p:ext uri="{BB962C8B-B14F-4D97-AF65-F5344CB8AC3E}">
        <p14:creationId xmlns:p14="http://schemas.microsoft.com/office/powerpoint/2010/main" val="27886393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52BED27-E375-41A3-9B16-4A7BFF9FD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882" y="261561"/>
            <a:ext cx="8534400" cy="1507067"/>
          </a:xfrm>
        </p:spPr>
        <p:txBody>
          <a:bodyPr/>
          <a:lstStyle/>
          <a:p>
            <a:r>
              <a:rPr lang="sl-SI" dirty="0"/>
              <a:t>IZDELAJ HIŠICO IZ </a:t>
            </a:r>
            <a:r>
              <a:rPr lang="sl-SI" dirty="0" err="1"/>
              <a:t>ŠKATLICe</a:t>
            </a:r>
            <a:r>
              <a:rPr lang="sl-SI" dirty="0"/>
              <a:t>( čaja, tablet..)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E1BB0FF8-4E6F-4109-B455-5A317ABC99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7882" y="1972896"/>
            <a:ext cx="9649396" cy="796937"/>
          </a:xfrm>
        </p:spPr>
        <p:txBody>
          <a:bodyPr/>
          <a:lstStyle/>
          <a:p>
            <a:pPr marL="0" indent="0">
              <a:buNone/>
            </a:pPr>
            <a:r>
              <a:rPr lang="sl-SI" dirty="0"/>
              <a:t>POTREBOVAL/A BOŠ ŠKATLICO, LEPILO, ŠKARJE, KOLAŽ PAPIR IN ZOBOTREBEC. </a:t>
            </a:r>
          </a:p>
        </p:txBody>
      </p:sp>
      <p:sp>
        <p:nvSpPr>
          <p:cNvPr id="4" name="PoljeZBesedilom 3">
            <a:extLst>
              <a:ext uri="{FF2B5EF4-FFF2-40B4-BE49-F238E27FC236}">
                <a16:creationId xmlns:a16="http://schemas.microsoft.com/office/drawing/2014/main" id="{F3CB3D2D-0184-4F5C-9B75-6E38C6022BB3}"/>
              </a:ext>
            </a:extLst>
          </p:cNvPr>
          <p:cNvSpPr txBox="1"/>
          <p:nvPr/>
        </p:nvSpPr>
        <p:spPr>
          <a:xfrm>
            <a:off x="781235" y="3178206"/>
            <a:ext cx="519343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sl-SI" dirty="0"/>
              <a:t>ŠKATLO OBLEPI S KOLAŽ PAPIRJEM</a:t>
            </a:r>
          </a:p>
          <a:p>
            <a:pPr marL="342900" indent="-342900">
              <a:buAutoNum type="arabicPeriod"/>
            </a:pPr>
            <a:r>
              <a:rPr lang="sl-SI" dirty="0"/>
              <a:t>DODAJ JI OKNA, VRATA IN STREHO</a:t>
            </a:r>
          </a:p>
          <a:p>
            <a:pPr marL="342900" indent="-342900">
              <a:buAutoNum type="arabicPeriod"/>
            </a:pPr>
            <a:r>
              <a:rPr lang="sl-SI" dirty="0"/>
              <a:t>NA ZOBOTREBEC ZALEPI ZASTAVO ENE DRŽAVE EVROPSKE UNIJE </a:t>
            </a:r>
          </a:p>
          <a:p>
            <a:pPr marL="342900" indent="-342900">
              <a:buAutoNum type="arabicPeriod"/>
            </a:pPr>
            <a:r>
              <a:rPr lang="sl-SI" dirty="0"/>
              <a:t>ZASTAVO PRITRDI NA HIŠICO</a:t>
            </a:r>
          </a:p>
        </p:txBody>
      </p:sp>
      <p:pic>
        <p:nvPicPr>
          <p:cNvPr id="8194" name="Picture 2" descr="Izdelajmo si igralni kotiček » Vrtec Domžale">
            <a:extLst>
              <a:ext uri="{FF2B5EF4-FFF2-40B4-BE49-F238E27FC236}">
                <a16:creationId xmlns:a16="http://schemas.microsoft.com/office/drawing/2014/main" id="{121F1DA4-9F66-4254-B961-B8FC92890D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7" b="11655"/>
          <a:stretch/>
        </p:blipFill>
        <p:spPr bwMode="auto">
          <a:xfrm>
            <a:off x="7457243" y="3233998"/>
            <a:ext cx="4208015" cy="2811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Buy DANF Italy Flag 3x5 Foot italian National Flags Polyester with Brass  Grommets 3 X 5 Ft Online in Turkey. B073JNJLLS">
            <a:extLst>
              <a:ext uri="{FF2B5EF4-FFF2-40B4-BE49-F238E27FC236}">
                <a16:creationId xmlns:a16="http://schemas.microsoft.com/office/drawing/2014/main" id="{52E7E521-DA36-4675-94D9-DEBCC882DB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89619">
            <a:off x="9993794" y="2266107"/>
            <a:ext cx="1416971" cy="1415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21840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2E20822-18AA-4D62-B690-F8683966DD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D4DC9310-22B4-44B1-9413-2D680FE8D7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3762A9A3-7334-4710-B593-579D66A290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763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E9BAFF1-CEF9-4F12-816C-651BF1D9B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0318F7A5-F96E-4CD8-AFC8-0D81ACEC8F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146DCE5C-9114-4869-8BA9-BA401270C8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356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E6162E7-12CB-450E-B5B6-1DC8FE84B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C686712D-A120-45FC-8DC3-5342959142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D2EFF840-8620-42FA-AFFC-9AA4562C99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785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D99F349-3C0A-4E45-82C4-9D563905F2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D3FEAC60-6411-4D91-BF6A-48DAE3E4E8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CCEB3F7C-2D7E-4147-835F-D5ABFFEE73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5870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DD25DA0-9E7B-406C-B6E5-E6A0F837FD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11501437-F236-4740-8B50-3EC858826C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B9809C78-7C0B-4FFA-A920-013957BA74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353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F16C90E-3ED6-41DD-9FF7-8C46523EDF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4130A2F9-FE6D-4D7B-9DF3-BDDA226AF6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0172F332-16FC-4334-A359-3E159B162B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8008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6650F50-B8F4-402A-ADF6-1AD7AECD8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3429000"/>
            <a:ext cx="8667606" cy="2565399"/>
          </a:xfrm>
        </p:spPr>
        <p:txBody>
          <a:bodyPr>
            <a:normAutofit fontScale="90000"/>
          </a:bodyPr>
          <a:lstStyle/>
          <a:p>
            <a:r>
              <a:rPr lang="sl-SI" dirty="0"/>
              <a:t>TEMA DANAŠNJEGA DNEVA ŠOLE JE EVROPSKA VAS. V NADALJEVANJU BOŠ IZVEDEL NEKAJ INFORMACIJ O EVROPSKI UNIJI. ČAKA TE TUDI NEKAJ NALOG. </a:t>
            </a:r>
          </a:p>
        </p:txBody>
      </p:sp>
    </p:spTree>
    <p:extLst>
      <p:ext uri="{BB962C8B-B14F-4D97-AF65-F5344CB8AC3E}">
        <p14:creationId xmlns:p14="http://schemas.microsoft.com/office/powerpoint/2010/main" val="39558264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81A3D8B-9DE8-4271-BB68-1C83A3A0D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220132"/>
            <a:ext cx="8534400" cy="1507067"/>
          </a:xfrm>
        </p:spPr>
        <p:txBody>
          <a:bodyPr/>
          <a:lstStyle/>
          <a:p>
            <a:r>
              <a:rPr lang="sl-SI" dirty="0"/>
              <a:t>Evropska unija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E9EB7BD0-B5AF-498A-9881-19FA3517E7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2" y="1974273"/>
            <a:ext cx="8534400" cy="3615267"/>
          </a:xfrm>
        </p:spPr>
        <p:txBody>
          <a:bodyPr/>
          <a:lstStyle/>
          <a:p>
            <a:pPr marL="0" indent="0">
              <a:buNone/>
            </a:pPr>
            <a:r>
              <a:rPr lang="sl-SI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OGLEJ SI POSNETEK KAKO JE NASTALA EVROPSKA UNIJA</a:t>
            </a:r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r>
              <a:rPr lang="sl-SI" dirty="0">
                <a:hlinkClick r:id="rId2"/>
              </a:rPr>
              <a:t>https://www.youtube.com/watch?v=3hGeOBam7ug</a:t>
            </a:r>
            <a:endParaRPr lang="sl-SI" dirty="0"/>
          </a:p>
          <a:p>
            <a:pPr marL="0" indent="0">
              <a:buNone/>
            </a:pPr>
            <a:endParaRPr lang="sl-SI" dirty="0"/>
          </a:p>
        </p:txBody>
      </p:sp>
      <p:pic>
        <p:nvPicPr>
          <p:cNvPr id="1026" name="Picture 2" descr="Radio Si - Evropska zastava praznuje 33. rojstni dan. 26.... | Facebook">
            <a:extLst>
              <a:ext uri="{FF2B5EF4-FFF2-40B4-BE49-F238E27FC236}">
                <a16:creationId xmlns:a16="http://schemas.microsoft.com/office/drawing/2014/main" id="{683EE7D8-C849-4EA0-AF55-81B6DB87C3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6885" y="51038"/>
            <a:ext cx="4333442" cy="2434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ljeZBesedilom 4">
            <a:extLst>
              <a:ext uri="{FF2B5EF4-FFF2-40B4-BE49-F238E27FC236}">
                <a16:creationId xmlns:a16="http://schemas.microsoft.com/office/drawing/2014/main" id="{E59E0B32-9C52-4D54-B8B8-7624AA6A0D6F}"/>
              </a:ext>
            </a:extLst>
          </p:cNvPr>
          <p:cNvSpPr txBox="1"/>
          <p:nvPr/>
        </p:nvSpPr>
        <p:spPr>
          <a:xfrm>
            <a:off x="8128361" y="2545919"/>
            <a:ext cx="33794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ZASTAVA EVROPSKE UNIJE </a:t>
            </a:r>
          </a:p>
        </p:txBody>
      </p:sp>
      <p:sp>
        <p:nvSpPr>
          <p:cNvPr id="8" name="Interaktivni gumb: Zvok 7">
            <a:hlinkClick r:id="rId4" highlightClick="1"/>
            <a:extLst>
              <a:ext uri="{FF2B5EF4-FFF2-40B4-BE49-F238E27FC236}">
                <a16:creationId xmlns:a16="http://schemas.microsoft.com/office/drawing/2014/main" id="{2D461FC6-2D12-4C30-996F-7265339F96F4}"/>
              </a:ext>
            </a:extLst>
          </p:cNvPr>
          <p:cNvSpPr/>
          <p:nvPr/>
        </p:nvSpPr>
        <p:spPr>
          <a:xfrm>
            <a:off x="9781309" y="5195455"/>
            <a:ext cx="1039091" cy="1122218"/>
          </a:xfrm>
          <a:prstGeom prst="actionButtonSou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PoljeZBesedilom 8">
            <a:extLst>
              <a:ext uri="{FF2B5EF4-FFF2-40B4-BE49-F238E27FC236}">
                <a16:creationId xmlns:a16="http://schemas.microsoft.com/office/drawing/2014/main" id="{7496E270-713F-41AC-808F-1148C90B6537}"/>
              </a:ext>
            </a:extLst>
          </p:cNvPr>
          <p:cNvSpPr txBox="1"/>
          <p:nvPr/>
        </p:nvSpPr>
        <p:spPr>
          <a:xfrm>
            <a:off x="7439891" y="5589540"/>
            <a:ext cx="2189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EVROPSKA HIMNA</a:t>
            </a:r>
          </a:p>
        </p:txBody>
      </p:sp>
    </p:spTree>
    <p:extLst>
      <p:ext uri="{BB962C8B-B14F-4D97-AF65-F5344CB8AC3E}">
        <p14:creationId xmlns:p14="http://schemas.microsoft.com/office/powerpoint/2010/main" val="1980412449"/>
      </p:ext>
    </p:extLst>
  </p:cSld>
  <p:clrMapOvr>
    <a:masterClrMapping/>
  </p:clrMapOvr>
</p:sld>
</file>

<file path=ppt/theme/theme1.xml><?xml version="1.0" encoding="utf-8"?>
<a:theme xmlns:a="http://schemas.openxmlformats.org/drawingml/2006/main" name="Rezina">
  <a:themeElements>
    <a:clrScheme name="Rezina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Rezina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Rezina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154</TotalTime>
  <Words>215</Words>
  <Application>Microsoft Office PowerPoint</Application>
  <PresentationFormat>Širokozaslonsko</PresentationFormat>
  <Paragraphs>66</Paragraphs>
  <Slides>18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18</vt:i4>
      </vt:variant>
    </vt:vector>
  </HeadingPairs>
  <TitlesOfParts>
    <vt:vector size="22" baseType="lpstr">
      <vt:lpstr>Century Gothic</vt:lpstr>
      <vt:lpstr>Wingdings</vt:lpstr>
      <vt:lpstr>Wingdings 3</vt:lpstr>
      <vt:lpstr>Rezina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TEMA DANAŠNJEGA DNEVA ŠOLE JE EVROPSKA VAS. V NADALJEVANJU BOŠ IZVEDEL NEKAJ INFORMACIJ O EVROPSKI UNIJI. ČAKA TE TUDI NEKAJ NALOG. </vt:lpstr>
      <vt:lpstr>Evropska unija</vt:lpstr>
      <vt:lpstr>DRŽAVE EVROPSKE UNIJE (27) </vt:lpstr>
      <vt:lpstr>Slovenija </vt:lpstr>
      <vt:lpstr>Avstrija</vt:lpstr>
      <vt:lpstr>italija</vt:lpstr>
      <vt:lpstr>hrvaška</vt:lpstr>
      <vt:lpstr>madžarska</vt:lpstr>
      <vt:lpstr>PowerPointova predstavitev</vt:lpstr>
      <vt:lpstr>OBLIKUJ SVOJO ZASTAVO</vt:lpstr>
      <vt:lpstr>IZDELAJ HIŠICO IZ ŠKATLICe( čaja, tablet..)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bla blabla</dc:creator>
  <cp:lastModifiedBy>bla blabla</cp:lastModifiedBy>
  <cp:revision>3</cp:revision>
  <dcterms:created xsi:type="dcterms:W3CDTF">2022-01-06T14:59:46Z</dcterms:created>
  <dcterms:modified xsi:type="dcterms:W3CDTF">2022-01-06T17:47:55Z</dcterms:modified>
</cp:coreProperties>
</file>