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2" r:id="rId4"/>
    <p:sldId id="274" r:id="rId5"/>
    <p:sldId id="276" r:id="rId6"/>
    <p:sldId id="284" r:id="rId7"/>
    <p:sldId id="285" r:id="rId8"/>
    <p:sldId id="279" r:id="rId9"/>
    <p:sldId id="286" r:id="rId10"/>
    <p:sldId id="280" r:id="rId11"/>
    <p:sldId id="281" r:id="rId12"/>
    <p:sldId id="282" r:id="rId13"/>
    <p:sldId id="288" r:id="rId14"/>
    <p:sldId id="28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B938-A60B-4796-AE49-546AC4AEB42E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4382-0ACC-4F67-8353-872610635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21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B938-A60B-4796-AE49-546AC4AEB42E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4382-0ACC-4F67-8353-872610635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11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B938-A60B-4796-AE49-546AC4AEB42E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4382-0ACC-4F67-8353-872610635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36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B938-A60B-4796-AE49-546AC4AEB42E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4382-0ACC-4F67-8353-872610635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465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B938-A60B-4796-AE49-546AC4AEB42E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4382-0ACC-4F67-8353-872610635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9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B938-A60B-4796-AE49-546AC4AEB42E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4382-0ACC-4F67-8353-872610635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97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B938-A60B-4796-AE49-546AC4AEB42E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4382-0ACC-4F67-8353-872610635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99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B938-A60B-4796-AE49-546AC4AEB42E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4382-0ACC-4F67-8353-872610635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1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B938-A60B-4796-AE49-546AC4AEB42E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4382-0ACC-4F67-8353-872610635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4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B938-A60B-4796-AE49-546AC4AEB42E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4382-0ACC-4F67-8353-872610635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22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B938-A60B-4796-AE49-546AC4AEB42E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4382-0ACC-4F67-8353-872610635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05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8B938-A60B-4796-AE49-546AC4AEB42E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A4382-0ACC-4F67-8353-872610635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01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8.jpe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3.jpeg"/><Relationship Id="rId7" Type="http://schemas.openxmlformats.org/officeDocument/2006/relationships/image" Target="../media/image30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31.pn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3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9829" y="566057"/>
            <a:ext cx="9492343" cy="218585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sl-SI" sz="5000" b="1" dirty="0">
                <a:latin typeface="Comic Sans MS" panose="030F0702030302020204" pitchFamily="66" charset="0"/>
              </a:rPr>
              <a:t>??? </a:t>
            </a:r>
            <a:br>
              <a:rPr lang="sl-SI" sz="5000" b="1" dirty="0">
                <a:latin typeface="Comic Sans MS" panose="030F0702030302020204" pitchFamily="66" charset="0"/>
              </a:rPr>
            </a:br>
            <a:r>
              <a:rPr lang="sl-SI" sz="3600" dirty="0">
                <a:latin typeface="Comic Sans MS" panose="030F0702030302020204" pitchFamily="66" charset="0"/>
              </a:rPr>
              <a:t>???</a:t>
            </a:r>
            <a:endParaRPr lang="en-US" sz="5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1303221">
            <a:off x="7364998" y="2900572"/>
            <a:ext cx="3466012" cy="40862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dirty="0">
                <a:latin typeface="Comic Sans MS" panose="030F0702030302020204" pitchFamily="66" charset="0"/>
              </a:rPr>
              <a:t>MATEMATIKA, 2. RAZRED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25" y="3067050"/>
            <a:ext cx="3790950" cy="3790950"/>
          </a:xfrm>
          <a:prstGeom prst="rect">
            <a:avLst/>
          </a:prstGeom>
        </p:spPr>
      </p:pic>
      <p:sp>
        <p:nvSpPr>
          <p:cNvPr id="6" name="Zaobljen pravokotni oblaček 5"/>
          <p:cNvSpPr/>
          <p:nvPr/>
        </p:nvSpPr>
        <p:spPr>
          <a:xfrm>
            <a:off x="733926" y="3457858"/>
            <a:ext cx="4078706" cy="1402900"/>
          </a:xfrm>
          <a:prstGeom prst="wedgeRoundRectCallout">
            <a:avLst>
              <a:gd name="adj1" fmla="val 75922"/>
              <a:gd name="adj2" fmla="val 107954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latin typeface="Comic Sans MS" panose="030F0702030302020204" pitchFamily="66" charset="0"/>
              </a:rPr>
              <a:t>DANES VAM NE BOM POVEDALA, KAJ SE BOMO UČILI PRI MATEMATIKI. BOSTE MORALI UGOTOVITI SAMI. </a:t>
            </a:r>
          </a:p>
        </p:txBody>
      </p:sp>
      <p:pic>
        <p:nvPicPr>
          <p:cNvPr id="14342" name="Picture 6" descr="Reflection clipart question mark, Reflection question mark Transparent FREE  for download on WebStockReview 20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1559">
            <a:off x="8364787" y="62897"/>
            <a:ext cx="3801143" cy="253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Reflection clipart question mark, Reflection question mark Transparent FREE  for download on WebStockReview 20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9154">
            <a:off x="-146823" y="32658"/>
            <a:ext cx="3801143" cy="253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246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Download Free png Math Fraction Half Clip Art - One Half PNG Image |  Transparent PNG ... - DLPNG.co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23792" y="1806210"/>
            <a:ext cx="3773748" cy="367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6849953" y="2876593"/>
            <a:ext cx="3918256" cy="10556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dirty="0">
                <a:latin typeface="Comic Sans MS" panose="030F0702030302020204" pitchFamily="66" charset="0"/>
              </a:rPr>
              <a:t>Pobarvani del kroga predstavlja </a:t>
            </a:r>
            <a:r>
              <a:rPr lang="sl-SI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polovico</a:t>
            </a:r>
            <a:r>
              <a:rPr lang="sl-SI" sz="2800" dirty="0">
                <a:latin typeface="Comic Sans MS" panose="030F0702030302020204" pitchFamily="66" charset="0"/>
              </a:rPr>
              <a:t>.    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1423792" y="717515"/>
            <a:ext cx="93444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dirty="0">
                <a:latin typeface="Comic Sans MS" panose="030F0702030302020204" pitchFamily="66" charset="0"/>
              </a:rPr>
              <a:t>Tudi like lahko razdelimo na pol.  </a:t>
            </a:r>
          </a:p>
        </p:txBody>
      </p:sp>
      <p:pic>
        <p:nvPicPr>
          <p:cNvPr id="5" name="Picture 2" descr="White Arrow Background png download - 1821*1441 - Free Transparent Crooked  Arrow ai,png Download. - CleanPNG / Kiss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666">
            <a:off x="4156482" y="2121654"/>
            <a:ext cx="3699310" cy="173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93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2434417" y="717515"/>
            <a:ext cx="7323166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Kako pa bi trikotnik razdelili na pol?</a:t>
            </a:r>
          </a:p>
        </p:txBody>
      </p:sp>
      <p:pic>
        <p:nvPicPr>
          <p:cNvPr id="9218" name="Picture 2" descr="Australia Triangle partitioned vertically into two equal parts. One half is  white; the other half is shaded. | Fractions, Math resources, Math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8" r="15951"/>
          <a:stretch/>
        </p:blipFill>
        <p:spPr bwMode="auto">
          <a:xfrm>
            <a:off x="4857750" y="1566111"/>
            <a:ext cx="2476500" cy="183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nakokraki trikotnik 2"/>
          <p:cNvSpPr/>
          <p:nvPr/>
        </p:nvSpPr>
        <p:spPr>
          <a:xfrm>
            <a:off x="8722896" y="772340"/>
            <a:ext cx="685800" cy="46923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oljeZBesedilom 4"/>
          <p:cNvSpPr txBox="1"/>
          <p:nvPr/>
        </p:nvSpPr>
        <p:spPr>
          <a:xfrm>
            <a:off x="2434417" y="3633939"/>
            <a:ext cx="7323166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            Kaj pa pravokotnik?</a:t>
            </a:r>
          </a:p>
        </p:txBody>
      </p:sp>
      <p:sp>
        <p:nvSpPr>
          <p:cNvPr id="4" name="Pravokotnik 3"/>
          <p:cNvSpPr/>
          <p:nvPr/>
        </p:nvSpPr>
        <p:spPr>
          <a:xfrm>
            <a:off x="7334250" y="3687123"/>
            <a:ext cx="979571" cy="472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7" name="Raven puščični povezovalnik 6"/>
          <p:cNvCxnSpPr>
            <a:stCxn id="15" idx="3"/>
          </p:cNvCxnSpPr>
          <p:nvPr/>
        </p:nvCxnSpPr>
        <p:spPr>
          <a:xfrm flipV="1">
            <a:off x="4415590" y="2634917"/>
            <a:ext cx="1275347" cy="2646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PoljeZBesedilom 14"/>
          <p:cNvSpPr txBox="1"/>
          <p:nvPr/>
        </p:nvSpPr>
        <p:spPr>
          <a:xfrm>
            <a:off x="2804389" y="2610170"/>
            <a:ext cx="1611201" cy="578882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polovica</a:t>
            </a:r>
            <a:r>
              <a:rPr lang="sl-SI" sz="2800" dirty="0">
                <a:latin typeface="Comic Sans MS" panose="030F0702030302020204" pitchFamily="66" charset="0"/>
              </a:rPr>
              <a:t>    </a:t>
            </a:r>
          </a:p>
        </p:txBody>
      </p:sp>
      <p:sp>
        <p:nvSpPr>
          <p:cNvPr id="21" name="PoljeZBesedilom 20"/>
          <p:cNvSpPr txBox="1"/>
          <p:nvPr/>
        </p:nvSpPr>
        <p:spPr>
          <a:xfrm>
            <a:off x="1929502" y="5951757"/>
            <a:ext cx="1611201" cy="578882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polovica</a:t>
            </a:r>
            <a:r>
              <a:rPr lang="sl-SI" sz="2800" dirty="0">
                <a:latin typeface="Comic Sans MS" panose="030F0702030302020204" pitchFamily="66" charset="0"/>
              </a:rPr>
              <a:t>    </a:t>
            </a:r>
          </a:p>
        </p:txBody>
      </p:sp>
      <p:pic>
        <p:nvPicPr>
          <p:cNvPr id="9224" name="Picture 8" descr="File:One Half.jpg - Wikimedia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332" y="4483538"/>
            <a:ext cx="3063038" cy="148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Illustrative Mathematic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47875" y="4483539"/>
            <a:ext cx="2790878" cy="148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Raven puščični povezovalnik 25"/>
          <p:cNvCxnSpPr>
            <a:stCxn id="28" idx="3"/>
          </p:cNvCxnSpPr>
          <p:nvPr/>
        </p:nvCxnSpPr>
        <p:spPr>
          <a:xfrm flipV="1">
            <a:off x="7480125" y="5734177"/>
            <a:ext cx="491798" cy="5070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PoljeZBesedilom 27"/>
          <p:cNvSpPr txBox="1"/>
          <p:nvPr/>
        </p:nvSpPr>
        <p:spPr>
          <a:xfrm>
            <a:off x="5868924" y="5951759"/>
            <a:ext cx="1611201" cy="578882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polovica</a:t>
            </a:r>
            <a:r>
              <a:rPr lang="sl-SI" sz="2800" dirty="0">
                <a:latin typeface="Comic Sans MS" panose="030F0702030302020204" pitchFamily="66" charset="0"/>
              </a:rPr>
              <a:t>    </a:t>
            </a:r>
          </a:p>
        </p:txBody>
      </p:sp>
      <p:pic>
        <p:nvPicPr>
          <p:cNvPr id="30" name="Picture 2" descr="White Arrow Background png download - 1821*1441 - Free Transparent Crooked  Arrow ai,png Download. - CleanPNG / Kiss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7288">
            <a:off x="9358901" y="4939400"/>
            <a:ext cx="1675419" cy="54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PoljeZBesedilom 30"/>
          <p:cNvSpPr txBox="1"/>
          <p:nvPr/>
        </p:nvSpPr>
        <p:spPr>
          <a:xfrm>
            <a:off x="9402097" y="5539729"/>
            <a:ext cx="2612276" cy="105560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Imamo več možnosti.</a:t>
            </a:r>
          </a:p>
        </p:txBody>
      </p:sp>
      <p:pic>
        <p:nvPicPr>
          <p:cNvPr id="32" name="Picture 2" descr="Grunge Textured Illustration Cartoon Exclamation Mark Royalty Free Cliparts,  Vectors, And Stock Illustration. Image 110403415.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38" b="9807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425557">
            <a:off x="11325303" y="5581725"/>
            <a:ext cx="672006" cy="110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Raven puščični povezovalnik 32"/>
          <p:cNvCxnSpPr/>
          <p:nvPr/>
        </p:nvCxnSpPr>
        <p:spPr>
          <a:xfrm flipV="1">
            <a:off x="3455154" y="5740400"/>
            <a:ext cx="491798" cy="5070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30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15" grpId="0"/>
      <p:bldP spid="21" grpId="0"/>
      <p:bldP spid="28" grpId="0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ow to Make Easy Half Square Triangle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44026" y="1735071"/>
            <a:ext cx="1503949" cy="152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ow to Make Easy Half Square Triangle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44346" y="1735071"/>
            <a:ext cx="1503949" cy="154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Geometric Series: Visuall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480" y="1735071"/>
            <a:ext cx="1580175" cy="154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Raven puščični povezovalnik 16"/>
          <p:cNvCxnSpPr/>
          <p:nvPr/>
        </p:nvCxnSpPr>
        <p:spPr>
          <a:xfrm flipV="1">
            <a:off x="2850321" y="3013958"/>
            <a:ext cx="834317" cy="7446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PoljeZBesedilom 20"/>
          <p:cNvSpPr txBox="1"/>
          <p:nvPr/>
        </p:nvSpPr>
        <p:spPr>
          <a:xfrm>
            <a:off x="1355199" y="3464394"/>
            <a:ext cx="1611201" cy="578882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polovica</a:t>
            </a:r>
            <a:r>
              <a:rPr lang="sl-SI" sz="2800" dirty="0">
                <a:latin typeface="Comic Sans MS" panose="030F0702030302020204" pitchFamily="66" charset="0"/>
              </a:rPr>
              <a:t>    </a:t>
            </a:r>
          </a:p>
        </p:txBody>
      </p:sp>
      <p:sp>
        <p:nvSpPr>
          <p:cNvPr id="22" name="PoljeZBesedilom 21"/>
          <p:cNvSpPr txBox="1"/>
          <p:nvPr/>
        </p:nvSpPr>
        <p:spPr>
          <a:xfrm>
            <a:off x="3539843" y="3432510"/>
            <a:ext cx="1611201" cy="578882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polovica</a:t>
            </a:r>
            <a:r>
              <a:rPr lang="sl-SI" sz="2800" dirty="0">
                <a:latin typeface="Comic Sans MS" panose="030F0702030302020204" pitchFamily="66" charset="0"/>
              </a:rPr>
              <a:t>    </a:t>
            </a:r>
          </a:p>
        </p:txBody>
      </p:sp>
      <p:sp>
        <p:nvSpPr>
          <p:cNvPr id="23" name="PoljeZBesedilom 22"/>
          <p:cNvSpPr txBox="1"/>
          <p:nvPr/>
        </p:nvSpPr>
        <p:spPr>
          <a:xfrm>
            <a:off x="5605165" y="3439926"/>
            <a:ext cx="1611201" cy="578882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polovica</a:t>
            </a:r>
            <a:r>
              <a:rPr lang="sl-SI" sz="2800" dirty="0">
                <a:latin typeface="Comic Sans MS" panose="030F0702030302020204" pitchFamily="66" charset="0"/>
              </a:rPr>
              <a:t>    </a:t>
            </a:r>
          </a:p>
        </p:txBody>
      </p:sp>
      <p:sp>
        <p:nvSpPr>
          <p:cNvPr id="24" name="PoljeZBesedilom 23"/>
          <p:cNvSpPr txBox="1"/>
          <p:nvPr/>
        </p:nvSpPr>
        <p:spPr>
          <a:xfrm>
            <a:off x="2434417" y="717515"/>
            <a:ext cx="7323166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                  Kaj pa kvadrat?</a:t>
            </a:r>
          </a:p>
        </p:txBody>
      </p:sp>
      <p:sp>
        <p:nvSpPr>
          <p:cNvPr id="25" name="Pravokotnik 24"/>
          <p:cNvSpPr/>
          <p:nvPr/>
        </p:nvSpPr>
        <p:spPr>
          <a:xfrm>
            <a:off x="7334249" y="770699"/>
            <a:ext cx="481263" cy="472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26" name="Raven puščični povezovalnik 25"/>
          <p:cNvCxnSpPr/>
          <p:nvPr/>
        </p:nvCxnSpPr>
        <p:spPr>
          <a:xfrm flipV="1">
            <a:off x="5063682" y="3009181"/>
            <a:ext cx="834317" cy="7446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Raven puščični povezovalnik 26"/>
          <p:cNvCxnSpPr/>
          <p:nvPr/>
        </p:nvCxnSpPr>
        <p:spPr>
          <a:xfrm flipV="1">
            <a:off x="7157721" y="3009181"/>
            <a:ext cx="834317" cy="7446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PoljeZBesedilom 27"/>
          <p:cNvSpPr txBox="1"/>
          <p:nvPr/>
        </p:nvSpPr>
        <p:spPr>
          <a:xfrm>
            <a:off x="9402097" y="3025186"/>
            <a:ext cx="2612276" cy="105560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Imamo več možnosti.</a:t>
            </a:r>
          </a:p>
        </p:txBody>
      </p:sp>
      <p:pic>
        <p:nvPicPr>
          <p:cNvPr id="12" name="Picture 2" descr="Grunge Textured Illustration Cartoon Exclamation Mark Royalty Free Cliparts,  Vectors, And Stock Illustration. Image 110403415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38" b="9807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425557">
            <a:off x="11264117" y="3053157"/>
            <a:ext cx="672006" cy="110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White Arrow Background png download - 1821*1441 - Free Transparent Crooked  Arrow ai,png Download. - CleanPNG / Kiss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7288">
            <a:off x="9359581" y="2403865"/>
            <a:ext cx="1675419" cy="54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63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9829" y="566057"/>
            <a:ext cx="9492343" cy="218585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sl-SI" sz="5000" b="1" dirty="0">
                <a:latin typeface="Comic Sans MS" panose="030F0702030302020204" pitchFamily="66" charset="0"/>
              </a:rPr>
              <a:t> </a:t>
            </a:r>
            <a:br>
              <a:rPr lang="sl-SI" sz="5000" b="1" dirty="0">
                <a:latin typeface="Comic Sans MS" panose="030F0702030302020204" pitchFamily="66" charset="0"/>
              </a:rPr>
            </a:br>
            <a:endParaRPr lang="en-US" sz="5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1303221">
            <a:off x="7364998" y="2900572"/>
            <a:ext cx="3466012" cy="40862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dirty="0">
                <a:latin typeface="Comic Sans MS" panose="030F0702030302020204" pitchFamily="66" charset="0"/>
              </a:rPr>
              <a:t>MATEMATIKA, 2. RAZRED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25" y="3067050"/>
            <a:ext cx="3790950" cy="3790950"/>
          </a:xfrm>
          <a:prstGeom prst="rect">
            <a:avLst/>
          </a:prstGeom>
        </p:spPr>
      </p:pic>
      <p:sp>
        <p:nvSpPr>
          <p:cNvPr id="6" name="Zaobljen pravokotni oblaček 5"/>
          <p:cNvSpPr/>
          <p:nvPr/>
        </p:nvSpPr>
        <p:spPr>
          <a:xfrm>
            <a:off x="733926" y="3457858"/>
            <a:ext cx="4078706" cy="1402900"/>
          </a:xfrm>
          <a:prstGeom prst="wedgeRoundRectCallout">
            <a:avLst>
              <a:gd name="adj1" fmla="val 75922"/>
              <a:gd name="adj2" fmla="val 107954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latin typeface="Comic Sans MS" panose="030F0702030302020204" pitchFamily="66" charset="0"/>
              </a:rPr>
              <a:t>DO SEDAJ STE ZAGOTOVO ŽE UGOTOVILI, KAJ JE TEMA DANAŠNJE URE. </a:t>
            </a:r>
          </a:p>
        </p:txBody>
      </p:sp>
      <p:pic>
        <p:nvPicPr>
          <p:cNvPr id="14342" name="Picture 6" descr="Reflection clipart question mark, Reflection question mark Transparent FREE  for download on WebStockReview 20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1559">
            <a:off x="8364787" y="62897"/>
            <a:ext cx="3801143" cy="253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Reflection clipart question mark, Reflection question mark Transparent FREE  for download on WebStockReview 20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9154">
            <a:off x="-146823" y="32658"/>
            <a:ext cx="3801143" cy="253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jeZBesedilom 6"/>
          <p:cNvSpPr txBox="1"/>
          <p:nvPr/>
        </p:nvSpPr>
        <p:spPr>
          <a:xfrm>
            <a:off x="3641558" y="797209"/>
            <a:ext cx="49088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5000" b="1" dirty="0">
                <a:solidFill>
                  <a:schemeClr val="bg1"/>
                </a:solidFill>
                <a:latin typeface="Comic Sans MS" panose="030F0702030302020204" pitchFamily="66" charset="0"/>
              </a:rPr>
              <a:t>DELI CELOTE</a:t>
            </a:r>
          </a:p>
        </p:txBody>
      </p:sp>
      <p:sp>
        <p:nvSpPr>
          <p:cNvPr id="10" name="PoljeZBesedilom 9"/>
          <p:cNvSpPr txBox="1"/>
          <p:nvPr/>
        </p:nvSpPr>
        <p:spPr>
          <a:xfrm>
            <a:off x="3641558" y="1771518"/>
            <a:ext cx="4908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POLOVICA</a:t>
            </a:r>
          </a:p>
        </p:txBody>
      </p:sp>
      <p:pic>
        <p:nvPicPr>
          <p:cNvPr id="12" name="Picture 2" descr="Ripe red apple fruit with apple half and green leaf isolated on white background. Red apples and leaf with clipping path Standard-Bild - 105438206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85" b="99052" l="2889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4" y="3772999"/>
            <a:ext cx="2676358" cy="250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oljeZBesedilom 12"/>
          <p:cNvSpPr txBox="1"/>
          <p:nvPr/>
        </p:nvSpPr>
        <p:spPr>
          <a:xfrm>
            <a:off x="6548234" y="3954836"/>
            <a:ext cx="1611201" cy="578882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celota</a:t>
            </a:r>
            <a:r>
              <a:rPr lang="sl-SI" sz="2800" dirty="0">
                <a:latin typeface="Comic Sans MS" panose="030F0702030302020204" pitchFamily="66" charset="0"/>
              </a:rPr>
              <a:t>    </a:t>
            </a:r>
          </a:p>
        </p:txBody>
      </p:sp>
      <p:cxnSp>
        <p:nvCxnSpPr>
          <p:cNvPr id="15" name="Raven puščični povezovalnik 14"/>
          <p:cNvCxnSpPr>
            <a:stCxn id="13" idx="2"/>
          </p:cNvCxnSpPr>
          <p:nvPr/>
        </p:nvCxnSpPr>
        <p:spPr>
          <a:xfrm>
            <a:off x="7353835" y="4533718"/>
            <a:ext cx="960943" cy="1894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Raven puščični povezovalnik 15"/>
          <p:cNvCxnSpPr/>
          <p:nvPr/>
        </p:nvCxnSpPr>
        <p:spPr>
          <a:xfrm flipV="1">
            <a:off x="8469065" y="5643710"/>
            <a:ext cx="817810" cy="3359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PoljeZBesedilom 17"/>
          <p:cNvSpPr txBox="1"/>
          <p:nvPr/>
        </p:nvSpPr>
        <p:spPr>
          <a:xfrm>
            <a:off x="7088108" y="5450599"/>
            <a:ext cx="1611201" cy="1055608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del</a:t>
            </a:r>
          </a:p>
          <a:p>
            <a:pPr algn="ctr"/>
            <a:r>
              <a:rPr lang="sl-SI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celote</a:t>
            </a:r>
            <a:r>
              <a:rPr lang="sl-SI" sz="2800" dirty="0">
                <a:latin typeface="Comic Sans MS" panose="030F0702030302020204" pitchFamily="66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425911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423792" y="717515"/>
            <a:ext cx="93444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dirty="0">
                <a:latin typeface="Comic Sans MS" panose="030F0702030302020204" pitchFamily="66" charset="0"/>
              </a:rPr>
              <a:t>Zdaj pa vas čaka delo v SDZ (2. del).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045" y="1730816"/>
            <a:ext cx="6601911" cy="4651346"/>
          </a:xfrm>
          <a:prstGeom prst="rect">
            <a:avLst/>
          </a:prstGeom>
        </p:spPr>
      </p:pic>
      <p:sp>
        <p:nvSpPr>
          <p:cNvPr id="9" name="PoljeZBesedilom 8"/>
          <p:cNvSpPr txBox="1"/>
          <p:nvPr/>
        </p:nvSpPr>
        <p:spPr>
          <a:xfrm>
            <a:off x="731824" y="3255259"/>
            <a:ext cx="1564105" cy="57888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dirty="0">
                <a:latin typeface="Comic Sans MS" panose="030F0702030302020204" pitchFamily="66" charset="0"/>
              </a:rPr>
              <a:t>Preberi. </a:t>
            </a:r>
          </a:p>
        </p:txBody>
      </p:sp>
      <p:pic>
        <p:nvPicPr>
          <p:cNvPr id="10" name="Picture 2" descr="White Arrow Background png download - 1821*1441 - Free Transparent Crooked  Arrow ai,png Download. - CleanPNG / Kiss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7288">
            <a:off x="9058363" y="2665431"/>
            <a:ext cx="1675419" cy="54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ljeZBesedilom 10"/>
          <p:cNvSpPr txBox="1"/>
          <p:nvPr/>
        </p:nvSpPr>
        <p:spPr>
          <a:xfrm>
            <a:off x="9896072" y="3255259"/>
            <a:ext cx="1564105" cy="57888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dirty="0">
                <a:latin typeface="Comic Sans MS" panose="030F0702030302020204" pitchFamily="66" charset="0"/>
              </a:rPr>
              <a:t>Reši. </a:t>
            </a:r>
          </a:p>
        </p:txBody>
      </p:sp>
      <p:pic>
        <p:nvPicPr>
          <p:cNvPr id="12" name="Picture 2" descr="White Arrow Background png download - 1821*1441 - Free Transparent Crooked  Arrow ai,png Download. - CleanPNG / Kiss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52712" flipH="1">
            <a:off x="1458219" y="2665431"/>
            <a:ext cx="1675419" cy="54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02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134520" y="1241137"/>
            <a:ext cx="11922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>
                <a:latin typeface="Comic Sans MS" panose="030F0702030302020204" pitchFamily="66" charset="0"/>
              </a:rPr>
              <a:t>To uro bomo začeli s prav posebno „zgodbico“.   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25" y="1942599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0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Free Cut Apple Cliparts, Download Free Clip Art, Free Clip Art on Clipart 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459" y="3387859"/>
            <a:ext cx="1173080" cy="140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7" t="18441" r="9748"/>
          <a:stretch/>
        </p:blipFill>
        <p:spPr>
          <a:xfrm flipH="1">
            <a:off x="1440198" y="4795555"/>
            <a:ext cx="1692880" cy="1770481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134520" y="284737"/>
            <a:ext cx="119229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>
                <a:latin typeface="Comic Sans MS" panose="030F0702030302020204" pitchFamily="66" charset="0"/>
              </a:rPr>
              <a:t>Nekega dne sem si za malico zaželela pojesti jabolko. Tudi moja sestra si je za malico zaželela pojesti jabolko. Doma je bilo samo še 1 jabolko. Zmenili sva se, da si ga bova razdelili.   </a:t>
            </a:r>
          </a:p>
        </p:txBody>
      </p:sp>
      <p:pic>
        <p:nvPicPr>
          <p:cNvPr id="10" name="Picture 4" descr="Half Quarter Images, Stock Photos &amp; Vectors | Shutterstock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00" b="67143" l="3297" r="3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9" t="16144" r="62535" b="31074"/>
          <a:stretch/>
        </p:blipFill>
        <p:spPr bwMode="auto">
          <a:xfrm>
            <a:off x="1352404" y="3387859"/>
            <a:ext cx="1431758" cy="140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y Top 50+ Pet Peeves | The Undateable Girl's Diary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94402" y="3651376"/>
            <a:ext cx="2858631" cy="25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oljeZBesedilom 11"/>
          <p:cNvSpPr txBox="1"/>
          <p:nvPr/>
        </p:nvSpPr>
        <p:spPr>
          <a:xfrm>
            <a:off x="134520" y="2401591"/>
            <a:ext cx="3867526" cy="6469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dirty="0">
                <a:latin typeface="Comic Sans MS" panose="030F0702030302020204" pitchFamily="66" charset="0"/>
              </a:rPr>
              <a:t>Vzela sem jabolko.</a:t>
            </a:r>
            <a:r>
              <a:rPr lang="sl-SI" sz="32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3" name="PoljeZBesedilom 12"/>
          <p:cNvSpPr txBox="1"/>
          <p:nvPr/>
        </p:nvSpPr>
        <p:spPr>
          <a:xfrm>
            <a:off x="4162237" y="2197280"/>
            <a:ext cx="3867525" cy="10556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dirty="0">
                <a:latin typeface="Comic Sans MS" panose="030F0702030302020204" pitchFamily="66" charset="0"/>
              </a:rPr>
              <a:t>Razrezala sem ga tako. 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8189953" y="1958917"/>
            <a:ext cx="3867526" cy="153233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dirty="0">
                <a:latin typeface="Comic Sans MS" panose="030F0702030302020204" pitchFamily="66" charset="0"/>
              </a:rPr>
              <a:t>Sestra se je razjezila in mi rekla, da nisem pravična. </a:t>
            </a:r>
          </a:p>
        </p:txBody>
      </p:sp>
      <p:pic>
        <p:nvPicPr>
          <p:cNvPr id="15" name="Picture 2" descr="White Arrow Background png download - 1821*1441 - Free Transparent Crooked  Arrow ai,png Download. - CleanPNG / Kiss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04044">
            <a:off x="6155142" y="3105503"/>
            <a:ext cx="1374649" cy="79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12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oljeZBesedilom 14"/>
          <p:cNvSpPr txBox="1"/>
          <p:nvPr/>
        </p:nvSpPr>
        <p:spPr>
          <a:xfrm>
            <a:off x="286920" y="730075"/>
            <a:ext cx="5267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 </a:t>
            </a:r>
          </a:p>
        </p:txBody>
      </p:sp>
      <p:sp>
        <p:nvSpPr>
          <p:cNvPr id="16" name="PoljeZBesedilom 15"/>
          <p:cNvSpPr txBox="1"/>
          <p:nvPr/>
        </p:nvSpPr>
        <p:spPr>
          <a:xfrm>
            <a:off x="2373982" y="1411141"/>
            <a:ext cx="4391526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Kaj sem naredila narobe?  </a:t>
            </a:r>
          </a:p>
        </p:txBody>
      </p:sp>
      <p:sp>
        <p:nvSpPr>
          <p:cNvPr id="18" name="PoljeZBesedilom 17"/>
          <p:cNvSpPr txBox="1"/>
          <p:nvPr/>
        </p:nvSpPr>
        <p:spPr>
          <a:xfrm>
            <a:off x="6342233" y="3720806"/>
            <a:ext cx="4448386" cy="153233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dirty="0">
                <a:latin typeface="Comic Sans MS" panose="030F0702030302020204" pitchFamily="66" charset="0"/>
              </a:rPr>
              <a:t>Na dva dela. Tako je. En del zame in en del za sestro. 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750" y="266405"/>
            <a:ext cx="2868355" cy="2868355"/>
          </a:xfrm>
          <a:prstGeom prst="rect">
            <a:avLst/>
          </a:prstGeom>
        </p:spPr>
      </p:pic>
      <p:sp>
        <p:nvSpPr>
          <p:cNvPr id="21" name="PoljeZBesedilom 20"/>
          <p:cNvSpPr txBox="1"/>
          <p:nvPr/>
        </p:nvSpPr>
        <p:spPr>
          <a:xfrm>
            <a:off x="1401381" y="3925117"/>
            <a:ext cx="4448386" cy="11237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dirty="0">
                <a:latin typeface="Comic Sans MS" panose="030F0702030302020204" pitchFamily="66" charset="0"/>
              </a:rPr>
              <a:t>Na koliko delov sem razdelila jabolko?</a:t>
            </a:r>
            <a:r>
              <a:rPr lang="sl-SI" sz="3200" dirty="0"/>
              <a:t> </a:t>
            </a:r>
          </a:p>
        </p:txBody>
      </p:sp>
      <p:pic>
        <p:nvPicPr>
          <p:cNvPr id="22" name="Picture 6" descr="Free Cut Apple Cliparts, Download Free Clip Art, Free Clip Art on Clipart  Libr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720" y="4413085"/>
            <a:ext cx="1173080" cy="140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10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oljeZBesedilom 14"/>
          <p:cNvSpPr txBox="1"/>
          <p:nvPr/>
        </p:nvSpPr>
        <p:spPr>
          <a:xfrm>
            <a:off x="286920" y="730075"/>
            <a:ext cx="5267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 </a:t>
            </a:r>
          </a:p>
        </p:txBody>
      </p:sp>
      <p:sp>
        <p:nvSpPr>
          <p:cNvPr id="17" name="PoljeZBesedilom 16"/>
          <p:cNvSpPr txBox="1"/>
          <p:nvPr/>
        </p:nvSpPr>
        <p:spPr>
          <a:xfrm>
            <a:off x="2789903" y="1907184"/>
            <a:ext cx="6612194" cy="10556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dirty="0">
                <a:latin typeface="Comic Sans MS" panose="030F0702030302020204" pitchFamily="66" charset="0"/>
              </a:rPr>
              <a:t>Kako bi morala jabolko razrezati, če bi ga hotela z nekom pravično deliti? </a:t>
            </a:r>
          </a:p>
        </p:txBody>
      </p:sp>
      <p:sp>
        <p:nvSpPr>
          <p:cNvPr id="21" name="PoljeZBesedilom 20"/>
          <p:cNvSpPr txBox="1"/>
          <p:nvPr/>
        </p:nvSpPr>
        <p:spPr>
          <a:xfrm>
            <a:off x="3024470" y="717515"/>
            <a:ext cx="4586472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dirty="0">
                <a:latin typeface="Comic Sans MS" panose="030F0702030302020204" pitchFamily="66" charset="0"/>
              </a:rPr>
              <a:t>Ali sta dela enako velika? </a:t>
            </a:r>
          </a:p>
        </p:txBody>
      </p:sp>
      <p:pic>
        <p:nvPicPr>
          <p:cNvPr id="22" name="Picture 6" descr="Free Cut Apple Cliparts, Download Free Clip Art, Free Clip Art on Clipart 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289" y="328776"/>
            <a:ext cx="1173080" cy="140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Half Quarter Images, Stock Photos &amp; Vectors | Shutter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00" b="67143" l="3297" r="3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9" t="16144" r="62535" b="31074"/>
          <a:stretch/>
        </p:blipFill>
        <p:spPr bwMode="auto">
          <a:xfrm>
            <a:off x="4029142" y="4596548"/>
            <a:ext cx="1431758" cy="140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PoljeZBesedilom 37"/>
          <p:cNvSpPr txBox="1"/>
          <p:nvPr/>
        </p:nvSpPr>
        <p:spPr>
          <a:xfrm>
            <a:off x="5317706" y="4848732"/>
            <a:ext cx="778042" cy="903327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4800" dirty="0"/>
              <a:t>=</a:t>
            </a:r>
          </a:p>
        </p:txBody>
      </p:sp>
      <p:pic>
        <p:nvPicPr>
          <p:cNvPr id="39" name="Picture 4" descr="Half Quarter Images, Stock Photos &amp; Vectors | Shutterstock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8858" y="4728896"/>
            <a:ext cx="1495454" cy="140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Half Quarter Images, Stock Photos &amp; Vectors | Shutterstock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64543" y="4737605"/>
            <a:ext cx="1495454" cy="140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Half Quarter Images, Stock Photos &amp; Vectors | Shutterstock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87047" y="3235602"/>
            <a:ext cx="1495454" cy="140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Half Quarter Images, Stock Photos &amp; Vectors | Shutterstock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18805" y="3244311"/>
            <a:ext cx="1495454" cy="140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PoljeZBesedilom 46"/>
          <p:cNvSpPr txBox="1"/>
          <p:nvPr/>
        </p:nvSpPr>
        <p:spPr>
          <a:xfrm>
            <a:off x="9402097" y="5539729"/>
            <a:ext cx="2612276" cy="105560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Na 2 enaka dela.</a:t>
            </a:r>
          </a:p>
        </p:txBody>
      </p:sp>
      <p:pic>
        <p:nvPicPr>
          <p:cNvPr id="2050" name="Picture 2" descr="White Arrow Background png download - 1821*1441 - Free Transparent Crooked  Arrow ai,png Download. - CleanPNG / Kiss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24322">
            <a:off x="8641605" y="3884347"/>
            <a:ext cx="2908883" cy="168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Grunge Textured Illustration Cartoon Exclamation Mark Royalty Free Cliparts,  Vectors, And Stock Illustration. Image 110403415.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615" b="98077" l="19154" r="819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7" r="19422"/>
          <a:stretch/>
        </p:blipFill>
        <p:spPr bwMode="auto">
          <a:xfrm rot="1425557">
            <a:off x="11325303" y="5581725"/>
            <a:ext cx="672006" cy="110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00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38" grpId="0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304" y="1892133"/>
            <a:ext cx="8785225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850232" y="717515"/>
            <a:ext cx="10491536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dirty="0">
                <a:latin typeface="Comic Sans MS" panose="030F0702030302020204" pitchFamily="66" charset="0"/>
              </a:rPr>
              <a:t>Tina in Jaka sta si pravično razdelila jabolko in žemljo. 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1829831" y="1795880"/>
            <a:ext cx="1611201" cy="578882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>
                <a:latin typeface="Comic Sans MS" panose="030F0702030302020204" pitchFamily="66" charset="0"/>
              </a:rPr>
              <a:t>TINA</a:t>
            </a:r>
            <a:r>
              <a:rPr lang="sl-SI" sz="2800" dirty="0">
                <a:latin typeface="Comic Sans MS" panose="030F0702030302020204" pitchFamily="66" charset="0"/>
              </a:rPr>
              <a:t>    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8671789" y="1956149"/>
            <a:ext cx="1611201" cy="578882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>
                <a:latin typeface="Comic Sans MS" panose="030F0702030302020204" pitchFamily="66" charset="0"/>
              </a:rPr>
              <a:t>JAKA</a:t>
            </a:r>
            <a:r>
              <a:rPr lang="sl-SI" sz="2800" dirty="0">
                <a:latin typeface="Comic Sans MS" panose="030F0702030302020204" pitchFamily="66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4015976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850232" y="717515"/>
            <a:ext cx="10491536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dirty="0">
                <a:latin typeface="Comic Sans MS" panose="030F0702030302020204" pitchFamily="66" charset="0"/>
              </a:rPr>
              <a:t>Jana in Mitja sta si pravično razdelila sendvič. 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184" y="1902700"/>
            <a:ext cx="4231633" cy="4494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4076437" y="2890754"/>
            <a:ext cx="1611201" cy="578882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>
                <a:latin typeface="Comic Sans MS" panose="030F0702030302020204" pitchFamily="66" charset="0"/>
              </a:rPr>
              <a:t>JANA</a:t>
            </a:r>
            <a:r>
              <a:rPr lang="sl-SI" sz="2800" dirty="0">
                <a:latin typeface="Comic Sans MS" panose="030F0702030302020204" pitchFamily="66" charset="0"/>
              </a:rPr>
              <a:t>    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6482042" y="2999722"/>
            <a:ext cx="1611201" cy="578882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>
                <a:latin typeface="Comic Sans MS" panose="030F0702030302020204" pitchFamily="66" charset="0"/>
              </a:rPr>
              <a:t>MITJA</a:t>
            </a:r>
            <a:r>
              <a:rPr lang="sl-SI" sz="2800" dirty="0">
                <a:latin typeface="Comic Sans MS" panose="030F0702030302020204" pitchFamily="66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431337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ownload Image Result For Pizza Clipart - Pizza Clipart PNG Image with No  Background - PNGkey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12" y="1895641"/>
            <a:ext cx="2299526" cy="229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Raven povezovalnik 2"/>
          <p:cNvCxnSpPr/>
          <p:nvPr/>
        </p:nvCxnSpPr>
        <p:spPr>
          <a:xfrm>
            <a:off x="169566" y="3059023"/>
            <a:ext cx="303129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6" descr="1 Piece Of Chocolate Clipart (#1156037) - Pik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3952">
            <a:off x="748053" y="4052992"/>
            <a:ext cx="1874326" cy="264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Raven povezovalnik 6"/>
          <p:cNvCxnSpPr/>
          <p:nvPr/>
        </p:nvCxnSpPr>
        <p:spPr>
          <a:xfrm>
            <a:off x="1146182" y="4388765"/>
            <a:ext cx="1344843" cy="18800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8" descr="Pear Clipart - Pear Clip Art - Free Transparent PNG Clipart Images Downlo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412" y="2015059"/>
            <a:ext cx="3076140" cy="243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Raven povezovalnik 8"/>
          <p:cNvCxnSpPr/>
          <p:nvPr/>
        </p:nvCxnSpPr>
        <p:spPr>
          <a:xfrm>
            <a:off x="10900480" y="1721005"/>
            <a:ext cx="0" cy="286474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Picture 12" descr="8 eggs clipart - Clip Art Libr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9063">
            <a:off x="8301418" y="4971206"/>
            <a:ext cx="370522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Raven povezovalnik 10"/>
          <p:cNvCxnSpPr/>
          <p:nvPr/>
        </p:nvCxnSpPr>
        <p:spPr>
          <a:xfrm>
            <a:off x="9971497" y="4440686"/>
            <a:ext cx="365066" cy="22991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PoljeZBesedilom 11"/>
          <p:cNvSpPr txBox="1"/>
          <p:nvPr/>
        </p:nvSpPr>
        <p:spPr>
          <a:xfrm>
            <a:off x="3312723" y="2662833"/>
            <a:ext cx="5566555" cy="153233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dirty="0">
                <a:latin typeface="Comic Sans MS" panose="030F0702030302020204" pitchFamily="66" charset="0"/>
              </a:rPr>
              <a:t>Kadar nekaj razdelimo na dva </a:t>
            </a:r>
            <a:r>
              <a:rPr lang="sl-SI" sz="2800" u="sng" dirty="0">
                <a:latin typeface="Comic Sans MS" panose="030F0702030302020204" pitchFamily="66" charset="0"/>
              </a:rPr>
              <a:t>popolnoma enaka</a:t>
            </a:r>
            <a:r>
              <a:rPr lang="sl-SI" sz="2800" dirty="0">
                <a:latin typeface="Comic Sans MS" panose="030F0702030302020204" pitchFamily="66" charset="0"/>
              </a:rPr>
              <a:t> dela, govorimo o dveh </a:t>
            </a:r>
            <a:r>
              <a:rPr lang="sl-SI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polovicah</a:t>
            </a:r>
            <a:r>
              <a:rPr lang="sl-SI" sz="2800" dirty="0">
                <a:latin typeface="Comic Sans MS" panose="030F0702030302020204" pitchFamily="66" charset="0"/>
              </a:rPr>
              <a:t>.   </a:t>
            </a:r>
          </a:p>
        </p:txBody>
      </p:sp>
      <p:sp>
        <p:nvSpPr>
          <p:cNvPr id="13" name="PoljeZBesedilom 12"/>
          <p:cNvSpPr txBox="1"/>
          <p:nvPr/>
        </p:nvSpPr>
        <p:spPr>
          <a:xfrm>
            <a:off x="1423792" y="717515"/>
            <a:ext cx="9344417" cy="10556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dirty="0">
                <a:latin typeface="Comic Sans MS" panose="030F0702030302020204" pitchFamily="66" charset="0"/>
              </a:rPr>
              <a:t>Zdaj pa bomo vso to hrano pravično razdelili na dva dela. Hrano bomo razdelili na pol.  </a:t>
            </a:r>
          </a:p>
        </p:txBody>
      </p:sp>
    </p:spTree>
    <p:extLst>
      <p:ext uri="{BB962C8B-B14F-4D97-AF65-F5344CB8AC3E}">
        <p14:creationId xmlns:p14="http://schemas.microsoft.com/office/powerpoint/2010/main" val="316992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423792" y="717515"/>
            <a:ext cx="9344417" cy="10556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dirty="0">
                <a:latin typeface="Comic Sans MS" panose="030F0702030302020204" pitchFamily="66" charset="0"/>
              </a:rPr>
              <a:t>Kaj pa lahko še razdelimo na pol razen hrane? Imate kakšno idejo?  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25" y="2111041"/>
            <a:ext cx="3790950" cy="3790950"/>
          </a:xfrm>
          <a:prstGeom prst="rect">
            <a:avLst/>
          </a:prstGeom>
        </p:spPr>
      </p:pic>
      <p:pic>
        <p:nvPicPr>
          <p:cNvPr id="11266" name="Picture 2" descr="https://i.pinimg.com/564x/f9/2a/87/f92a8747c223c2e95a18ec068b1b1f8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15315" y="4950994"/>
            <a:ext cx="1985210" cy="145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i.pinimg.com/564x/f9/2a/87/f92a8747c223c2e95a18ec068b1b1f8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94514" y="4957010"/>
            <a:ext cx="1741085" cy="145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i.pinimg.com/564x/f9/2a/87/f92a8747c223c2e95a18ec068b1b1f8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016291" y="2550694"/>
            <a:ext cx="1941095" cy="145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s://i.pinimg.com/564x/f9/2a/87/f92a8747c223c2e95a18ec068b1b1f8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6062" y="2448425"/>
            <a:ext cx="2026952" cy="145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92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</TotalTime>
  <Words>310</Words>
  <Application>Microsoft Office PowerPoint</Application>
  <PresentationFormat>Širokozaslonsko</PresentationFormat>
  <Paragraphs>50</Paragraphs>
  <Slides>14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Office Theme</vt:lpstr>
      <vt:lpstr>???  ???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  </vt:lpstr>
      <vt:lpstr>PowerPointova predstavitev</vt:lpstr>
    </vt:vector>
  </TitlesOfParts>
  <Company>Hidria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NEZNANI ČLEN  IŠČEM DRUGI SEŠTEVANEC</dc:title>
  <dc:creator>Darja Podgornik</dc:creator>
  <cp:lastModifiedBy>bla blabla</cp:lastModifiedBy>
  <cp:revision>119</cp:revision>
  <dcterms:created xsi:type="dcterms:W3CDTF">2020-11-06T07:31:11Z</dcterms:created>
  <dcterms:modified xsi:type="dcterms:W3CDTF">2022-01-25T18:40:05Z</dcterms:modified>
</cp:coreProperties>
</file>