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70" r:id="rId9"/>
    <p:sldId id="273" r:id="rId10"/>
    <p:sldId id="275" r:id="rId11"/>
    <p:sldId id="268" r:id="rId12"/>
    <p:sldId id="274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54" autoAdjust="0"/>
    <p:restoredTop sz="94660"/>
  </p:normalViewPr>
  <p:slideViewPr>
    <p:cSldViewPr>
      <p:cViewPr varScale="1">
        <p:scale>
          <a:sx n="82" d="100"/>
          <a:sy n="82" d="100"/>
        </p:scale>
        <p:origin x="84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97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09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25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94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0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24012"/>
            <a:ext cx="6635080" cy="4525963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3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83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5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45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66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706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867">
              <a:srgbClr val="D0E2F1"/>
            </a:gs>
            <a:gs pos="99734">
              <a:srgbClr val="D0E2F1"/>
            </a:gs>
            <a:gs pos="89000">
              <a:srgbClr val="FFC000"/>
            </a:gs>
            <a:gs pos="75000">
              <a:srgbClr val="CFE2F1"/>
            </a:gs>
            <a:gs pos="8000">
              <a:srgbClr val="CDE1F1"/>
            </a:gs>
            <a:gs pos="62000">
              <a:srgbClr val="92D050"/>
            </a:gs>
            <a:gs pos="36000">
              <a:srgbClr val="FF66FF"/>
            </a:gs>
            <a:gs pos="21000">
              <a:schemeClr val="accent1">
                <a:lumMod val="45000"/>
                <a:lumOff val="55000"/>
              </a:schemeClr>
            </a:gs>
            <a:gs pos="5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8A2F-6B0E-43F3-B90F-23E7E1D20DC4}" type="datetimeFigureOut">
              <a:rPr lang="sl-SI" smtClean="0"/>
              <a:t>10. 01. 2022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9A41-F90D-43A6-B009-6F809F976F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53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3.wdp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0.xml"/><Relationship Id="rId5" Type="http://schemas.openxmlformats.org/officeDocument/2006/relationships/slide" Target="slide7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9856" y="1412776"/>
            <a:ext cx="7772400" cy="1470025"/>
          </a:xfrm>
        </p:spPr>
        <p:txBody>
          <a:bodyPr/>
          <a:lstStyle/>
          <a:p>
            <a:r>
              <a:rPr lang="sl-SI" dirty="0">
                <a:solidFill>
                  <a:srgbClr val="0070C0"/>
                </a:solidFill>
              </a:rPr>
              <a:t>Utrjevanje pesmi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47864" y="3501008"/>
            <a:ext cx="4024536" cy="576064"/>
          </a:xfrm>
        </p:spPr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00B050"/>
                </a:solidFill>
              </a:rPr>
              <a:t>GUM   2. razred</a:t>
            </a: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6366012" y="445626"/>
            <a:ext cx="233458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dirty="0"/>
              <a:t>Januar  2020</a:t>
            </a:r>
          </a:p>
        </p:txBody>
      </p:sp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604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3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6F71FA-A027-4906-A17D-B12FB95C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KOKLJA</a:t>
            </a:r>
            <a:r>
              <a:rPr lang="sl-SI" dirty="0"/>
              <a:t>            </a:t>
            </a:r>
            <a:r>
              <a:rPr lang="sl-SI" sz="1800" dirty="0"/>
              <a:t>LENČKA KUPPER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BAA1C6-6A8A-4CB2-9580-AAB7EC9439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NA TRATO KOKLJA GRE, PIŠČANČKE KLIČE VSE,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KO-KO, KO-KO,KO-KO,KO-KO 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LE HITRO PRIDITE.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ČIV-ČIV,ČIV-ČIV, PI-PI,</a:t>
            </a: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PIŠČANČKI PUHASTI ZA MAMICO ŽE BRŽ TEKO, PRI NJEJ VSI VARNI SO.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Kako naravno izvaliti piščance - trajnicePreberi Več">
            <a:extLst>
              <a:ext uri="{FF2B5EF4-FFF2-40B4-BE49-F238E27FC236}">
                <a16:creationId xmlns:a16="http://schemas.microsoft.com/office/drawing/2014/main" id="{2802389B-B8C6-4B02-9F5E-FB1FFE1940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90636"/>
            <a:ext cx="2276487" cy="166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2C1E3475-33EB-469F-8765-3EF741513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0903" y="1624012"/>
            <a:ext cx="609600" cy="6096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653045D-A953-4ECA-9051-A421B3A34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903" y="2418079"/>
            <a:ext cx="106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3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RASLA   JE   JELKA    </a:t>
            </a:r>
            <a:r>
              <a:rPr lang="sl-SI" sz="2700" dirty="0">
                <a:solidFill>
                  <a:srgbClr val="51515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Ljudska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624" y="3462535"/>
            <a:ext cx="1066800" cy="1219200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547664" y="1573560"/>
            <a:ext cx="2386608" cy="49971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Rasla je jelka ,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do neba, do neba,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rasla je jelka do neba.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Širila veje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do zemlje, do zemlje,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širila veje do zemlje.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Kraj jelke vodi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stezica, stezica,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kraj jelke vodi stezica.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Po stezi bratec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hodil je, hodil je,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po stezi bratec hodil je.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Za roko sestro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vodil je, vodil je,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za roko sestro vodil je.</a:t>
            </a:r>
          </a:p>
          <a:p>
            <a:pPr marL="0" indent="0">
              <a:buNone/>
            </a:pPr>
            <a:endParaRPr lang="sl-SI" sz="1400" dirty="0">
              <a:solidFill>
                <a:schemeClr val="tx1"/>
              </a:solidFill>
            </a:endParaRPr>
          </a:p>
        </p:txBody>
      </p:sp>
      <p:pic>
        <p:nvPicPr>
          <p:cNvPr id="9" name="RASLA JE JELKA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1573560"/>
            <a:ext cx="1440160" cy="144016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84812" y="2322561"/>
            <a:ext cx="38576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07C5B4-433C-46C2-81CB-65E73E55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810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4400" dirty="0">
                <a:solidFill>
                  <a:schemeClr val="bg2">
                    <a:lumMod val="50000"/>
                  </a:schemeClr>
                </a:solidFill>
                <a:latin typeface="Arial Nova Light"/>
              </a:rPr>
              <a:t>ŽOGICA NOGICA        </a:t>
            </a:r>
            <a:r>
              <a:rPr lang="sl-SI" sz="2200" dirty="0">
                <a:solidFill>
                  <a:srgbClr val="FFFFFF"/>
                </a:solidFill>
              </a:rPr>
              <a:t>JAN MALIK, BOJAN ADAMIČ</a:t>
            </a:r>
            <a:br>
              <a:rPr lang="sl-SI" sz="2200" dirty="0">
                <a:solidFill>
                  <a:srgbClr val="FFFFFF"/>
                </a:solidFill>
              </a:rPr>
            </a:br>
            <a:endParaRPr lang="sl-SI" sz="2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374058-339C-4165-8D27-B9D7CD2FDC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l-SI" b="1" dirty="0"/>
              <a:t>JAZ SEM MALA ŽOGICA,</a:t>
            </a:r>
          </a:p>
          <a:p>
            <a:pPr marL="0" lvl="0" indent="0">
              <a:buNone/>
            </a:pPr>
            <a:r>
              <a:rPr lang="sl-SI" b="1" dirty="0"/>
              <a:t>ŽOGICA NOGICA,</a:t>
            </a:r>
          </a:p>
          <a:p>
            <a:pPr marL="0" lvl="0" indent="0">
              <a:buNone/>
            </a:pPr>
            <a:r>
              <a:rPr lang="sl-SI" b="1" dirty="0"/>
              <a:t>VSE RAZUMEM IN VSE ZNAM,</a:t>
            </a:r>
          </a:p>
          <a:p>
            <a:pPr marL="0" lvl="0" indent="0">
              <a:buNone/>
            </a:pPr>
            <a:r>
              <a:rPr lang="sl-SI" b="1" dirty="0"/>
              <a:t>STRAŠITI SE NE DAM.</a:t>
            </a:r>
          </a:p>
          <a:p>
            <a:pPr marL="0" lvl="0" indent="0">
              <a:buNone/>
            </a:pPr>
            <a:r>
              <a:rPr lang="sl-SI" b="1" dirty="0"/>
              <a:t>KDOR POREDEN JE NAJ PAZI, </a:t>
            </a:r>
          </a:p>
          <a:p>
            <a:pPr marL="0" lvl="0" indent="0">
              <a:buNone/>
            </a:pPr>
            <a:r>
              <a:rPr lang="sl-SI" b="1" dirty="0"/>
              <a:t>DA GA ŽOGA NE OPLAZI,</a:t>
            </a:r>
          </a:p>
          <a:p>
            <a:pPr marL="0" lvl="0" indent="0">
              <a:buNone/>
            </a:pPr>
            <a:r>
              <a:rPr lang="sl-SI" b="1" dirty="0"/>
              <a:t>SEM POGUMNA ŽOGICA, ŽOGICA NOGICA.</a:t>
            </a:r>
          </a:p>
          <a:p>
            <a:endParaRPr lang="sl-SI" dirty="0"/>
          </a:p>
        </p:txBody>
      </p:sp>
      <p:pic>
        <p:nvPicPr>
          <p:cNvPr id="4" name="ZOGICA NOGICA_01">
            <a:extLst>
              <a:ext uri="{FF2B5EF4-FFF2-40B4-BE49-F238E27FC236}">
                <a16:creationId xmlns:a16="http://schemas.microsoft.com/office/drawing/2014/main" id="{092A6D6C-DA05-4D5A-8B06-FE93BF795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1431210"/>
            <a:ext cx="1310650" cy="13106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56E569-67E8-4722-A98A-0FE6AD1BD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201" y="3082458"/>
            <a:ext cx="106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4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557192" cy="1143000"/>
          </a:xfrm>
        </p:spPr>
        <p:txBody>
          <a:bodyPr/>
          <a:lstStyle/>
          <a:p>
            <a:r>
              <a:rPr lang="sl-SI" dirty="0"/>
              <a:t>USPELO  TI  JE!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 rot="2091309">
            <a:off x="4825145" y="2839526"/>
            <a:ext cx="36004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6000" dirty="0"/>
              <a:t>ČESTITAM!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6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444" y="116632"/>
            <a:ext cx="8229600" cy="1014603"/>
          </a:xfrm>
        </p:spPr>
        <p:txBody>
          <a:bodyPr/>
          <a:lstStyle/>
          <a:p>
            <a:r>
              <a:rPr lang="sl-SI">
                <a:solidFill>
                  <a:srgbClr val="FF0000"/>
                </a:solidFill>
              </a:rPr>
              <a:t>Ponovimo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1481938"/>
            <a:ext cx="1512168" cy="144658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</a:rPr>
              <a:t>Dežek  trka</a:t>
            </a:r>
            <a:endParaRPr lang="en-US" altLang="sl-SI" sz="2000" dirty="0">
              <a:solidFill>
                <a:srgbClr val="0070C0"/>
              </a:solidFill>
            </a:endParaRPr>
          </a:p>
        </p:txBody>
      </p:sp>
      <p:sp>
        <p:nvSpPr>
          <p:cNvPr id="5" name="AutoShape 9">
            <a:hlinkClick r:id="rId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40599" y="1461155"/>
            <a:ext cx="1512168" cy="15487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400" dirty="0">
                <a:solidFill>
                  <a:srgbClr val="0070C0"/>
                </a:solidFill>
              </a:rPr>
              <a:t>Veverica</a:t>
            </a:r>
            <a:endParaRPr lang="en-US" altLang="sl-SI" sz="2400" dirty="0">
              <a:solidFill>
                <a:srgbClr val="0070C0"/>
              </a:solidFill>
            </a:endParaRPr>
          </a:p>
        </p:txBody>
      </p:sp>
      <p:sp>
        <p:nvSpPr>
          <p:cNvPr id="6" name="AutoShape 10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82659" y="1520050"/>
            <a:ext cx="1399170" cy="143092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400" dirty="0">
                <a:solidFill>
                  <a:srgbClr val="0070C0"/>
                </a:solidFill>
              </a:rPr>
              <a:t>Vrabček</a:t>
            </a:r>
            <a:endParaRPr lang="en-US" altLang="sl-SI" sz="2400" dirty="0">
              <a:solidFill>
                <a:srgbClr val="0070C0"/>
              </a:solidFill>
            </a:endParaRPr>
          </a:p>
        </p:txBody>
      </p:sp>
      <p:sp>
        <p:nvSpPr>
          <p:cNvPr id="7" name="AutoShape 11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11721" y="1521154"/>
            <a:ext cx="1469299" cy="140736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400" dirty="0">
                <a:solidFill>
                  <a:srgbClr val="0070C0"/>
                </a:solidFill>
              </a:rPr>
              <a:t>Zajček  </a:t>
            </a:r>
          </a:p>
          <a:p>
            <a:pPr algn="ctr" eaLnBrk="1" hangingPunct="1"/>
            <a:r>
              <a:rPr lang="sl-SI" altLang="sl-SI" sz="2400" dirty="0">
                <a:solidFill>
                  <a:srgbClr val="0070C0"/>
                </a:solidFill>
              </a:rPr>
              <a:t>že  spi</a:t>
            </a:r>
            <a:endParaRPr lang="en-US" altLang="sl-SI" sz="2400" dirty="0">
              <a:solidFill>
                <a:srgbClr val="0070C0"/>
              </a:solidFill>
            </a:endParaRPr>
          </a:p>
        </p:txBody>
      </p:sp>
      <p:sp>
        <p:nvSpPr>
          <p:cNvPr id="8" name="AutoShape 12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4741" y="3180771"/>
            <a:ext cx="1366939" cy="149078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</a:rPr>
              <a:t>Sladkosned</a:t>
            </a:r>
            <a:endParaRPr lang="en-US" altLang="sl-SI" sz="2000" dirty="0">
              <a:solidFill>
                <a:srgbClr val="0070C0"/>
              </a:solidFill>
            </a:endParaRPr>
          </a:p>
        </p:txBody>
      </p:sp>
      <p:sp>
        <p:nvSpPr>
          <p:cNvPr id="9" name="AutoShape 13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07211" y="3240635"/>
            <a:ext cx="1610716" cy="143092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</a:rPr>
              <a:t>Tri zale deklice</a:t>
            </a:r>
            <a:endParaRPr lang="en-US" altLang="sl-SI" sz="2000" dirty="0">
              <a:solidFill>
                <a:srgbClr val="0070C0"/>
              </a:solidFill>
            </a:endParaRPr>
          </a:p>
        </p:txBody>
      </p:sp>
      <p:sp>
        <p:nvSpPr>
          <p:cNvPr id="10" name="AutoShape 14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528" y="5157192"/>
            <a:ext cx="2422848" cy="149078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800" dirty="0">
                <a:solidFill>
                  <a:srgbClr val="0070C0"/>
                </a:solidFill>
              </a:rPr>
              <a:t>Rasla je jelka</a:t>
            </a:r>
            <a:endParaRPr lang="en-US" altLang="sl-SI" sz="2800" dirty="0">
              <a:solidFill>
                <a:srgbClr val="0070C0"/>
              </a:solidFill>
            </a:endParaRPr>
          </a:p>
        </p:txBody>
      </p:sp>
      <p:sp>
        <p:nvSpPr>
          <p:cNvPr id="11" name="AutoShape 15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64710" y="5091509"/>
            <a:ext cx="2479290" cy="1490786"/>
          </a:xfrm>
          <a:prstGeom prst="roundRect">
            <a:avLst>
              <a:gd name="adj" fmla="val 16667"/>
            </a:avLst>
          </a:prstGeom>
          <a:gradFill>
            <a:gsLst>
              <a:gs pos="80750">
                <a:srgbClr val="D2DBEA"/>
              </a:gs>
              <a:gs pos="80500">
                <a:srgbClr val="D3D4E2"/>
              </a:gs>
              <a:gs pos="80000">
                <a:srgbClr val="FF0000"/>
              </a:gs>
              <a:gs pos="86375">
                <a:srgbClr val="FF0000"/>
              </a:gs>
              <a:gs pos="92000">
                <a:srgbClr val="DCAAB5"/>
              </a:gs>
              <a:gs pos="49000">
                <a:srgbClr val="E87179"/>
              </a:gs>
              <a:gs pos="22000">
                <a:srgbClr val="FF0000"/>
              </a:gs>
              <a:gs pos="61000">
                <a:schemeClr val="accent1">
                  <a:lumMod val="45000"/>
                  <a:lumOff val="5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3200" dirty="0">
                <a:solidFill>
                  <a:srgbClr val="FFFF00"/>
                </a:solidFill>
              </a:rPr>
              <a:t>Odpri, </a:t>
            </a:r>
          </a:p>
          <a:p>
            <a:pPr algn="ctr" eaLnBrk="1" hangingPunct="1"/>
            <a:r>
              <a:rPr lang="sl-SI" altLang="sl-SI" sz="3200" dirty="0">
                <a:solidFill>
                  <a:srgbClr val="FFFF00"/>
                </a:solidFill>
              </a:rPr>
              <a:t>ko končaš!</a:t>
            </a:r>
            <a:endParaRPr lang="en-US" altLang="sl-SI" sz="3200" dirty="0">
              <a:solidFill>
                <a:srgbClr val="FFFF00"/>
              </a:solidFill>
            </a:endParaRPr>
          </a:p>
        </p:txBody>
      </p:sp>
      <p:sp>
        <p:nvSpPr>
          <p:cNvPr id="12" name="AutoShape 11">
            <a:hlinkClick r:id="rId9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6E54A9E5-4949-4945-9DAD-F0BCCE609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674" y="5169234"/>
            <a:ext cx="2422848" cy="146670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800" dirty="0">
                <a:solidFill>
                  <a:srgbClr val="0070C0"/>
                </a:solidFill>
              </a:rPr>
              <a:t>Žogica nogica</a:t>
            </a:r>
            <a:endParaRPr lang="en-US" altLang="sl-SI" sz="2800" dirty="0">
              <a:solidFill>
                <a:srgbClr val="0070C0"/>
              </a:solidFill>
            </a:endParaRPr>
          </a:p>
        </p:txBody>
      </p:sp>
      <p:sp>
        <p:nvSpPr>
          <p:cNvPr id="13" name="AutoShape 13">
            <a:hlinkClick r:id="rId10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D0F90442-2CC8-4E60-9B49-523941F18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187" y="3180200"/>
            <a:ext cx="1568560" cy="143092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</a:rPr>
              <a:t>Žiga žaga</a:t>
            </a:r>
            <a:endParaRPr lang="en-US" altLang="sl-SI" sz="2000" dirty="0">
              <a:solidFill>
                <a:srgbClr val="0070C0"/>
              </a:solidFill>
            </a:endParaRPr>
          </a:p>
        </p:txBody>
      </p:sp>
      <p:sp>
        <p:nvSpPr>
          <p:cNvPr id="14" name="AutoShape 13">
            <a:hlinkClick r:id="rId11" action="ppaction://hlinksldjump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25CAF9-83EB-4BE1-A0BC-75B990F1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284" y="3240636"/>
            <a:ext cx="1610716" cy="143092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sl-SI" altLang="sl-SI" sz="2000" dirty="0">
                <a:solidFill>
                  <a:srgbClr val="0070C0"/>
                </a:solidFill>
              </a:rPr>
              <a:t>Koklja</a:t>
            </a:r>
            <a:endParaRPr lang="en-US" altLang="sl-SI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555376"/>
            <a:ext cx="6368713" cy="143346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DEŽEK  TRKA    </a:t>
            </a:r>
            <a:r>
              <a:rPr lang="sl-SI" altLang="sl-SI" sz="2700" dirty="0">
                <a:solidFill>
                  <a:srgbClr val="51515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Janez Bitenc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466652" y="1772816"/>
            <a:ext cx="47534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l-SI" altLang="sl-SI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 OKNO, TOK TOK,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 DEŽEK POTRKAL,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PRED OKNOM PA ROK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 JEZNO POSMRKAL.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NAJ LIJE Z NEBA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 STREHE IN CESTE,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 NISEM S TESTA,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GOTOVO ŽE VESTE.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 LUŽAH, CMOK, CMOK,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KAR BREZ DEŽNIKA,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VES MOKER SE ROK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VES DAN ŽE POTIKA.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ZDAJ FANT JE BOLNIK,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 KUHA VROČINA,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MU REČE ZDRAVNIK:</a:t>
            </a: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altLang="sl-S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sl-SI" altLang="sl-SI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ROK, TO JE ANGINA</a:t>
            </a:r>
            <a:endParaRPr lang="sl-SI" sz="1400" dirty="0"/>
          </a:p>
        </p:txBody>
      </p:sp>
      <p:pic>
        <p:nvPicPr>
          <p:cNvPr id="7" name="Picture 2" descr="leaf umbre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38035"/>
            <a:ext cx="1760201" cy="176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Dežek Trka J. Bitenc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1772816"/>
            <a:ext cx="1573342" cy="1573339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3382495"/>
            <a:ext cx="106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VEVERICA    </a:t>
            </a:r>
            <a:r>
              <a:rPr lang="sl-SI" altLang="sl-SI" sz="2700" dirty="0">
                <a:solidFill>
                  <a:srgbClr val="51515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Janez Bitenc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068960"/>
            <a:ext cx="1066800" cy="1219200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483065" y="2060848"/>
            <a:ext cx="6609215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fontAlgn="base" hangingPunct="0">
              <a:spcAft>
                <a:spcPct val="0"/>
              </a:spcAft>
            </a:pPr>
            <a:r>
              <a:rPr lang="sl-SI" altLang="sl-SI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Veverica, veverica skoči sem, skoči tja,</a:t>
            </a:r>
            <a:br>
              <a:rPr lang="sl-SI" altLang="sl-SI" sz="2400" dirty="0">
                <a:latin typeface="Corbel" panose="020B0503020204020204" pitchFamily="34" charset="0"/>
              </a:rPr>
            </a:br>
            <a:r>
              <a:rPr lang="sl-SI" altLang="sl-SI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 pa na vrh smreke spleza, z repkom </a:t>
            </a:r>
            <a:r>
              <a:rPr lang="sl-SI" altLang="sl-SI" sz="2400" b="1" dirty="0" err="1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pomahlja</a:t>
            </a:r>
            <a:r>
              <a:rPr lang="sl-SI" altLang="sl-SI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sl-SI" altLang="sl-SI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altLang="sl-SI" sz="2400" dirty="0">
                <a:latin typeface="Corbel" panose="020B0503020204020204" pitchFamily="34" charset="0"/>
              </a:rPr>
            </a:br>
            <a:r>
              <a:rPr lang="sl-SI" altLang="sl-SI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Veverica, veverica, kaj mi daš, kaj mi daš,</a:t>
            </a:r>
            <a:br>
              <a:rPr lang="sl-SI" altLang="sl-SI" sz="2400" dirty="0">
                <a:latin typeface="Corbel" panose="020B0503020204020204" pitchFamily="34" charset="0"/>
              </a:rPr>
            </a:br>
            <a:r>
              <a:rPr lang="sl-SI" altLang="sl-SI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 ti lešnike prinesem, ki jih rada imaš?</a:t>
            </a:r>
            <a:br>
              <a:rPr lang="sl-SI" altLang="sl-SI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altLang="sl-SI" sz="2400" dirty="0">
                <a:latin typeface="Corbel" panose="020B0503020204020204" pitchFamily="34" charset="0"/>
              </a:rPr>
            </a:br>
            <a:r>
              <a:rPr lang="sl-SI" altLang="sl-SI" sz="24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Kaj za lešnike bi dala, fantek moj, fantek moj,</a:t>
            </a:r>
            <a:br>
              <a:rPr lang="sl-SI" altLang="sl-SI" sz="2400" dirty="0">
                <a:latin typeface="Corbel" panose="020B0503020204020204" pitchFamily="34" charset="0"/>
              </a:rPr>
            </a:br>
            <a:r>
              <a:rPr lang="sl-SI" altLang="sl-SI" sz="2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 sem sama jih nabrala zvrhan koš nocoj.</a:t>
            </a:r>
            <a:endParaRPr lang="sl-SI" sz="2400" dirty="0">
              <a:latin typeface="Corbel" panose="020B0503020204020204" pitchFamily="34" charset="0"/>
            </a:endParaRPr>
          </a:p>
        </p:txBody>
      </p:sp>
      <p:pic>
        <p:nvPicPr>
          <p:cNvPr id="10" name="Označba mesta vsebine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89" y="4623660"/>
            <a:ext cx="2417622" cy="1931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veverica_pesem za ucenj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51323" y="1417639"/>
            <a:ext cx="1168210" cy="1168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29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rgbClr val="0070C0"/>
                </a:solidFill>
              </a:rPr>
              <a:t>VRABČEK</a:t>
            </a:r>
            <a:r>
              <a:rPr lang="sl-SI" sz="2800" dirty="0"/>
              <a:t>             </a:t>
            </a:r>
            <a:r>
              <a:rPr lang="sl-SI" sz="2000" dirty="0"/>
              <a:t>Neža Maurer, Janez Kuhar</a:t>
            </a:r>
            <a:endParaRPr lang="sl-SI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462535"/>
            <a:ext cx="1066800" cy="12192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46758" y="1809154"/>
            <a:ext cx="364599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Vrabček čaka mamico,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stiska se ob vejo.             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Mama po proso je šla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tja za živo mejo.</a:t>
            </a:r>
          </a:p>
          <a:p>
            <a:pPr marL="0" indent="0">
              <a:buNone/>
            </a:pPr>
            <a:br>
              <a:rPr lang="sl-SI" sz="2400" b="1" dirty="0">
                <a:solidFill>
                  <a:schemeClr val="tx1"/>
                </a:solidFill>
              </a:rPr>
            </a:br>
            <a:r>
              <a:rPr lang="sl-SI" sz="2400" b="1" dirty="0">
                <a:solidFill>
                  <a:schemeClr val="tx1"/>
                </a:solidFill>
              </a:rPr>
              <a:t>Pa je vrabce srečala,   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dolgo klepetala.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Vse proso za sineka,</a:t>
            </a:r>
          </a:p>
          <a:p>
            <a:pPr marL="0" indent="0">
              <a:buNone/>
            </a:pPr>
            <a:r>
              <a:rPr lang="sl-SI" sz="2400" b="1" dirty="0">
                <a:solidFill>
                  <a:schemeClr val="tx1"/>
                </a:solidFill>
              </a:rPr>
              <a:t>sama pozobala.</a:t>
            </a:r>
          </a:p>
        </p:txBody>
      </p:sp>
      <p:pic>
        <p:nvPicPr>
          <p:cNvPr id="10" name="Picture 3" descr="Ciciklub - VRABČEK Čiv, čiv, čiv, čiv, čiv, čiv, čiv,... | Facebook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72246"/>
            <a:ext cx="237626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VRABC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5313" y="1700808"/>
            <a:ext cx="1228636" cy="12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6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ZAJČEK   ŽE   SPI    </a:t>
            </a:r>
            <a:r>
              <a:rPr lang="sl-SI" sz="2700" dirty="0">
                <a:solidFill>
                  <a:srgbClr val="51515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Milena  Batič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794" y="3429000"/>
            <a:ext cx="1066800" cy="121920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66B8B44-7855-4F48-B7D1-77F4FFA6BA68}"/>
              </a:ext>
            </a:extLst>
          </p:cNvPr>
          <p:cNvSpPr txBox="1"/>
          <p:nvPr/>
        </p:nvSpPr>
        <p:spPr>
          <a:xfrm>
            <a:off x="611560" y="1838126"/>
            <a:ext cx="4896544" cy="426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Zajček  že    spi,      vrabček  že  spi,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sl-SI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esec na   nebu  zapira   oči</a:t>
            </a: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sl-SI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l-S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Breza že spi,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šelesti,</a:t>
            </a:r>
            <a:endParaRPr lang="en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l-SI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l-SI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antek na rahlo zapira oči</a:t>
            </a:r>
            <a:r>
              <a:rPr lang="sl-S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sl-SI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l-S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Ulica spi,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nikogar več ni,</a:t>
            </a:r>
            <a:endParaRPr lang="en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400" b="1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sl-SI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iho, </a:t>
            </a:r>
            <a:r>
              <a:rPr lang="sl-SI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potiho</a:t>
            </a:r>
            <a:r>
              <a:rPr lang="sl-SI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zaprimo oči</a:t>
            </a:r>
            <a:r>
              <a:rPr lang="sl-SI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C597A22B-E14C-4238-8C06-2A3821B259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807" b="11111"/>
          <a:stretch/>
        </p:blipFill>
        <p:spPr>
          <a:xfrm>
            <a:off x="5364088" y="1755168"/>
            <a:ext cx="1333687" cy="133630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383E3B6-EFEC-48A5-8580-2FA94D9F3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063" y="3479170"/>
            <a:ext cx="1547886" cy="115972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CC72045-E831-4EBB-B3E5-EC33890A8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5207528"/>
            <a:ext cx="1629697" cy="891508"/>
          </a:xfrm>
          <a:prstGeom prst="rect">
            <a:avLst/>
          </a:prstGeom>
        </p:spPr>
      </p:pic>
      <p:pic>
        <p:nvPicPr>
          <p:cNvPr id="13" name="ZAJCEK ZE SPI_01">
            <a:hlinkClick r:id="" action="ppaction://media"/>
            <a:extLst>
              <a:ext uri="{FF2B5EF4-FFF2-40B4-BE49-F238E27FC236}">
                <a16:creationId xmlns:a16="http://schemas.microsoft.com/office/drawing/2014/main" id="{BB5C4401-8ACE-4441-8949-17EE10992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02963" y="1838126"/>
            <a:ext cx="1168913" cy="11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8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SLADKOSNED    </a:t>
            </a:r>
            <a:r>
              <a:rPr lang="sl-SI" sz="2700" dirty="0">
                <a:solidFill>
                  <a:srgbClr val="51515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Niko   Grafenauer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913" y="2667793"/>
            <a:ext cx="1066800" cy="12192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4474840" cy="527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200" b="1" dirty="0">
                <a:solidFill>
                  <a:schemeClr val="tx1"/>
                </a:solidFill>
              </a:rPr>
              <a:t>V </a:t>
            </a:r>
            <a:r>
              <a:rPr lang="sl-SI" sz="2200" b="1" dirty="0" err="1">
                <a:solidFill>
                  <a:schemeClr val="tx1"/>
                </a:solidFill>
              </a:rPr>
              <a:t>Pedenjcarstvu</a:t>
            </a:r>
            <a:r>
              <a:rPr lang="sl-SI" sz="2200" b="1" dirty="0">
                <a:solidFill>
                  <a:schemeClr val="tx1"/>
                </a:solidFill>
              </a:rPr>
              <a:t> umno vlada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visočanstvo </a:t>
            </a:r>
            <a:r>
              <a:rPr lang="sl-SI" sz="2200" b="1" dirty="0" err="1">
                <a:solidFill>
                  <a:schemeClr val="tx1"/>
                </a:solidFill>
              </a:rPr>
              <a:t>Pedenjped</a:t>
            </a:r>
            <a:r>
              <a:rPr lang="sl-SI" sz="2200" b="1" dirty="0">
                <a:solidFill>
                  <a:schemeClr val="tx1"/>
                </a:solidFill>
              </a:rPr>
              <a:t>.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Tam se toči limonada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in ponuja sladoled.</a:t>
            </a:r>
          </a:p>
          <a:p>
            <a:pPr marL="0" indent="0">
              <a:buNone/>
            </a:pPr>
            <a:endParaRPr lang="sl-SI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200" b="1" dirty="0">
                <a:solidFill>
                  <a:schemeClr val="tx1"/>
                </a:solidFill>
              </a:rPr>
              <a:t>Torta, puding, čokolada,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vse leti v prepad brez dna.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V </a:t>
            </a:r>
            <a:r>
              <a:rPr lang="sl-SI" sz="2200" b="1" dirty="0" err="1">
                <a:solidFill>
                  <a:schemeClr val="tx1"/>
                </a:solidFill>
              </a:rPr>
              <a:t>Pedenjcarstvu</a:t>
            </a:r>
            <a:r>
              <a:rPr lang="sl-SI" sz="2200" b="1" dirty="0">
                <a:solidFill>
                  <a:schemeClr val="tx1"/>
                </a:solidFill>
              </a:rPr>
              <a:t> je navada,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da se car ves dan sladka.</a:t>
            </a:r>
          </a:p>
          <a:p>
            <a:pPr marL="0" indent="0">
              <a:buNone/>
            </a:pPr>
            <a:endParaRPr lang="sl-SI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2200" b="1" dirty="0">
                <a:solidFill>
                  <a:schemeClr val="tx1"/>
                </a:solidFill>
              </a:rPr>
              <a:t>Kakor boben se napoka,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niti hip ni praznih ust.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Potlej se krivi in stoka,</a:t>
            </a:r>
            <a:br>
              <a:rPr lang="sl-SI" sz="2200" b="1" dirty="0">
                <a:solidFill>
                  <a:schemeClr val="tx1"/>
                </a:solidFill>
              </a:rPr>
            </a:br>
            <a:r>
              <a:rPr lang="sl-SI" sz="2200" b="1" dirty="0">
                <a:solidFill>
                  <a:schemeClr val="tx1"/>
                </a:solidFill>
              </a:rPr>
              <a:t>v posteljo gre na dopust.</a:t>
            </a:r>
          </a:p>
          <a:p>
            <a:endParaRPr lang="sl-SI" sz="2200" dirty="0">
              <a:solidFill>
                <a:schemeClr val="tx1"/>
              </a:solidFill>
            </a:endParaRPr>
          </a:p>
        </p:txBody>
      </p:sp>
      <p:pic>
        <p:nvPicPr>
          <p:cNvPr id="10" name="Content Placeholder 3" descr="NIKO GRAFENAUER ILUSTRIRAL MARJAN MANĆEK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2664295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ADKOSNED_01">
            <a:hlinkClick r:id="" action="ppaction://media"/>
            <a:extLst>
              <a:ext uri="{FF2B5EF4-FFF2-40B4-BE49-F238E27FC236}">
                <a16:creationId xmlns:a16="http://schemas.microsoft.com/office/drawing/2014/main" id="{4DA216C2-B57A-4100-ACBB-452C40E25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56283" y="1409579"/>
            <a:ext cx="1062628" cy="10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838" y="3212976"/>
            <a:ext cx="1066800" cy="12192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71600" y="1772816"/>
            <a:ext cx="3834796" cy="4473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ko-KR" sz="2000" dirty="0">
              <a:ea typeface="굴림" charset="-127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Tri zale deklice,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bele </a:t>
            </a:r>
            <a:r>
              <a:rPr lang="sl-SI" altLang="ko-KR" dirty="0" err="1">
                <a:solidFill>
                  <a:schemeClr val="tx1"/>
                </a:solidFill>
                <a:ea typeface="굴림" charset="-127"/>
              </a:rPr>
              <a:t>snežinkice</a:t>
            </a: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, 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pletejo noč in dan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beli pajčolan.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ko-KR" dirty="0">
              <a:solidFill>
                <a:schemeClr val="tx1"/>
              </a:solidFill>
              <a:ea typeface="굴림" charset="-127"/>
            </a:endParaRP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Vanj se ovijejo,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zemljo zakrijejo;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srečen želijo nam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sl-SI" altLang="ko-KR" dirty="0">
                <a:solidFill>
                  <a:schemeClr val="tx1"/>
                </a:solidFill>
                <a:ea typeface="굴림" charset="-127"/>
              </a:rPr>
              <a:t>novoletni dan.</a:t>
            </a:r>
          </a:p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endParaRPr lang="sl-SI" altLang="ko-KR" sz="2000" dirty="0"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ko-KR" sz="2000" dirty="0">
              <a:ea typeface="굴림" charset="-127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2000" dirty="0">
              <a:ea typeface="굴림" charset="-127"/>
            </a:endParaRP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Tri  zale  deklice    </a:t>
            </a:r>
            <a:r>
              <a:rPr lang="sl-SI" sz="2700" dirty="0">
                <a:solidFill>
                  <a:srgbClr val="51515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Albinca  Pesek</a:t>
            </a:r>
            <a:endParaRPr lang="sl-SI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TRI ZALE DEKLICE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28741" y="1450074"/>
            <a:ext cx="1456928" cy="1456928"/>
          </a:xfrm>
          <a:prstGeom prst="rect">
            <a:avLst/>
          </a:prstGeom>
        </p:spPr>
      </p:pic>
      <p:pic>
        <p:nvPicPr>
          <p:cNvPr id="10" name="Picture 2" descr="Snežink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01" y="4098781"/>
            <a:ext cx="910367" cy="10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nežink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01" y="2072748"/>
            <a:ext cx="910367" cy="10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nežinka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757" y="2924944"/>
            <a:ext cx="910367" cy="10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42E31-E42E-4577-8D19-B287EF6B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solidFill>
                  <a:schemeClr val="bg2">
                    <a:lumMod val="50000"/>
                  </a:schemeClr>
                </a:solidFill>
              </a:rPr>
              <a:t>ŽIGA ŽAGA              </a:t>
            </a:r>
            <a:r>
              <a:rPr lang="sl-SI" sz="2400" dirty="0"/>
              <a:t>Slovenska ljudska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C5190C-E250-401F-BA22-DEFA7A25C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24012"/>
            <a:ext cx="5266928" cy="4541292"/>
          </a:xfrm>
        </p:spPr>
        <p:txBody>
          <a:bodyPr/>
          <a:lstStyle/>
          <a:p>
            <a:pPr marL="0" indent="0" algn="ctr">
              <a:buNone/>
            </a:pPr>
            <a:r>
              <a:rPr lang="sl-SI" altLang="en-US" sz="3600" dirty="0">
                <a:solidFill>
                  <a:schemeClr val="tx1"/>
                </a:solidFill>
              </a:rPr>
              <a:t>ŽIGA, ŽAGA, ŽIGA , ŽAGA,</a:t>
            </a:r>
          </a:p>
          <a:p>
            <a:pPr marL="0" indent="0" algn="ctr">
              <a:buNone/>
            </a:pPr>
            <a:r>
              <a:rPr lang="sl-SI" altLang="en-US" sz="3600" dirty="0">
                <a:solidFill>
                  <a:schemeClr val="tx1"/>
                </a:solidFill>
              </a:rPr>
              <a:t>BRATEC BRATCU RAD POMAGA.</a:t>
            </a:r>
          </a:p>
          <a:p>
            <a:pPr marL="0" indent="0" algn="ctr">
              <a:buNone/>
            </a:pPr>
            <a:r>
              <a:rPr lang="sl-SI" altLang="en-US" sz="3600" dirty="0">
                <a:solidFill>
                  <a:schemeClr val="tx1"/>
                </a:solidFill>
              </a:rPr>
              <a:t>ŽAGA NAŠA TEČE GLADKO:</a:t>
            </a:r>
          </a:p>
          <a:p>
            <a:pPr marL="0" indent="0" algn="ctr">
              <a:buNone/>
            </a:pPr>
            <a:r>
              <a:rPr lang="sl-SI" altLang="en-US" sz="3600" dirty="0">
                <a:solidFill>
                  <a:schemeClr val="tx1"/>
                </a:solidFill>
              </a:rPr>
              <a:t>REŽE DOLGO REŽE KRATKO. </a:t>
            </a:r>
          </a:p>
          <a:p>
            <a:pPr marL="0" indent="0" algn="ctr">
              <a:buNone/>
            </a:pPr>
            <a:r>
              <a:rPr lang="sl-SI" altLang="en-US" sz="3600" dirty="0">
                <a:solidFill>
                  <a:schemeClr val="tx1"/>
                </a:solidFill>
              </a:rPr>
              <a:t>OJ, LE ŽAGAJ VSAK LEPO, </a:t>
            </a:r>
          </a:p>
          <a:p>
            <a:pPr marL="0" indent="0" algn="ctr">
              <a:buNone/>
            </a:pPr>
            <a:r>
              <a:rPr lang="sl-SI" altLang="en-US" sz="3600" dirty="0">
                <a:solidFill>
                  <a:schemeClr val="tx1"/>
                </a:solidFill>
              </a:rPr>
              <a:t>DA DRVA ZADOSTI BO.</a:t>
            </a:r>
          </a:p>
          <a:p>
            <a:pPr marL="0" indent="0">
              <a:buNone/>
            </a:pPr>
            <a:endParaRPr lang="sl-SI" altLang="en-US" sz="3600" dirty="0"/>
          </a:p>
          <a:p>
            <a:endParaRPr lang="sl-SI" dirty="0"/>
          </a:p>
        </p:txBody>
      </p:sp>
      <p:pic>
        <p:nvPicPr>
          <p:cNvPr id="4" name="Content Placeholder 4" descr="seghina-saw">
            <a:extLst>
              <a:ext uri="{FF2B5EF4-FFF2-40B4-BE49-F238E27FC236}">
                <a16:creationId xmlns:a16="http://schemas.microsoft.com/office/drawing/2014/main" id="{63B9862C-1291-4430-9B50-9492FFD7D45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4394" y="5157192"/>
            <a:ext cx="2066014" cy="1624851"/>
          </a:xfrm>
          <a:prstGeom prst="rect">
            <a:avLst/>
          </a:prstGeom>
        </p:spPr>
      </p:pic>
      <p:pic>
        <p:nvPicPr>
          <p:cNvPr id="5" name="ZIGA ZAGA">
            <a:hlinkClick r:id="" action="ppaction://media"/>
            <a:extLst>
              <a:ext uri="{FF2B5EF4-FFF2-40B4-BE49-F238E27FC236}">
                <a16:creationId xmlns:a16="http://schemas.microsoft.com/office/drawing/2014/main" id="{5170E1DA-336E-42B4-8707-8AAC448ECBEE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9246" y="1196752"/>
            <a:ext cx="1635125" cy="169291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F826574-B47D-4401-A4AB-15B66247FC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408" y="2996952"/>
            <a:ext cx="1066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7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1d28d973a99175cfdee5ddcdc02a271c2c9345"/>
</p:tagLst>
</file>

<file path=ppt/theme/theme1.xml><?xml version="1.0" encoding="utf-8"?>
<a:theme xmlns:a="http://schemas.openxmlformats.org/drawingml/2006/main" name="Officeova tema">
  <a:themeElements>
    <a:clrScheme name="Elementarn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611</Words>
  <Application>Microsoft Office PowerPoint</Application>
  <PresentationFormat>Diaprojekcija na zaslonu (4:3)</PresentationFormat>
  <Paragraphs>101</Paragraphs>
  <Slides>13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Arial Nova Light</vt:lpstr>
      <vt:lpstr>Calibri</vt:lpstr>
      <vt:lpstr>Comic Sans MS</vt:lpstr>
      <vt:lpstr>Corbel</vt:lpstr>
      <vt:lpstr>Officeova tema</vt:lpstr>
      <vt:lpstr>Utrjevanje pesmi</vt:lpstr>
      <vt:lpstr>Ponovimo</vt:lpstr>
      <vt:lpstr>DEŽEK  TRKA    Janez Bitenc</vt:lpstr>
      <vt:lpstr>VEVERICA    Janez Bitenc</vt:lpstr>
      <vt:lpstr>VRABČEK             Neža Maurer, Janez Kuhar</vt:lpstr>
      <vt:lpstr>ZAJČEK   ŽE   SPI    Milena  Batič</vt:lpstr>
      <vt:lpstr>SLADKOSNED    Niko   Grafenauer</vt:lpstr>
      <vt:lpstr>Tri  zale  deklice    Albinca  Pesek</vt:lpstr>
      <vt:lpstr>ŽIGA ŽAGA              Slovenska ljudska </vt:lpstr>
      <vt:lpstr>KOKLJA            LENČKA KUPPER</vt:lpstr>
      <vt:lpstr>RASLA   JE   JELKA    Ljudska</vt:lpstr>
      <vt:lpstr>ŽOGICA NOGICA        JAN MALIK, BOJAN ADAMIČ </vt:lpstr>
      <vt:lpstr>USPELO  TI  JE!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Nataša</dc:creator>
  <cp:lastModifiedBy>bla blabla</cp:lastModifiedBy>
  <cp:revision>35</cp:revision>
  <dcterms:created xsi:type="dcterms:W3CDTF">2015-04-18T08:08:21Z</dcterms:created>
  <dcterms:modified xsi:type="dcterms:W3CDTF">2022-01-10T14:35:17Z</dcterms:modified>
</cp:coreProperties>
</file>