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lvl="0">
      <a:defRPr lang="sl-SI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44697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209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07256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6394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800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24012"/>
            <a:ext cx="6635080" cy="4525963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4735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79183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97857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0345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59666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9570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867">
              <a:srgbClr val="D0E2F1"/>
            </a:gs>
            <a:gs pos="99734">
              <a:srgbClr val="D0E2F1"/>
            </a:gs>
            <a:gs pos="89000">
              <a:srgbClr val="FFC000"/>
            </a:gs>
            <a:gs pos="75000">
              <a:srgbClr val="CFE2F1"/>
            </a:gs>
            <a:gs pos="8000">
              <a:srgbClr val="CDE1F1"/>
            </a:gs>
            <a:gs pos="62000">
              <a:srgbClr val="92D050"/>
            </a:gs>
            <a:gs pos="36000">
              <a:srgbClr val="FF66FF"/>
            </a:gs>
            <a:gs pos="21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C8A2F-6B0E-43F3-B90F-23E7E1D20DC4}" type="datetimeFigureOut">
              <a:rPr lang="sl-SI" smtClean="0"/>
              <a:pPr/>
              <a:t>24. 01. 2022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69A41-F90D-43A6-B009-6F809F976F7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4530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media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9.mp3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.xml"/><Relationship Id="rId7" Type="http://schemas.microsoft.com/office/2007/relationships/media" Target="../media/media10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media" Target="../media/media11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microsoft.com/office/2007/relationships/media" Target="../media/media13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3.mp3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.xml"/><Relationship Id="rId7" Type="http://schemas.microsoft.com/office/2007/relationships/media" Target="../media/media4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media" Target="../media/media5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media" Target="../media/media6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media" Target="../media/media7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89856" y="1412776"/>
            <a:ext cx="7772400" cy="1470025"/>
          </a:xfrm>
        </p:spPr>
        <p:txBody>
          <a:bodyPr/>
          <a:lstStyle/>
          <a:p>
            <a:r>
              <a:rPr lang="sl-SI" dirty="0" smtClean="0">
                <a:solidFill>
                  <a:srgbClr val="0070C0"/>
                </a:solidFill>
              </a:rPr>
              <a:t>Utrjevanje pesmi 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347864" y="3501008"/>
            <a:ext cx="4024536" cy="576064"/>
          </a:xfrm>
        </p:spPr>
        <p:txBody>
          <a:bodyPr>
            <a:normAutofit lnSpcReduction="10000"/>
          </a:bodyPr>
          <a:lstStyle/>
          <a:p>
            <a:r>
              <a:rPr lang="sl-SI" dirty="0" smtClean="0">
                <a:solidFill>
                  <a:srgbClr val="00B050"/>
                </a:solidFill>
              </a:rPr>
              <a:t>GUM   2. razred</a:t>
            </a:r>
            <a:endParaRPr lang="sl-SI" dirty="0">
              <a:solidFill>
                <a:srgbClr val="00B050"/>
              </a:solidFill>
            </a:endParaRPr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4645255" y="6093296"/>
            <a:ext cx="44199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Zbrala in uredila Sonja </a:t>
            </a:r>
            <a:r>
              <a:rPr lang="sl-SI" sz="1800" dirty="0" err="1" smtClean="0"/>
              <a:t>Drev</a:t>
            </a:r>
            <a:r>
              <a:rPr lang="sl-SI" sz="1800" dirty="0" smtClean="0"/>
              <a:t> </a:t>
            </a:r>
            <a:r>
              <a:rPr lang="sl-SI" sz="1800" dirty="0" err="1" smtClean="0"/>
              <a:t>Einfalt</a:t>
            </a:r>
            <a:r>
              <a:rPr lang="sl-SI" sz="1800" dirty="0" smtClean="0"/>
              <a:t>, </a:t>
            </a:r>
            <a:r>
              <a:rPr lang="sl-SI" sz="1800" dirty="0" err="1" smtClean="0"/>
              <a:t>prof</a:t>
            </a:r>
            <a:endParaRPr lang="sl-SI" sz="1800" dirty="0"/>
          </a:p>
        </p:txBody>
      </p:sp>
      <p:sp>
        <p:nvSpPr>
          <p:cNvPr id="6" name="Podnaslov 2"/>
          <p:cNvSpPr txBox="1">
            <a:spLocks/>
          </p:cNvSpPr>
          <p:nvPr/>
        </p:nvSpPr>
        <p:spPr>
          <a:xfrm>
            <a:off x="6366012" y="445626"/>
            <a:ext cx="233458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 smtClean="0"/>
              <a:t>December  2020</a:t>
            </a:r>
            <a:endParaRPr lang="sl-SI" sz="2000" dirty="0"/>
          </a:p>
        </p:txBody>
      </p:sp>
      <p:pic>
        <p:nvPicPr>
          <p:cNvPr id="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2604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 rot="20175638">
            <a:off x="417674" y="550953"/>
            <a:ext cx="221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>
                    <a:lumMod val="65000"/>
                  </a:schemeClr>
                </a:solidFill>
              </a:rPr>
              <a:t>OŠ  Gorica VELENJE</a:t>
            </a:r>
            <a:endParaRPr lang="sl-SI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9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628" y="2479527"/>
            <a:ext cx="1066800" cy="12192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566B8B44-7855-4F48-B7D1-77F4FFA6BA68}"/>
              </a:ext>
            </a:extLst>
          </p:cNvPr>
          <p:cNvSpPr txBox="1"/>
          <p:nvPr/>
        </p:nvSpPr>
        <p:spPr>
          <a:xfrm>
            <a:off x="1442802" y="1771355"/>
            <a:ext cx="4896544" cy="426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l-SI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esec na   nebu  zapira   oči</a:t>
            </a: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sl-SI" sz="9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x-none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antek na rahlo zapira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sl-SI" sz="1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x-none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iho, </a:t>
            </a:r>
            <a:r>
              <a:rPr lang="sl-SI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potiho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zaprimo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x-none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ZAJČEK   ŽE   SPI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Milena  Batič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07" b="11111"/>
          <a:stretch/>
        </p:blipFill>
        <p:spPr>
          <a:xfrm>
            <a:off x="5967999" y="1752826"/>
            <a:ext cx="1333687" cy="133630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403" y="3442844"/>
            <a:ext cx="1547886" cy="115972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290" y="5140757"/>
            <a:ext cx="1629697" cy="891508"/>
          </a:xfrm>
          <a:prstGeom prst="rect">
            <a:avLst/>
          </a:prstGeom>
        </p:spPr>
      </p:pic>
      <p:pic>
        <p:nvPicPr>
          <p:cNvPr id="15" name="ZAJCEK ZE SPI KLAVIR_01">
            <a:hlinkClick r:id="" action="ppaction://media"/>
            <a:extLst>
              <a:ext uri="{FF2B5EF4-FFF2-40B4-BE49-F238E27FC236}">
                <a16:creationId xmlns:a16="http://schemas.microsoft.com/office/drawing/2014/main" xmlns="" id="{D4B43F02-E3CF-4B90-B904-AC37C18CAF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2367" y="1524466"/>
            <a:ext cx="955061" cy="9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42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14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SLADKOSNED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Niko   Grafenauer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913" y="2667793"/>
            <a:ext cx="1066800" cy="1219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4474840" cy="527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umno vlada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visočanstvo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edenjped</a:t>
            </a:r>
            <a:r>
              <a:rPr lang="sl-SI" sz="2200" b="1" dirty="0" smtClean="0">
                <a:solidFill>
                  <a:schemeClr val="tx1"/>
                </a:solidFill>
              </a:rPr>
              <a:t>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Tam se toči limonada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in ponuja sladoled.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Torta, puding, čokolada,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vse leti v prepad brez dna.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je navada,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da se car ves dan sladka.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Kakor boben se napoka,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niti hip ni praznih ust.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Potlej se krivi in stoka,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posteljo gre na dopust.</a:t>
            </a:r>
          </a:p>
          <a:p>
            <a:endParaRPr lang="sl-SI" sz="2200" dirty="0">
              <a:solidFill>
                <a:schemeClr val="tx1"/>
              </a:solidFill>
            </a:endParaRPr>
          </a:p>
        </p:txBody>
      </p:sp>
      <p:pic>
        <p:nvPicPr>
          <p:cNvPr id="10" name="Content Placeholder 3" descr="NIKO GRAFENAUER ILUSTRIRAL MARJAN MANĆEK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2664295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ADKOSNED_01">
            <a:hlinkClick r:id="" action="ppaction://media"/>
            <a:extLst>
              <a:ext uri="{FF2B5EF4-FFF2-40B4-BE49-F238E27FC236}">
                <a16:creationId xmlns:a16="http://schemas.microsoft.com/office/drawing/2014/main" xmlns="" id="{4DA216C2-B57A-4100-ACBB-452C40E256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83" y="1409579"/>
            <a:ext cx="1062628" cy="10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7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628" y="2821727"/>
            <a:ext cx="1066800" cy="12192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915528" y="1394766"/>
            <a:ext cx="4474840" cy="527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umno vlada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visočanstvo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edenjped</a:t>
            </a:r>
            <a:r>
              <a:rPr lang="sl-SI" sz="2200" b="1" dirty="0" smtClean="0">
                <a:solidFill>
                  <a:schemeClr val="tx1"/>
                </a:solidFill>
              </a:rPr>
              <a:t>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Tam se toči limonada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in ponuja sladoled.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Torta, puding, čokolada,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vse leti v prepad brez dna.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je navada,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da se car ves dan sladka.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Kakor boben se napoka,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niti hip ni praznih ust.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Potlej se krivi in stoka,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posteljo gre na dopust.</a:t>
            </a:r>
          </a:p>
          <a:p>
            <a:endParaRPr lang="sl-SI" sz="2200" dirty="0">
              <a:solidFill>
                <a:schemeClr val="tx1"/>
              </a:solidFill>
            </a:endParaRPr>
          </a:p>
        </p:txBody>
      </p:sp>
      <p:pic>
        <p:nvPicPr>
          <p:cNvPr id="11" name="Content Placeholder 3" descr="NIKO GRAFENAUER ILUSTRIRAL MARJAN MANĆEK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2664295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ADKOSNED_INSTR_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8083" y="1588288"/>
            <a:ext cx="1062789" cy="1062789"/>
          </a:xfrm>
          <a:prstGeom prst="rect">
            <a:avLst/>
          </a:prstGeom>
        </p:spPr>
      </p:pic>
      <p:sp>
        <p:nvSpPr>
          <p:cNvPr id="13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SLADKOSNED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Niko   Grafenauer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9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38" y="3212976"/>
            <a:ext cx="1066800" cy="1219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1600" y="1772816"/>
            <a:ext cx="3834796" cy="4473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Tri zale deklice,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ele </a:t>
            </a:r>
            <a:r>
              <a:rPr lang="sl-SI" altLang="ko-KR" dirty="0" err="1" smtClean="0">
                <a:solidFill>
                  <a:schemeClr val="tx1"/>
                </a:solidFill>
                <a:ea typeface="굴림" charset="-127"/>
              </a:rPr>
              <a:t>snežinkice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, 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p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letejo noč in dan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eli pajčolan.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dirty="0" smtClean="0">
              <a:solidFill>
                <a:schemeClr val="tx1"/>
              </a:solidFill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Vanj se ovijejo,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zemljo zakrijejo;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s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rečen želijo nam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n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ovoletni dan.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2000" dirty="0" smtClean="0">
              <a:ea typeface="굴림" charset="-127"/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Tri  zale  deklice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Albinca  Pesek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TRI ZALE DEKLICE_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741" y="1450074"/>
            <a:ext cx="1456928" cy="1456928"/>
          </a:xfrm>
          <a:prstGeom prst="rect">
            <a:avLst/>
          </a:prstGeom>
        </p:spPr>
      </p:pic>
      <p:pic>
        <p:nvPicPr>
          <p:cNvPr id="10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201" y="4098781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201" y="2072748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757" y="2924944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35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2924944"/>
            <a:ext cx="1066800" cy="12192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03648" y="1785520"/>
            <a:ext cx="3834796" cy="4473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Tri zale deklice,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ele </a:t>
            </a:r>
            <a:r>
              <a:rPr lang="sl-SI" altLang="ko-KR" dirty="0" err="1" smtClean="0">
                <a:solidFill>
                  <a:schemeClr val="tx1"/>
                </a:solidFill>
                <a:ea typeface="굴림" charset="-127"/>
              </a:rPr>
              <a:t>snežinkice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, 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p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letejo noč in dan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eli pajčolan.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dirty="0" smtClean="0">
              <a:solidFill>
                <a:schemeClr val="tx1"/>
              </a:solidFill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Vanj se ovijejo,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zemljo zakrijejo;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s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rečen želijo nam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n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ovoletni dan.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2000" dirty="0" smtClean="0">
              <a:ea typeface="굴림" charset="-127"/>
            </a:endParaRPr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Tri  zale  deklice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Albinca  Pesek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TRI ZALE DEKLICE KLAVIR_0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1769213"/>
            <a:ext cx="996550" cy="996550"/>
          </a:xfrm>
          <a:prstGeom prst="rect">
            <a:avLst/>
          </a:prstGeom>
        </p:spPr>
      </p:pic>
      <p:pic>
        <p:nvPicPr>
          <p:cNvPr id="1026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052" y="3106689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881" y="1897790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198" y="4452854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27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RASLA   JE   JELKA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Ljudska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24" y="3462535"/>
            <a:ext cx="1066800" cy="121920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547664" y="1573560"/>
            <a:ext cx="2386608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Rasla je jelka 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neba, do neba,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r</a:t>
            </a:r>
            <a:r>
              <a:rPr lang="sl-SI" sz="1400" b="1" dirty="0" smtClean="0">
                <a:solidFill>
                  <a:schemeClr val="tx1"/>
                </a:solidFill>
              </a:rPr>
              <a:t>asla je jelka do neba.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Širila veje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zemlje, do zemlje,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š</a:t>
            </a:r>
            <a:r>
              <a:rPr lang="sl-SI" sz="1400" b="1" dirty="0" smtClean="0">
                <a:solidFill>
                  <a:schemeClr val="tx1"/>
                </a:solidFill>
              </a:rPr>
              <a:t>irila veje do zemlje.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Kraj jelke vodi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s</a:t>
            </a:r>
            <a:r>
              <a:rPr lang="sl-SI" sz="1400" b="1" dirty="0" smtClean="0">
                <a:solidFill>
                  <a:schemeClr val="tx1"/>
                </a:solidFill>
              </a:rPr>
              <a:t>tezica, stezica,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k</a:t>
            </a:r>
            <a:r>
              <a:rPr lang="sl-SI" sz="1400" b="1" dirty="0" smtClean="0">
                <a:solidFill>
                  <a:schemeClr val="tx1"/>
                </a:solidFill>
              </a:rPr>
              <a:t>raj jelke vodi stezica.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Po stezi bratec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h</a:t>
            </a:r>
            <a:r>
              <a:rPr lang="sl-SI" sz="1400" b="1" dirty="0" smtClean="0">
                <a:solidFill>
                  <a:schemeClr val="tx1"/>
                </a:solidFill>
              </a:rPr>
              <a:t>odil je, hodil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p</a:t>
            </a:r>
            <a:r>
              <a:rPr lang="sl-SI" sz="1400" b="1" dirty="0" smtClean="0">
                <a:solidFill>
                  <a:schemeClr val="tx1"/>
                </a:solidFill>
              </a:rPr>
              <a:t>o stezi bratec hodil 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Za roko sestro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v</a:t>
            </a:r>
            <a:r>
              <a:rPr lang="sl-SI" sz="1400" b="1" dirty="0" smtClean="0">
                <a:solidFill>
                  <a:schemeClr val="tx1"/>
                </a:solidFill>
              </a:rPr>
              <a:t>odil je, vodil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z</a:t>
            </a:r>
            <a:r>
              <a:rPr lang="sl-SI" sz="1400" b="1" dirty="0" smtClean="0">
                <a:solidFill>
                  <a:schemeClr val="tx1"/>
                </a:solidFill>
              </a:rPr>
              <a:t>a roko sestro vodil je.</a:t>
            </a:r>
          </a:p>
          <a:p>
            <a:pPr marL="0" indent="0">
              <a:buNone/>
            </a:pP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9" name="RASLA JE JELKA_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1573560"/>
            <a:ext cx="1440160" cy="14401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812" y="2322561"/>
            <a:ext cx="38576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1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233" y="3274805"/>
            <a:ext cx="1066800" cy="12192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1547664" y="1573560"/>
            <a:ext cx="2386608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Rasla je jelka 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neba, do neba,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r</a:t>
            </a:r>
            <a:r>
              <a:rPr lang="sl-SI" sz="1400" b="1" dirty="0" smtClean="0">
                <a:solidFill>
                  <a:schemeClr val="tx1"/>
                </a:solidFill>
              </a:rPr>
              <a:t>asla je jelka do neba.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Širila veje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zemlje, do zemlje,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š</a:t>
            </a:r>
            <a:r>
              <a:rPr lang="sl-SI" sz="1400" b="1" dirty="0" smtClean="0">
                <a:solidFill>
                  <a:schemeClr val="tx1"/>
                </a:solidFill>
              </a:rPr>
              <a:t>irila veje do zemlje.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Kraj jelke vodi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s</a:t>
            </a:r>
            <a:r>
              <a:rPr lang="sl-SI" sz="1400" b="1" dirty="0" smtClean="0">
                <a:solidFill>
                  <a:schemeClr val="tx1"/>
                </a:solidFill>
              </a:rPr>
              <a:t>tezica, stezica,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k</a:t>
            </a:r>
            <a:r>
              <a:rPr lang="sl-SI" sz="1400" b="1" dirty="0" smtClean="0">
                <a:solidFill>
                  <a:schemeClr val="tx1"/>
                </a:solidFill>
              </a:rPr>
              <a:t>raj jelke vodi stezica.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Po stezi bratec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h</a:t>
            </a:r>
            <a:r>
              <a:rPr lang="sl-SI" sz="1400" b="1" dirty="0" smtClean="0">
                <a:solidFill>
                  <a:schemeClr val="tx1"/>
                </a:solidFill>
              </a:rPr>
              <a:t>odil je, hodil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p</a:t>
            </a:r>
            <a:r>
              <a:rPr lang="sl-SI" sz="1400" b="1" dirty="0" smtClean="0">
                <a:solidFill>
                  <a:schemeClr val="tx1"/>
                </a:solidFill>
              </a:rPr>
              <a:t>o stezi bratec hodil 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Za roko sestro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v</a:t>
            </a:r>
            <a:r>
              <a:rPr lang="sl-SI" sz="1400" b="1" dirty="0" smtClean="0">
                <a:solidFill>
                  <a:schemeClr val="tx1"/>
                </a:solidFill>
              </a:rPr>
              <a:t>odil je, vodil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z</a:t>
            </a:r>
            <a:r>
              <a:rPr lang="sl-SI" sz="1400" b="1" dirty="0" smtClean="0">
                <a:solidFill>
                  <a:schemeClr val="tx1"/>
                </a:solidFill>
              </a:rPr>
              <a:t>a roko sestro vodil je.</a:t>
            </a:r>
          </a:p>
          <a:p>
            <a:pPr marL="0" indent="0">
              <a:buNone/>
            </a:pP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RASLA   JE   JELKA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Ljudska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RASLA JE JELKA KLAVIR_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1590537"/>
            <a:ext cx="1312912" cy="131291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812" y="2322561"/>
            <a:ext cx="38576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41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4557192" cy="1143000"/>
          </a:xfrm>
        </p:spPr>
        <p:txBody>
          <a:bodyPr/>
          <a:lstStyle/>
          <a:p>
            <a:r>
              <a:rPr lang="sl-SI" dirty="0" smtClean="0"/>
              <a:t>USPELO  TI  JE!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 rot="2091309">
            <a:off x="4825145" y="2839526"/>
            <a:ext cx="36004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/>
              <a:t>ČESTITAM!</a:t>
            </a:r>
            <a:endParaRPr lang="sl-SI" sz="6000" dirty="0"/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9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444" y="116632"/>
            <a:ext cx="8229600" cy="1014603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Pesmi naučene v času </a:t>
            </a:r>
            <a:r>
              <a:rPr lang="sl-SI" dirty="0" err="1" smtClean="0">
                <a:solidFill>
                  <a:srgbClr val="FF0000"/>
                </a:solidFill>
              </a:rPr>
              <a:t>PnD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AutoShape 4">
            <a:hlinkClick r:id="" action="ppaction://hlinkshowjump?jump=nextslid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1481938"/>
            <a:ext cx="2422848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Dežek  trka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5" name="AutoShape 9">
            <a:hlinkClick r:id="rId2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74095" y="1481938"/>
            <a:ext cx="2470448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Veverica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6" name="AutoShape 10">
            <a:hlinkClick r:id="rId3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01394" y="1481938"/>
            <a:ext cx="2374032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Vrabček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7" name="AutoShape 11">
            <a:hlinkClick r:id="rId4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3258442"/>
            <a:ext cx="2422848" cy="146670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800" dirty="0" smtClean="0">
                <a:solidFill>
                  <a:srgbClr val="0070C0"/>
                </a:solidFill>
              </a:rPr>
              <a:t>Zajček  že  spi</a:t>
            </a:r>
            <a:endParaRPr lang="en-US" altLang="sl-SI" sz="2800" dirty="0">
              <a:solidFill>
                <a:srgbClr val="0070C0"/>
              </a:solidFill>
            </a:endParaRPr>
          </a:p>
        </p:txBody>
      </p:sp>
      <p:sp>
        <p:nvSpPr>
          <p:cNvPr id="8" name="AutoShape 12">
            <a:hlinkClick r:id="rId5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69674" y="3279225"/>
            <a:ext cx="2479290" cy="140736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Sladkosned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9" name="AutoShape 13">
            <a:hlinkClick r:id="rId6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856600" y="3277443"/>
            <a:ext cx="2418826" cy="14477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400" dirty="0" smtClean="0">
                <a:solidFill>
                  <a:srgbClr val="0070C0"/>
                </a:solidFill>
              </a:rPr>
              <a:t>Tri zale deklice</a:t>
            </a:r>
            <a:endParaRPr lang="en-US" altLang="sl-SI" sz="2400" dirty="0">
              <a:solidFill>
                <a:srgbClr val="0070C0"/>
              </a:solidFill>
            </a:endParaRPr>
          </a:p>
        </p:txBody>
      </p:sp>
      <p:sp>
        <p:nvSpPr>
          <p:cNvPr id="10" name="AutoShape 14">
            <a:hlinkClick r:id="rId7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5157192"/>
            <a:ext cx="2422848" cy="149078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800" dirty="0" smtClean="0">
                <a:solidFill>
                  <a:srgbClr val="0070C0"/>
                </a:solidFill>
              </a:rPr>
              <a:t>Rasla je jelka</a:t>
            </a:r>
            <a:endParaRPr lang="en-US" altLang="sl-SI" sz="2800" dirty="0">
              <a:solidFill>
                <a:srgbClr val="0070C0"/>
              </a:solidFill>
            </a:endParaRPr>
          </a:p>
        </p:txBody>
      </p:sp>
      <p:sp>
        <p:nvSpPr>
          <p:cNvPr id="11" name="AutoShape 15">
            <a:hlinkClick r:id="rId8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65253" y="5157192"/>
            <a:ext cx="2479290" cy="1490786"/>
          </a:xfrm>
          <a:prstGeom prst="roundRect">
            <a:avLst>
              <a:gd name="adj" fmla="val 16667"/>
            </a:avLst>
          </a:prstGeom>
          <a:gradFill>
            <a:gsLst>
              <a:gs pos="80750">
                <a:srgbClr val="D2DBEA"/>
              </a:gs>
              <a:gs pos="80500">
                <a:srgbClr val="D3D4E2"/>
              </a:gs>
              <a:gs pos="80000">
                <a:srgbClr val="FF0000"/>
              </a:gs>
              <a:gs pos="86375">
                <a:srgbClr val="FF0000"/>
              </a:gs>
              <a:gs pos="92000">
                <a:srgbClr val="DCAAB5"/>
              </a:gs>
              <a:gs pos="49000">
                <a:srgbClr val="E87179"/>
              </a:gs>
              <a:gs pos="22000">
                <a:srgbClr val="FF0000"/>
              </a:gs>
              <a:gs pos="61000">
                <a:schemeClr val="accent1">
                  <a:lumMod val="45000"/>
                  <a:lumOff val="55000"/>
                </a:schemeClr>
              </a:gs>
              <a:gs pos="40000">
                <a:schemeClr val="accent1">
                  <a:lumMod val="45000"/>
                  <a:lumOff val="55000"/>
                </a:schemeClr>
              </a:gs>
              <a:gs pos="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FFFF00"/>
                </a:solidFill>
              </a:rPr>
              <a:t>Odpri, </a:t>
            </a:r>
          </a:p>
          <a:p>
            <a:pPr algn="ctr" eaLnBrk="1" hangingPunct="1"/>
            <a:r>
              <a:rPr lang="sl-SI" altLang="sl-SI" sz="3200" dirty="0" smtClean="0">
                <a:solidFill>
                  <a:srgbClr val="FFFF00"/>
                </a:solidFill>
              </a:rPr>
              <a:t>ko končaš!</a:t>
            </a:r>
            <a:endParaRPr lang="en-US" altLang="sl-SI" sz="32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riding a ladybu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92001"/>
            <a:ext cx="1678781" cy="16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24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555376"/>
            <a:ext cx="6368713" cy="1433464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DEŽEK  TRKA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66652" y="1772816"/>
            <a:ext cx="47534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l-SI" alt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OKNO, TOK TOK,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DEŽEK POTRKAL,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PRED OKNOM PA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JEZNO POSMRKAL.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NAJ LIJE Z NEBA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STREHE IN CESTE,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 NISEM S TESTA,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GOTOVO ŽE VESTE.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LUŽAH, CMOK, CMOK,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KAR BREZ DEŽNIKA,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MOKER SE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DAN ŽE POTIKA.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ZDAJ FANT JE BOLNIK,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GA KUHA VROČINA,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 REČE ZDRAVNIK: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ROK, TO JE ANGINA</a:t>
            </a:r>
            <a:endParaRPr lang="sl-SI" sz="1400" dirty="0"/>
          </a:p>
        </p:txBody>
      </p:sp>
      <p:pic>
        <p:nvPicPr>
          <p:cNvPr id="7" name="Picture 2" descr="leaf umbr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38035"/>
            <a:ext cx="1760201" cy="176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ežek Trka J. Biten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1772816"/>
            <a:ext cx="1573342" cy="157333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382495"/>
            <a:ext cx="1066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ZEK TRKA KLAVIR_01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4824" y="1196752"/>
            <a:ext cx="2352104" cy="2352099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466652" y="1772816"/>
            <a:ext cx="47534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l-SI" alt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OKNO, TOK TOK,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DEŽEK POTRKAL,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PRED OKNOM PA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JEZNO POSMRKAL.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NAJ LIJE Z NEBA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STREHE IN CESTE,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 NISEM S TESTA,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GOTOVO ŽE VESTE.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LUŽAH, CMOK, CMOK,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KAR BREZ DEŽNIKA,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MOKER SE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DAN ŽE POTIKA.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ZDAJ FANT JE BOLNIK,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GA KUHA VROČINA,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 REČE ZDRAVNIK: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ROK, TO JE ANGINA</a:t>
            </a:r>
            <a:endParaRPr lang="sl-SI" sz="1400" dirty="0"/>
          </a:p>
        </p:txBody>
      </p:sp>
      <p:pic>
        <p:nvPicPr>
          <p:cNvPr id="11" name="Picture 2" descr="leaf umbre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4651" y="4413820"/>
            <a:ext cx="1760201" cy="176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201419" cy="114300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DEŽEK  TRKA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06" y="3205638"/>
            <a:ext cx="1066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37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VEVERICA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068960"/>
            <a:ext cx="1066800" cy="1219200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483065" y="2060848"/>
            <a:ext cx="6609215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 skoči sem, skoči tja,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 pa na vrh smreke spleza, z repkom </a:t>
            </a:r>
            <a:r>
              <a:rPr lang="sl-SI" altLang="sl-SI" sz="24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pomahlja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veverica, kaj mi daš, kaj mi daš,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ti lešnike prinesem, ki jih rada imaš?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za lešnike bi dala, fantek moj, fantek moj,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 sem sama jih nabrala zvrhan koš nocoj.</a:t>
            </a:r>
            <a:endParaRPr lang="sl-SI" sz="2400" dirty="0">
              <a:latin typeface="Corbel" panose="020B0503020204020204" pitchFamily="34" charset="0"/>
            </a:endParaRPr>
          </a:p>
        </p:txBody>
      </p:sp>
      <p:pic>
        <p:nvPicPr>
          <p:cNvPr id="10" name="Označba mesta vsebine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189" y="4623660"/>
            <a:ext cx="2417622" cy="1931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veverica_pesem za ucenj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1323" y="1417639"/>
            <a:ext cx="1168210" cy="1168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52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VEVERICA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941" y="2821727"/>
            <a:ext cx="1066800" cy="1219200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590924" y="1433662"/>
            <a:ext cx="6609215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 skoči sem, skoči tja,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 pa na vrh smreke spleza, z repkom </a:t>
            </a:r>
            <a:r>
              <a:rPr lang="sl-SI" altLang="sl-SI" sz="24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pomahlja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veverica, kaj mi daš, kaj mi daš,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ti lešnike prinesem, ki jih rada imaš?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za lešnike bi dala, fantek moj, fantek moj,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 sem sama jih nabrala zvrhan koš nocoj.</a:t>
            </a:r>
            <a:endParaRPr lang="sl-SI" sz="2400" dirty="0">
              <a:latin typeface="Corbel" panose="020B0503020204020204" pitchFamily="34" charset="0"/>
            </a:endParaRPr>
          </a:p>
        </p:txBody>
      </p:sp>
      <p:pic>
        <p:nvPicPr>
          <p:cNvPr id="12" name="Označba mesta vsebine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4752313"/>
            <a:ext cx="2417622" cy="1931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veverica_spremljav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8779" y="1268760"/>
            <a:ext cx="1010498" cy="1010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4650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VRABČEK</a:t>
            </a:r>
            <a:r>
              <a:rPr lang="sl-SI" sz="2800" dirty="0" smtClean="0"/>
              <a:t>             </a:t>
            </a:r>
            <a:r>
              <a:rPr lang="sl-SI" sz="2000" dirty="0" smtClean="0"/>
              <a:t>Neža Maurer, </a:t>
            </a:r>
            <a:r>
              <a:rPr lang="sl-SI" sz="2000" dirty="0"/>
              <a:t>J</a:t>
            </a:r>
            <a:r>
              <a:rPr lang="sl-SI" sz="2000" dirty="0" smtClean="0"/>
              <a:t>anez </a:t>
            </a:r>
            <a:r>
              <a:rPr lang="sl-SI" sz="2000" dirty="0"/>
              <a:t>K</a:t>
            </a:r>
            <a:r>
              <a:rPr lang="sl-SI" sz="2000" dirty="0" smtClean="0"/>
              <a:t>uhar</a:t>
            </a:r>
            <a:endParaRPr lang="sl-SI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62535"/>
            <a:ext cx="1066800" cy="12192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46758" y="1809154"/>
            <a:ext cx="364599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Vrabček čaka mamico,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tiska se ob vejo.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Mama po proso je šla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t</a:t>
            </a:r>
            <a:r>
              <a:rPr lang="sl-SI" sz="2400" b="1" dirty="0" smtClean="0">
                <a:solidFill>
                  <a:schemeClr val="tx1"/>
                </a:solidFill>
              </a:rPr>
              <a:t>ja za živo mejo.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/>
            </a:r>
            <a:br>
              <a:rPr lang="sl-SI" sz="2400" b="1" dirty="0" smtClean="0">
                <a:solidFill>
                  <a:schemeClr val="tx1"/>
                </a:solidFill>
              </a:rPr>
            </a:br>
            <a:r>
              <a:rPr lang="sl-SI" sz="2400" b="1" dirty="0" smtClean="0">
                <a:solidFill>
                  <a:schemeClr val="tx1"/>
                </a:solidFill>
              </a:rPr>
              <a:t>Pa je vrabce srečala,   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d</a:t>
            </a:r>
            <a:r>
              <a:rPr lang="sl-SI" sz="2400" b="1" dirty="0" smtClean="0">
                <a:solidFill>
                  <a:schemeClr val="tx1"/>
                </a:solidFill>
              </a:rPr>
              <a:t>olgo klepetala.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Vse proso za sineka,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ama pozobala.</a:t>
            </a:r>
          </a:p>
        </p:txBody>
      </p:sp>
      <p:pic>
        <p:nvPicPr>
          <p:cNvPr id="10" name="Picture 3" descr="Ciciklub - VRABČEK Čiv, čiv, čiv, čiv, čiv, čiv, čiv,... | Facebook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2246"/>
            <a:ext cx="237626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VRABCE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5313" y="1700808"/>
            <a:ext cx="1228636" cy="12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9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2699792" y="481012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041" y="2996952"/>
            <a:ext cx="1066800" cy="1219200"/>
          </a:xfrm>
          <a:prstGeom prst="rect">
            <a:avLst/>
          </a:prstGeom>
        </p:spPr>
      </p:pic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1619250" y="304800"/>
            <a:ext cx="6369050" cy="1433513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VRABČEK</a:t>
            </a:r>
            <a:r>
              <a:rPr lang="sl-SI" sz="2800" dirty="0" smtClean="0"/>
              <a:t>             </a:t>
            </a:r>
            <a:r>
              <a:rPr lang="sl-SI" sz="2000" dirty="0" smtClean="0"/>
              <a:t>Neža Maurer, </a:t>
            </a:r>
            <a:r>
              <a:rPr lang="sl-SI" sz="2000" dirty="0"/>
              <a:t>J</a:t>
            </a:r>
            <a:r>
              <a:rPr lang="sl-SI" sz="2000" dirty="0" smtClean="0"/>
              <a:t>anez </a:t>
            </a:r>
            <a:r>
              <a:rPr lang="sl-SI" sz="2000" dirty="0"/>
              <a:t>K</a:t>
            </a:r>
            <a:r>
              <a:rPr lang="sl-SI" sz="2000" dirty="0" smtClean="0"/>
              <a:t>uhar</a:t>
            </a:r>
            <a:endParaRPr lang="sl-SI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86047" y="1624012"/>
            <a:ext cx="364599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Vrabček čaka mamico,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tiska se ob vejo.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Mama po proso je šla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t</a:t>
            </a:r>
            <a:r>
              <a:rPr lang="sl-SI" sz="2400" b="1" dirty="0" smtClean="0">
                <a:solidFill>
                  <a:schemeClr val="tx1"/>
                </a:solidFill>
              </a:rPr>
              <a:t>ja za živo mejo.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/>
            </a:r>
            <a:br>
              <a:rPr lang="sl-SI" sz="2400" b="1" dirty="0" smtClean="0">
                <a:solidFill>
                  <a:schemeClr val="tx1"/>
                </a:solidFill>
              </a:rPr>
            </a:br>
            <a:r>
              <a:rPr lang="sl-SI" sz="2400" b="1" dirty="0" smtClean="0">
                <a:solidFill>
                  <a:schemeClr val="tx1"/>
                </a:solidFill>
              </a:rPr>
              <a:t>Pa je vrabce srečala,   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d</a:t>
            </a:r>
            <a:r>
              <a:rPr lang="sl-SI" sz="2400" b="1" dirty="0" smtClean="0">
                <a:solidFill>
                  <a:schemeClr val="tx1"/>
                </a:solidFill>
              </a:rPr>
              <a:t>olgo klepetala.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Vse proso za sineka,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ama pozobala.</a:t>
            </a:r>
          </a:p>
        </p:txBody>
      </p:sp>
      <p:pic>
        <p:nvPicPr>
          <p:cNvPr id="14" name="Picture 3" descr="Ciciklub - VRABČEK Čiv, čiv, čiv, čiv, čiv, čiv, čiv,... | Facebook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8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2246"/>
            <a:ext cx="237626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VRABCEK KLAVIR_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76075" y="1624012"/>
            <a:ext cx="1024449" cy="10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12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ZAJČEK   ŽE   SPI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Milena  Batič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94" y="3429000"/>
            <a:ext cx="1066800" cy="12192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566B8B44-7855-4F48-B7D1-77F4FFA6BA68}"/>
              </a:ext>
            </a:extLst>
          </p:cNvPr>
          <p:cNvSpPr txBox="1"/>
          <p:nvPr/>
        </p:nvSpPr>
        <p:spPr>
          <a:xfrm>
            <a:off x="611560" y="1838126"/>
            <a:ext cx="4896544" cy="426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l-SI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esec na   nebu  zapira   oči</a:t>
            </a: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sl-SI" sz="9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x-none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antek na rahlo zapira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sl-SI" sz="1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x-none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iho, </a:t>
            </a:r>
            <a:r>
              <a:rPr lang="sl-SI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potiho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zaprimo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x-none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07" b="11111"/>
          <a:stretch/>
        </p:blipFill>
        <p:spPr>
          <a:xfrm>
            <a:off x="5364088" y="1755168"/>
            <a:ext cx="1333687" cy="13363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063" y="3479170"/>
            <a:ext cx="1547886" cy="115972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5207528"/>
            <a:ext cx="1629697" cy="891508"/>
          </a:xfrm>
          <a:prstGeom prst="rect">
            <a:avLst/>
          </a:prstGeom>
        </p:spPr>
      </p:pic>
      <p:pic>
        <p:nvPicPr>
          <p:cNvPr id="13" name="ZAJCEK ZE SPI_01">
            <a:hlinkClick r:id="" action="ppaction://media"/>
            <a:extLst>
              <a:ext uri="{FF2B5EF4-FFF2-40B4-BE49-F238E27FC236}">
                <a16:creationId xmlns:a16="http://schemas.microsoft.com/office/drawing/2014/main" xmlns="" id="{BB5C4401-8ACE-4441-8949-17EE109927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2963" y="1838126"/>
            <a:ext cx="1168913" cy="11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6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Elementarn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491</Words>
  <PresentationFormat>Diaprojekcija na zaslonu (4:3)</PresentationFormat>
  <Paragraphs>328</Paragraphs>
  <Slides>17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Officeova tema</vt:lpstr>
      <vt:lpstr>Utrjevanje pesmi </vt:lpstr>
      <vt:lpstr>Pesmi naučene v času PnD</vt:lpstr>
      <vt:lpstr>DEŽEK  TRKA    Janez Bitenc</vt:lpstr>
      <vt:lpstr>DEŽEK  TRKA    Janez Bitenc</vt:lpstr>
      <vt:lpstr>VEVERICA    Janez Bitenc</vt:lpstr>
      <vt:lpstr>VEVERICA    Janez Bitenc</vt:lpstr>
      <vt:lpstr>VRABČEK             Neža Maurer, Janez Kuhar</vt:lpstr>
      <vt:lpstr>VRABČEK             Neža Maurer, Janez Kuhar</vt:lpstr>
      <vt:lpstr>ZAJČEK   ŽE   SPI    Milena  Batič</vt:lpstr>
      <vt:lpstr>ZAJČEK   ŽE   SPI    Milena  Batič</vt:lpstr>
      <vt:lpstr>SLADKOSNED    Niko   Grafenauer</vt:lpstr>
      <vt:lpstr>SLADKOSNED    Niko   Grafenauer</vt:lpstr>
      <vt:lpstr>Tri  zale  deklice    Albinca  Pesek</vt:lpstr>
      <vt:lpstr>Tri  zale  deklice    Albinca  Pesek</vt:lpstr>
      <vt:lpstr>RASLA   JE   JELKA    Ljudska</vt:lpstr>
      <vt:lpstr>RASLA   JE   JELKA    Ljudska</vt:lpstr>
      <vt:lpstr>USPELO  TI  JE!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Utrjevanje pesmi naučenih v času PnD</dc:title>
  <dc:creator>Maja Laznik</dc:creator>
  <cp:lastModifiedBy>chile</cp:lastModifiedBy>
  <cp:revision>2</cp:revision>
  <dcterms:modified xsi:type="dcterms:W3CDTF">2022-01-24T18:40:47Z</dcterms:modified>
</cp:coreProperties>
</file>