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16547F-A715-4F54-953E-8D0C55E6F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02A914B-B5C5-41A0-A8A7-C3CF49761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605A70F-5FCA-4615-8260-3D408950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F620-F10D-402D-9FFE-65E0C8CC6663}" type="datetimeFigureOut">
              <a:rPr lang="sl-SI" smtClean="0"/>
              <a:t>26. 01. 2022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67C6D8E-8541-47E0-8472-67EA1BC5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35BCCB6-DB52-496D-B203-CE3B14B98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4F1D-5DFD-4393-B31E-0236BD90F9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175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E04C39-94BD-4D55-AD2A-C77748C7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46972B8-D363-4894-9A7D-6929D589A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8CB263B-CC15-4DB2-8146-7137B36A6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F620-F10D-402D-9FFE-65E0C8CC6663}" type="datetimeFigureOut">
              <a:rPr lang="sl-SI" smtClean="0"/>
              <a:t>26. 01. 2022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C097937-44F7-49DB-9E0D-2E8485704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47578CA-E362-454E-86BD-CF39D218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4F1D-5DFD-4393-B31E-0236BD90F9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807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ED51B07C-600F-4933-B874-5DEB85BE8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8CB7D76-2606-4DAE-B22E-2328C69B8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E5441FC-58CB-4C61-B2A8-203F4B589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F620-F10D-402D-9FFE-65E0C8CC6663}" type="datetimeFigureOut">
              <a:rPr lang="sl-SI" smtClean="0"/>
              <a:t>26. 01. 2022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2CC436E-50A5-416D-9BDF-5A8F6695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819114C-6944-4510-87F6-A2392E3E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4F1D-5DFD-4393-B31E-0236BD90F9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105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644944-2E78-4255-BD5F-C61F18FDF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5B18C33-429E-474C-8F6A-CF344D849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FE66A32-EA6D-4B80-979F-50A2FFA9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F620-F10D-402D-9FFE-65E0C8CC6663}" type="datetimeFigureOut">
              <a:rPr lang="sl-SI" smtClean="0"/>
              <a:t>26. 01. 2022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687AF57-D0F9-43FE-899C-C564EF8E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53FA0A8-5A87-4A7B-AFCF-AC4EAD6F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4F1D-5DFD-4393-B31E-0236BD90F9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391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A65F6D-4B20-417E-90B3-E361FCA8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04C72DF-1083-490B-B0CF-0BA337524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6952D7F-32C6-4A96-B97D-4F6B3166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F620-F10D-402D-9FFE-65E0C8CC6663}" type="datetimeFigureOut">
              <a:rPr lang="sl-SI" smtClean="0"/>
              <a:t>26. 01. 2022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CD7E0EA-5968-476D-90AD-589AF1A80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F11C3FD-6C27-4463-98FE-C469D49EB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4F1D-5DFD-4393-B31E-0236BD90F9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330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2B8977-5E55-45E1-8D5C-6882D364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872E044-2B35-4302-9044-A8E25F514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28C60C9-996B-4C24-AF3F-A9FE849EE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5F67CBE-C582-4025-910F-24F9B0C9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F620-F10D-402D-9FFE-65E0C8CC6663}" type="datetimeFigureOut">
              <a:rPr lang="sl-SI" smtClean="0"/>
              <a:t>26. 01. 2022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DF3ACD6-C910-47C3-BD23-4AE06D91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534B45A-8773-4A0C-AC53-039A54F2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4F1D-5DFD-4393-B31E-0236BD90F9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344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B27BBE-800D-4F3A-BAED-E08B27F8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D09A9B6-F0F2-4105-8F9E-1A117056E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0DC7872-AB64-4722-BD9E-1D1CCDE40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A187E943-C608-4849-82EB-14778F746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6B184CCA-0FBD-4473-8551-431D16CE6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39E30D64-C5F7-4E62-8F88-7DC2120B5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F620-F10D-402D-9FFE-65E0C8CC6663}" type="datetimeFigureOut">
              <a:rPr lang="sl-SI" smtClean="0"/>
              <a:t>26. 01. 2022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C5332B1D-73B9-40C3-9DE4-C6D26EE7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C37E237-7371-455F-88E2-D1F963BA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4F1D-5DFD-4393-B31E-0236BD90F9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861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78F53E-FD77-42E6-A240-72068135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C5E21357-3085-44E6-8061-A465422C8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F620-F10D-402D-9FFE-65E0C8CC6663}" type="datetimeFigureOut">
              <a:rPr lang="sl-SI" smtClean="0"/>
              <a:t>26. 01. 2022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B1ECB09-3E58-4828-8E14-3081641A0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1E8B412-5A1D-4414-98F8-5DB3EBCDC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4F1D-5DFD-4393-B31E-0236BD90F9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946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09A65B40-4EBB-433B-BCE8-99F6BF1E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F620-F10D-402D-9FFE-65E0C8CC6663}" type="datetimeFigureOut">
              <a:rPr lang="sl-SI" smtClean="0"/>
              <a:t>26. 01. 2022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66530C04-F287-40BB-A67C-55BF4EED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D5E8558-F2DD-41F7-B200-31B825ACC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4F1D-5DFD-4393-B31E-0236BD90F9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693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441253-E56B-4FE2-98F9-3E2AA5C8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967A68-0EA1-45B8-BC70-D9FEC8057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F23A0B11-F401-4981-AA49-37C34D2BF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46277DC-ED11-4D53-A4F2-CB3FA6568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F620-F10D-402D-9FFE-65E0C8CC6663}" type="datetimeFigureOut">
              <a:rPr lang="sl-SI" smtClean="0"/>
              <a:t>26. 01. 2022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E613C3A-08D0-4627-A80D-755D6E85A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BF8D5E0-9758-4BF1-A07B-0BF42DA3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4F1D-5DFD-4393-B31E-0236BD90F9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719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FC7D71-E7B7-4842-BDB7-21CEF47E4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907F67F1-B500-40BC-91CD-915CCAD31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53CF7EF-38A9-46B6-97B9-5083E680B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F805938-DA72-4FA9-99DB-3EB8EB772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F620-F10D-402D-9FFE-65E0C8CC6663}" type="datetimeFigureOut">
              <a:rPr lang="sl-SI" smtClean="0"/>
              <a:t>26. 01. 2022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A7E5AF9-B812-4BF5-B02F-F824FF4A9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E8B0DA6-A322-41EB-99FF-348FAE03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4F1D-5DFD-4393-B31E-0236BD90F9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823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2FBA7A3C-F02D-4F04-9126-DA08D68F0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623ED2C-9064-4F16-BE9F-2880FBA8B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2E58949-86D4-4398-B5F8-673DDEA56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F620-F10D-402D-9FFE-65E0C8CC6663}" type="datetimeFigureOut">
              <a:rPr lang="sl-SI" smtClean="0"/>
              <a:t>26. 01. 2022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C953696-59C4-4F56-B1FA-2ED28F7D43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47DF23A-AF9C-41E2-BDFF-94DF2B0EC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04F1D-5DFD-4393-B31E-0236BD90F9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668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youtube.com/watch?v=6wlS2BdPoF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MElU6gS9SM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7782AAE-1F2A-475E-83FD-1041F4C3C2C0}"/>
              </a:ext>
            </a:extLst>
          </p:cNvPr>
          <p:cNvSpPr txBox="1"/>
          <p:nvPr/>
        </p:nvSpPr>
        <p:spPr>
          <a:xfrm>
            <a:off x="2980076" y="146613"/>
            <a:ext cx="61363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400" b="1" dirty="0">
                <a:solidFill>
                  <a:schemeClr val="accent1">
                    <a:lumMod val="75000"/>
                  </a:schemeClr>
                </a:solidFill>
              </a:rPr>
              <a:t>LIKOVNA UMETNOST: </a:t>
            </a:r>
          </a:p>
          <a:p>
            <a:pPr algn="ctr"/>
            <a:r>
              <a:rPr lang="sl-SI" sz="4400" b="1" dirty="0">
                <a:solidFill>
                  <a:schemeClr val="accent1">
                    <a:lumMod val="75000"/>
                  </a:schemeClr>
                </a:solidFill>
              </a:rPr>
              <a:t>PIKA NOGAVIČKA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0613C610-D13E-4AFB-80FE-F97097C1F9E6}"/>
              </a:ext>
            </a:extLst>
          </p:cNvPr>
          <p:cNvSpPr txBox="1"/>
          <p:nvPr/>
        </p:nvSpPr>
        <p:spPr>
          <a:xfrm>
            <a:off x="3719943" y="6101136"/>
            <a:ext cx="4779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>
                <a:solidFill>
                  <a:schemeClr val="accent1">
                    <a:lumMod val="75000"/>
                  </a:schemeClr>
                </a:solidFill>
              </a:rPr>
              <a:t>2. razred </a:t>
            </a:r>
          </a:p>
        </p:txBody>
      </p:sp>
      <p:pic>
        <p:nvPicPr>
          <p:cNvPr id="17" name="Slika 16" descr="'Pippi Longstocking' by Maria Bogade on artflakes.com as poster or art print $16.63">
            <a:extLst>
              <a:ext uri="{FF2B5EF4-FFF2-40B4-BE49-F238E27FC236}">
                <a16:creationId xmlns:a16="http://schemas.microsoft.com/office/drawing/2014/main" id="{4D874D3E-E502-4B02-900E-6740D9AEB29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37"/>
          <a:stretch/>
        </p:blipFill>
        <p:spPr bwMode="auto">
          <a:xfrm>
            <a:off x="3985842" y="1682784"/>
            <a:ext cx="4469106" cy="4268144"/>
          </a:xfrm>
          <a:prstGeom prst="round2DiagRect">
            <a:avLst>
              <a:gd name="adj1" fmla="val 16667"/>
              <a:gd name="adj2" fmla="val 1833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9133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74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44" name="Group 76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Rectangle 78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6" name="Rectangle 8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Isosceles Triangle 82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374FD381-2C4E-45C1-9251-18B2A4543664}"/>
              </a:ext>
            </a:extLst>
          </p:cNvPr>
          <p:cNvSpPr txBox="1"/>
          <p:nvPr/>
        </p:nvSpPr>
        <p:spPr>
          <a:xfrm>
            <a:off x="3405785" y="68243"/>
            <a:ext cx="53523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FF0000"/>
                </a:solidFill>
              </a:rPr>
              <a:t>PIKA NOGAVIČKA</a:t>
            </a:r>
          </a:p>
          <a:p>
            <a:pPr algn="ctr"/>
            <a:r>
              <a:rPr lang="sl-SI" sz="3600" b="1" dirty="0">
                <a:solidFill>
                  <a:srgbClr val="FF0000"/>
                </a:solidFill>
              </a:rPr>
              <a:t>kot jo je opisala pisateljica </a:t>
            </a:r>
          </a:p>
          <a:p>
            <a:pPr algn="ctr"/>
            <a:r>
              <a:rPr lang="sl-SI" sz="3600" b="1" dirty="0">
                <a:solidFill>
                  <a:srgbClr val="FF0000"/>
                </a:solidFill>
              </a:rPr>
              <a:t>Astrid Lindgren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7DEC0FF2-13AE-4B62-BA77-880A861D1950}"/>
              </a:ext>
            </a:extLst>
          </p:cNvPr>
          <p:cNvSpPr txBox="1"/>
          <p:nvPr/>
        </p:nvSpPr>
        <p:spPr>
          <a:xfrm>
            <a:off x="1309144" y="1418600"/>
            <a:ext cx="178266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LASJE KOT KORENČEK, SPETI V DVE KITI</a:t>
            </a:r>
          </a:p>
        </p:txBody>
      </p:sp>
      <p:cxnSp>
        <p:nvCxnSpPr>
          <p:cNvPr id="9" name="Raven puščični povezovalnik 8">
            <a:extLst>
              <a:ext uri="{FF2B5EF4-FFF2-40B4-BE49-F238E27FC236}">
                <a16:creationId xmlns:a16="http://schemas.microsoft.com/office/drawing/2014/main" id="{8CC73506-6234-4B5A-889D-C5DC4CB7E9F5}"/>
              </a:ext>
            </a:extLst>
          </p:cNvPr>
          <p:cNvCxnSpPr/>
          <p:nvPr/>
        </p:nvCxnSpPr>
        <p:spPr>
          <a:xfrm>
            <a:off x="3276604" y="1842270"/>
            <a:ext cx="888763" cy="30764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16D94B61-77EA-4BC0-BD00-6361C6A152F8}"/>
              </a:ext>
            </a:extLst>
          </p:cNvPr>
          <p:cNvSpPr txBox="1"/>
          <p:nvPr/>
        </p:nvSpPr>
        <p:spPr>
          <a:xfrm>
            <a:off x="9029065" y="1324720"/>
            <a:ext cx="204052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NOS KOT MAJHEN KROMPIRČEK POSUT S PEGAMI</a:t>
            </a:r>
          </a:p>
        </p:txBody>
      </p:sp>
      <p:cxnSp>
        <p:nvCxnSpPr>
          <p:cNvPr id="43" name="Raven puščični povezovalnik 42">
            <a:extLst>
              <a:ext uri="{FF2B5EF4-FFF2-40B4-BE49-F238E27FC236}">
                <a16:creationId xmlns:a16="http://schemas.microsoft.com/office/drawing/2014/main" id="{2A12438E-FE8B-49C5-B509-8C3597BD2B75}"/>
              </a:ext>
            </a:extLst>
          </p:cNvPr>
          <p:cNvCxnSpPr>
            <a:cxnSpLocks/>
          </p:cNvCxnSpPr>
          <p:nvPr/>
        </p:nvCxnSpPr>
        <p:spPr>
          <a:xfrm flipH="1">
            <a:off x="8095000" y="1793728"/>
            <a:ext cx="856966" cy="28278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0B0F1144-065D-4DFC-A854-89A0DDD029CE}"/>
              </a:ext>
            </a:extLst>
          </p:cNvPr>
          <p:cNvSpPr txBox="1"/>
          <p:nvPr/>
        </p:nvSpPr>
        <p:spPr>
          <a:xfrm>
            <a:off x="9029066" y="2702774"/>
            <a:ext cx="204052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ŠIROKA USTA Z BELIMI, ZDRAVIMI ZOBMI</a:t>
            </a:r>
          </a:p>
        </p:txBody>
      </p:sp>
      <p:cxnSp>
        <p:nvCxnSpPr>
          <p:cNvPr id="48" name="Raven puščični povezovalnik 47">
            <a:extLst>
              <a:ext uri="{FF2B5EF4-FFF2-40B4-BE49-F238E27FC236}">
                <a16:creationId xmlns:a16="http://schemas.microsoft.com/office/drawing/2014/main" id="{F82A4370-F669-42A2-A6D3-E916198DCF4B}"/>
              </a:ext>
            </a:extLst>
          </p:cNvPr>
          <p:cNvCxnSpPr>
            <a:cxnSpLocks/>
          </p:cNvCxnSpPr>
          <p:nvPr/>
        </p:nvCxnSpPr>
        <p:spPr>
          <a:xfrm flipH="1">
            <a:off x="8045983" y="3153694"/>
            <a:ext cx="831329" cy="1074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PoljeZBesedilom 24">
            <a:extLst>
              <a:ext uri="{FF2B5EF4-FFF2-40B4-BE49-F238E27FC236}">
                <a16:creationId xmlns:a16="http://schemas.microsoft.com/office/drawing/2014/main" id="{5B773A11-F55F-4A3E-BB7B-AC22009B6FCC}"/>
              </a:ext>
            </a:extLst>
          </p:cNvPr>
          <p:cNvSpPr txBox="1"/>
          <p:nvPr/>
        </p:nvSpPr>
        <p:spPr>
          <a:xfrm>
            <a:off x="1312252" y="2664726"/>
            <a:ext cx="177955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RUMENA, PREKRATKA OBLEKA</a:t>
            </a:r>
          </a:p>
        </p:txBody>
      </p:sp>
      <p:cxnSp>
        <p:nvCxnSpPr>
          <p:cNvPr id="52" name="Raven puščični povezovalnik 51">
            <a:extLst>
              <a:ext uri="{FF2B5EF4-FFF2-40B4-BE49-F238E27FC236}">
                <a16:creationId xmlns:a16="http://schemas.microsoft.com/office/drawing/2014/main" id="{2ADA9E5B-C0B4-4AC2-84B4-FCEC2DDD0614}"/>
              </a:ext>
            </a:extLst>
          </p:cNvPr>
          <p:cNvCxnSpPr>
            <a:cxnSpLocks/>
          </p:cNvCxnSpPr>
          <p:nvPr/>
        </p:nvCxnSpPr>
        <p:spPr>
          <a:xfrm>
            <a:off x="3276604" y="3126391"/>
            <a:ext cx="954087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978EC57D-F91C-41E0-AEEF-C7027E549960}"/>
              </a:ext>
            </a:extLst>
          </p:cNvPr>
          <p:cNvSpPr txBox="1"/>
          <p:nvPr/>
        </p:nvSpPr>
        <p:spPr>
          <a:xfrm>
            <a:off x="9045631" y="4064475"/>
            <a:ext cx="204052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DOLGE, TANKE NOGE</a:t>
            </a:r>
          </a:p>
        </p:txBody>
      </p:sp>
      <p:cxnSp>
        <p:nvCxnSpPr>
          <p:cNvPr id="55" name="Raven puščični povezovalnik 54">
            <a:extLst>
              <a:ext uri="{FF2B5EF4-FFF2-40B4-BE49-F238E27FC236}">
                <a16:creationId xmlns:a16="http://schemas.microsoft.com/office/drawing/2014/main" id="{1D5C9A44-00D0-43DE-A6EA-0809C544806B}"/>
              </a:ext>
            </a:extLst>
          </p:cNvPr>
          <p:cNvCxnSpPr>
            <a:cxnSpLocks/>
          </p:cNvCxnSpPr>
          <p:nvPr/>
        </p:nvCxnSpPr>
        <p:spPr>
          <a:xfrm flipH="1">
            <a:off x="8020346" y="4435811"/>
            <a:ext cx="945583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PoljeZBesedilom 31">
            <a:extLst>
              <a:ext uri="{FF2B5EF4-FFF2-40B4-BE49-F238E27FC236}">
                <a16:creationId xmlns:a16="http://schemas.microsoft.com/office/drawing/2014/main" id="{6EEC8A14-09DA-455F-8717-6C8FD7F9396B}"/>
              </a:ext>
            </a:extLst>
          </p:cNvPr>
          <p:cNvSpPr txBox="1"/>
          <p:nvPr/>
        </p:nvSpPr>
        <p:spPr>
          <a:xfrm>
            <a:off x="1288455" y="5031921"/>
            <a:ext cx="186593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DVE DOLGI NOGAVICI, PISANO IN ČRNO</a:t>
            </a:r>
          </a:p>
        </p:txBody>
      </p:sp>
      <p:cxnSp>
        <p:nvCxnSpPr>
          <p:cNvPr id="59" name="Raven puščični povezovalnik 58">
            <a:extLst>
              <a:ext uri="{FF2B5EF4-FFF2-40B4-BE49-F238E27FC236}">
                <a16:creationId xmlns:a16="http://schemas.microsoft.com/office/drawing/2014/main" id="{AD3B1343-87BC-47F3-AC79-8602FD241663}"/>
              </a:ext>
            </a:extLst>
          </p:cNvPr>
          <p:cNvCxnSpPr>
            <a:cxnSpLocks/>
          </p:cNvCxnSpPr>
          <p:nvPr/>
        </p:nvCxnSpPr>
        <p:spPr>
          <a:xfrm flipV="1">
            <a:off x="3316670" y="5480922"/>
            <a:ext cx="891948" cy="17639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PoljeZBesedilom 33">
            <a:extLst>
              <a:ext uri="{FF2B5EF4-FFF2-40B4-BE49-F238E27FC236}">
                <a16:creationId xmlns:a16="http://schemas.microsoft.com/office/drawing/2014/main" id="{DD0E084E-0F25-454B-AA4E-821B8D91AA3E}"/>
              </a:ext>
            </a:extLst>
          </p:cNvPr>
          <p:cNvSpPr txBox="1"/>
          <p:nvPr/>
        </p:nvSpPr>
        <p:spPr>
          <a:xfrm>
            <a:off x="9059542" y="5175317"/>
            <a:ext cx="201270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ČRNI, PREVELIKI ČEVLJI</a:t>
            </a:r>
          </a:p>
        </p:txBody>
      </p:sp>
      <p:cxnSp>
        <p:nvCxnSpPr>
          <p:cNvPr id="62" name="Raven puščični povezovalnik 61">
            <a:extLst>
              <a:ext uri="{FF2B5EF4-FFF2-40B4-BE49-F238E27FC236}">
                <a16:creationId xmlns:a16="http://schemas.microsoft.com/office/drawing/2014/main" id="{19CB5B4F-9685-4B69-BA54-6EC3F39F09D4}"/>
              </a:ext>
            </a:extLst>
          </p:cNvPr>
          <p:cNvCxnSpPr>
            <a:cxnSpLocks/>
          </p:cNvCxnSpPr>
          <p:nvPr/>
        </p:nvCxnSpPr>
        <p:spPr>
          <a:xfrm flipH="1" flipV="1">
            <a:off x="8133958" y="5298967"/>
            <a:ext cx="818008" cy="29793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 ">
            <a:extLst>
              <a:ext uri="{FF2B5EF4-FFF2-40B4-BE49-F238E27FC236}">
                <a16:creationId xmlns:a16="http://schemas.microsoft.com/office/drawing/2014/main" id="{85D055A5-A361-4F1C-B40F-34B1F12CDF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91"/>
          <a:stretch/>
        </p:blipFill>
        <p:spPr bwMode="auto">
          <a:xfrm>
            <a:off x="4317121" y="1949578"/>
            <a:ext cx="3678090" cy="33530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0" name="PoljeZBesedilom 39">
            <a:extLst>
              <a:ext uri="{FF2B5EF4-FFF2-40B4-BE49-F238E27FC236}">
                <a16:creationId xmlns:a16="http://schemas.microsoft.com/office/drawing/2014/main" id="{8B6F9FA6-1DB5-4AAB-8A65-4D7F74332369}"/>
              </a:ext>
            </a:extLst>
          </p:cNvPr>
          <p:cNvSpPr txBox="1"/>
          <p:nvPr/>
        </p:nvSpPr>
        <p:spPr>
          <a:xfrm>
            <a:off x="1309144" y="3952962"/>
            <a:ext cx="182105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MODRE HLAČKE Z BELIMI PIKAMI</a:t>
            </a:r>
          </a:p>
        </p:txBody>
      </p:sp>
      <p:cxnSp>
        <p:nvCxnSpPr>
          <p:cNvPr id="70" name="Raven puščični povezovalnik 69">
            <a:extLst>
              <a:ext uri="{FF2B5EF4-FFF2-40B4-BE49-F238E27FC236}">
                <a16:creationId xmlns:a16="http://schemas.microsoft.com/office/drawing/2014/main" id="{53ECC317-ECEE-4D8A-937D-A120EE47BC37}"/>
              </a:ext>
            </a:extLst>
          </p:cNvPr>
          <p:cNvCxnSpPr>
            <a:cxnSpLocks/>
          </p:cNvCxnSpPr>
          <p:nvPr/>
        </p:nvCxnSpPr>
        <p:spPr>
          <a:xfrm>
            <a:off x="3276603" y="4276127"/>
            <a:ext cx="954087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8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845E21E-A872-47B4-8592-F26328BC4EBD}"/>
              </a:ext>
            </a:extLst>
          </p:cNvPr>
          <p:cNvSpPr txBox="1"/>
          <p:nvPr/>
        </p:nvSpPr>
        <p:spPr>
          <a:xfrm>
            <a:off x="3592525" y="479395"/>
            <a:ext cx="4846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>
                <a:solidFill>
                  <a:schemeClr val="accent1">
                    <a:lumMod val="75000"/>
                  </a:schemeClr>
                </a:solidFill>
              </a:rPr>
              <a:t>OGLEJ SI, KAKO SO RAZLIČNI ILUSTRATORJI NARISALI PIKO.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9A03234-8987-4933-994C-1BB1EDF56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772" y="1418576"/>
            <a:ext cx="24955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37EA0A2A-F000-49FC-87FF-BB3D24DB7182}"/>
              </a:ext>
            </a:extLst>
          </p:cNvPr>
          <p:cNvSpPr/>
          <p:nvPr/>
        </p:nvSpPr>
        <p:spPr>
          <a:xfrm>
            <a:off x="4760107" y="4029075"/>
            <a:ext cx="954893" cy="35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9D68C608-DF36-4A31-9D4F-01F8B0DF6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59" y="59105"/>
            <a:ext cx="3189930" cy="45089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ippi Longstocking, illustration by *faQy on deviantART">
            <a:extLst>
              <a:ext uri="{FF2B5EF4-FFF2-40B4-BE49-F238E27FC236}">
                <a16:creationId xmlns:a16="http://schemas.microsoft.com/office/drawing/2014/main" id="{6860EC31-59AB-4B08-A550-22F6DCCA0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347" y="2798616"/>
            <a:ext cx="2577455" cy="39207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ippi Longstocking on Behance">
            <a:extLst>
              <a:ext uri="{FF2B5EF4-FFF2-40B4-BE49-F238E27FC236}">
                <a16:creationId xmlns:a16="http://schemas.microsoft.com/office/drawing/2014/main" id="{D0CB2FA1-417C-419A-84A2-79FACFFDC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407" y="116301"/>
            <a:ext cx="2247900" cy="31718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aupt 761 391 original Pippi Langstrupf ©Leonid Gamarts">
            <a:extLst>
              <a:ext uri="{FF2B5EF4-FFF2-40B4-BE49-F238E27FC236}">
                <a16:creationId xmlns:a16="http://schemas.microsoft.com/office/drawing/2014/main" id="{ED1E237B-EBE8-414B-A7C3-FC3A17501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838" y="2900280"/>
            <a:ext cx="2792349" cy="403470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Pippi Langstrumpf in Deutschland                              …">
            <a:extLst>
              <a:ext uri="{FF2B5EF4-FFF2-40B4-BE49-F238E27FC236}">
                <a16:creationId xmlns:a16="http://schemas.microsoft.com/office/drawing/2014/main" id="{16148AE2-509D-44C1-9417-EB169C44F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128" y="2897057"/>
            <a:ext cx="2409626" cy="38996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>
            <a:extLst>
              <a:ext uri="{FF2B5EF4-FFF2-40B4-BE49-F238E27FC236}">
                <a16:creationId xmlns:a16="http://schemas.microsoft.com/office/drawing/2014/main" id="{E2D59762-4677-46AD-AE91-290F957AA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10"/>
          <a:stretch/>
        </p:blipFill>
        <p:spPr bwMode="auto">
          <a:xfrm>
            <a:off x="283766" y="4614984"/>
            <a:ext cx="2224682" cy="21270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3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C11F9C-9BF3-417D-AF3B-EE3A302C57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1"/>
          <a:stretch/>
        </p:blipFill>
        <p:spPr bwMode="auto">
          <a:xfrm>
            <a:off x="302552" y="94013"/>
            <a:ext cx="57798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" y="713128"/>
            <a:ext cx="1068867" cy="2126625"/>
            <a:chOff x="10918968" y="713127"/>
            <a:chExt cx="1273032" cy="2532832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Oblaček govora: elipsa 3">
            <a:extLst>
              <a:ext uri="{FF2B5EF4-FFF2-40B4-BE49-F238E27FC236}">
                <a16:creationId xmlns:a16="http://schemas.microsoft.com/office/drawing/2014/main" id="{A8989CDF-56C6-476F-B354-0044C2352276}"/>
              </a:ext>
            </a:extLst>
          </p:cNvPr>
          <p:cNvSpPr/>
          <p:nvPr/>
        </p:nvSpPr>
        <p:spPr>
          <a:xfrm>
            <a:off x="6480486" y="929935"/>
            <a:ext cx="5136412" cy="4393982"/>
          </a:xfrm>
          <a:prstGeom prst="wedgeEllipseCallout">
            <a:avLst>
              <a:gd name="adj1" fmla="val -70651"/>
              <a:gd name="adj2" fmla="val -23056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DANES BOŠ NARISAL/A PIK</a:t>
            </a:r>
            <a:r>
              <a:rPr lang="sl-SI" sz="4000" b="1" dirty="0">
                <a:solidFill>
                  <a:schemeClr val="bg1"/>
                </a:solidFill>
              </a:rPr>
              <a:t>A</a:t>
            </a:r>
            <a:r>
              <a:rPr lang="en-US" sz="4000" b="1" dirty="0">
                <a:solidFill>
                  <a:schemeClr val="bg1"/>
                </a:solidFill>
              </a:rPr>
              <a:t> NOGAVIČKO PO SVOJIH PREDSTAVAH. </a:t>
            </a:r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67618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27850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7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EE935E4-7ED3-41FF-81BF-E17A769031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98" t="4140" b="6703"/>
          <a:stretch/>
        </p:blipFill>
        <p:spPr>
          <a:xfrm>
            <a:off x="395181" y="2615147"/>
            <a:ext cx="4742767" cy="3307222"/>
          </a:xfrm>
          <a:prstGeom prst="rect">
            <a:avLst/>
          </a:prstGeom>
          <a:ln>
            <a:noFill/>
          </a:ln>
        </p:spPr>
      </p:pic>
      <p:sp>
        <p:nvSpPr>
          <p:cNvPr id="8" name="Oblaček govora: elipsa 7">
            <a:extLst>
              <a:ext uri="{FF2B5EF4-FFF2-40B4-BE49-F238E27FC236}">
                <a16:creationId xmlns:a16="http://schemas.microsoft.com/office/drawing/2014/main" id="{B7FBFE4F-2D0E-45D8-BBAD-0CC14304390A}"/>
              </a:ext>
            </a:extLst>
          </p:cNvPr>
          <p:cNvSpPr/>
          <p:nvPr/>
        </p:nvSpPr>
        <p:spPr>
          <a:xfrm>
            <a:off x="7528042" y="1810904"/>
            <a:ext cx="3119066" cy="1556678"/>
          </a:xfrm>
          <a:prstGeom prst="wedgeEllipseCallout">
            <a:avLst>
              <a:gd name="adj1" fmla="val -66315"/>
              <a:gd name="adj2" fmla="val 20778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rgbClr val="002060"/>
                </a:solidFill>
              </a:rPr>
              <a:t>UPORABI DOMIŠLJIJO. POBARVAJ TUDI OZADJE. </a:t>
            </a:r>
          </a:p>
        </p:txBody>
      </p:sp>
      <p:sp>
        <p:nvSpPr>
          <p:cNvPr id="9" name="Oblaček govora: elipsa 8">
            <a:extLst>
              <a:ext uri="{FF2B5EF4-FFF2-40B4-BE49-F238E27FC236}">
                <a16:creationId xmlns:a16="http://schemas.microsoft.com/office/drawing/2014/main" id="{84136764-AC16-4C3F-9106-E6115716CD6A}"/>
              </a:ext>
            </a:extLst>
          </p:cNvPr>
          <p:cNvSpPr/>
          <p:nvPr/>
        </p:nvSpPr>
        <p:spPr>
          <a:xfrm>
            <a:off x="3308999" y="193190"/>
            <a:ext cx="3939612" cy="2396053"/>
          </a:xfrm>
          <a:prstGeom prst="wedgeEllipseCallout">
            <a:avLst>
              <a:gd name="adj1" fmla="val -45562"/>
              <a:gd name="adj2" fmla="val 46488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sz="1800" b="1" dirty="0">
                <a:solidFill>
                  <a:srgbClr val="002060"/>
                </a:solidFill>
              </a:rPr>
              <a:t>ZA DELO POTREBUJEŠ: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sz="1800" dirty="0">
                <a:solidFill>
                  <a:srgbClr val="002060"/>
                </a:solidFill>
              </a:rPr>
              <a:t>risalni ali A4 list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sz="1800" dirty="0">
                <a:solidFill>
                  <a:srgbClr val="002060"/>
                </a:solidFill>
              </a:rPr>
              <a:t>svinčnik za skiciranje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sz="1800" dirty="0">
                <a:solidFill>
                  <a:srgbClr val="002060"/>
                </a:solidFill>
              </a:rPr>
              <a:t>barvice, voščenke ali flomastre </a:t>
            </a:r>
          </a:p>
        </p:txBody>
      </p:sp>
      <p:sp>
        <p:nvSpPr>
          <p:cNvPr id="11" name="Oblaček govora: elipsa 10">
            <a:extLst>
              <a:ext uri="{FF2B5EF4-FFF2-40B4-BE49-F238E27FC236}">
                <a16:creationId xmlns:a16="http://schemas.microsoft.com/office/drawing/2014/main" id="{EBA7BFD2-FD03-4DEE-AFA0-C8E4963FEAD9}"/>
              </a:ext>
            </a:extLst>
          </p:cNvPr>
          <p:cNvSpPr/>
          <p:nvPr/>
        </p:nvSpPr>
        <p:spPr>
          <a:xfrm>
            <a:off x="6530585" y="3734360"/>
            <a:ext cx="4596040" cy="2555193"/>
          </a:xfrm>
          <a:prstGeom prst="wedgeEllipseCallout">
            <a:avLst>
              <a:gd name="adj1" fmla="val -72780"/>
              <a:gd name="adj2" fmla="val -27467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rgbClr val="002060"/>
                </a:solidFill>
              </a:rPr>
              <a:t>SVOJ IZDELEK SPRAVI V MAPO. KO SE  VRNEŠ V ŠOLO,  BOM TVOJ IZDELEK RAZSTAVILA V NAŠI UČILNICI. </a:t>
            </a:r>
          </a:p>
        </p:txBody>
      </p:sp>
    </p:spTree>
    <p:extLst>
      <p:ext uri="{BB962C8B-B14F-4D97-AF65-F5344CB8AC3E}">
        <p14:creationId xmlns:p14="http://schemas.microsoft.com/office/powerpoint/2010/main" val="219875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ček govora: elipsa 3">
            <a:extLst>
              <a:ext uri="{FF2B5EF4-FFF2-40B4-BE49-F238E27FC236}">
                <a16:creationId xmlns:a16="http://schemas.microsoft.com/office/drawing/2014/main" id="{7A3E1692-47EC-494A-B1E5-DDFBA299D6D8}"/>
              </a:ext>
            </a:extLst>
          </p:cNvPr>
          <p:cNvSpPr/>
          <p:nvPr/>
        </p:nvSpPr>
        <p:spPr>
          <a:xfrm>
            <a:off x="486780" y="2185014"/>
            <a:ext cx="5609220" cy="3375920"/>
          </a:xfrm>
          <a:prstGeom prst="wedgeEllipseCallout">
            <a:avLst>
              <a:gd name="adj1" fmla="val 55832"/>
              <a:gd name="adj2" fmla="val -315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MED RISANJEM </a:t>
            </a:r>
            <a:r>
              <a:rPr lang="sl-SI" sz="3600" b="1" dirty="0">
                <a:solidFill>
                  <a:schemeClr val="tx1"/>
                </a:solidFill>
              </a:rPr>
              <a:t>LAHKO </a:t>
            </a:r>
            <a:r>
              <a:rPr lang="en-US" sz="3600" b="1" dirty="0">
                <a:solidFill>
                  <a:schemeClr val="tx1"/>
                </a:solidFill>
              </a:rPr>
              <a:t>POSLUŠA</a:t>
            </a:r>
            <a:r>
              <a:rPr lang="sl-SI" sz="3600" b="1" dirty="0">
                <a:solidFill>
                  <a:schemeClr val="tx1"/>
                </a:solidFill>
              </a:rPr>
              <a:t>Š</a:t>
            </a:r>
            <a:r>
              <a:rPr lang="en-US" sz="3600" b="1" dirty="0">
                <a:solidFill>
                  <a:schemeClr val="tx1"/>
                </a:solidFill>
              </a:rPr>
              <a:t> PESMICO O PIKI</a:t>
            </a:r>
            <a:r>
              <a:rPr lang="sl-SI" sz="3600" b="1" dirty="0">
                <a:solidFill>
                  <a:schemeClr val="tx1"/>
                </a:solidFill>
              </a:rPr>
              <a:t> NOGAVIČKI</a:t>
            </a:r>
            <a:r>
              <a:rPr lang="en-US" sz="3600" b="1" dirty="0">
                <a:solidFill>
                  <a:schemeClr val="tx1"/>
                </a:solidFill>
              </a:rPr>
              <a:t>. </a:t>
            </a:r>
            <a:r>
              <a:rPr lang="sl-SI" sz="3600" b="1" dirty="0">
                <a:solidFill>
                  <a:schemeClr val="tx1"/>
                </a:solidFill>
              </a:rPr>
              <a:t>KLIKNI NA SLIKO.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Personenbeschreibung - Sonnenkids.de">
            <a:hlinkClick r:id="rId2"/>
            <a:extLst>
              <a:ext uri="{FF2B5EF4-FFF2-40B4-BE49-F238E27FC236}">
                <a16:creationId xmlns:a16="http://schemas.microsoft.com/office/drawing/2014/main" id="{BDACA7D6-3157-4396-85A8-407692FB8D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2" r="1" b="2647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235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5E4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Slika 4" descr="Slika, ki vsebuje besede besedilo&#10;&#10;Opis je samodejno ustvarjen">
            <a:hlinkClick r:id="rId3"/>
            <a:extLst>
              <a:ext uri="{FF2B5EF4-FFF2-40B4-BE49-F238E27FC236}">
                <a16:creationId xmlns:a16="http://schemas.microsoft.com/office/drawing/2014/main" id="{695D8118-ACA8-4A4A-949E-254F1D3589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7089" y="1176793"/>
            <a:ext cx="5380730" cy="4548146"/>
          </a:xfrm>
          <a:prstGeom prst="rect">
            <a:avLst/>
          </a:prstGeom>
        </p:spPr>
      </p:pic>
      <p:sp>
        <p:nvSpPr>
          <p:cNvPr id="6" name="Oblaček govora: elipsa 5">
            <a:extLst>
              <a:ext uri="{FF2B5EF4-FFF2-40B4-BE49-F238E27FC236}">
                <a16:creationId xmlns:a16="http://schemas.microsoft.com/office/drawing/2014/main" id="{B4B4EAE9-54B1-481D-AEAB-9AE4559F0BA9}"/>
              </a:ext>
            </a:extLst>
          </p:cNvPr>
          <p:cNvSpPr/>
          <p:nvPr/>
        </p:nvSpPr>
        <p:spPr>
          <a:xfrm>
            <a:off x="7402404" y="2338654"/>
            <a:ext cx="3561480" cy="1941409"/>
          </a:xfrm>
          <a:prstGeom prst="wedgeEllipseCallout">
            <a:avLst>
              <a:gd name="adj1" fmla="val -64287"/>
              <a:gd name="adj2" fmla="val -34077"/>
            </a:avLst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u="sng" dirty="0">
                <a:solidFill>
                  <a:schemeClr val="bg1"/>
                </a:solidFill>
              </a:rPr>
              <a:t>LEP DAN!</a:t>
            </a:r>
            <a:endParaRPr lang="sl-SI" sz="24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0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145</Words>
  <Application>Microsoft Office PowerPoint</Application>
  <PresentationFormat>Širokozaslonsko</PresentationFormat>
  <Paragraphs>24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Diana</dc:creator>
  <cp:lastModifiedBy>bla blabla</cp:lastModifiedBy>
  <cp:revision>5</cp:revision>
  <dcterms:created xsi:type="dcterms:W3CDTF">2021-01-29T15:01:44Z</dcterms:created>
  <dcterms:modified xsi:type="dcterms:W3CDTF">2022-01-26T18:44:51Z</dcterms:modified>
</cp:coreProperties>
</file>