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9" r:id="rId4"/>
    <p:sldId id="267" r:id="rId5"/>
    <p:sldId id="258" r:id="rId6"/>
    <p:sldId id="262" r:id="rId7"/>
    <p:sldId id="261" r:id="rId8"/>
    <p:sldId id="270" r:id="rId9"/>
    <p:sldId id="263" r:id="rId10"/>
    <p:sldId id="271" r:id="rId11"/>
    <p:sldId id="272"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8587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224862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75229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0335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193526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428382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88003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92203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4845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326319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C0188E6-461C-44B3-A37D-F7A15BCC91AE}" type="datetimeFigureOut">
              <a:rPr lang="sl-SI" smtClean="0"/>
              <a:pPr/>
              <a:t>18. 01. 2022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157166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188E6-461C-44B3-A37D-F7A15BCC91AE}" type="datetimeFigureOut">
              <a:rPr lang="sl-SI" smtClean="0"/>
              <a:pPr/>
              <a:t>18. 01. 2022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CE4FE-50C8-4D1C-9F7E-6E01954CA15A}" type="slidenum">
              <a:rPr lang="sl-SI" smtClean="0"/>
              <a:pPr/>
              <a:t>‹#›</a:t>
            </a:fld>
            <a:endParaRPr lang="sl-SI"/>
          </a:p>
        </p:txBody>
      </p:sp>
    </p:spTree>
    <p:extLst>
      <p:ext uri="{BB962C8B-B14F-4D97-AF65-F5344CB8AC3E}">
        <p14:creationId xmlns="" xmlns:p14="http://schemas.microsoft.com/office/powerpoint/2010/main" val="408686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3"/>
          <a:srcRect l="36828" t="22076" r="40244" b="33126"/>
          <a:stretch/>
        </p:blipFill>
        <p:spPr>
          <a:xfrm>
            <a:off x="2598357" y="426757"/>
            <a:ext cx="5447151" cy="5984017"/>
          </a:xfrm>
          <a:prstGeom prst="rect">
            <a:avLst/>
          </a:prstGeom>
        </p:spPr>
      </p:pic>
      <p:sp>
        <p:nvSpPr>
          <p:cNvPr id="3" name="Ovalni oblaček 2"/>
          <p:cNvSpPr/>
          <p:nvPr/>
        </p:nvSpPr>
        <p:spPr>
          <a:xfrm>
            <a:off x="369230" y="601323"/>
            <a:ext cx="4747940" cy="1795144"/>
          </a:xfrm>
          <a:prstGeom prst="wedgeEllipseCallout">
            <a:avLst>
              <a:gd name="adj1" fmla="val 12877"/>
              <a:gd name="adj2" fmla="val 6486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5" name="PoljeZBesedilom 4"/>
          <p:cNvSpPr txBox="1"/>
          <p:nvPr/>
        </p:nvSpPr>
        <p:spPr>
          <a:xfrm>
            <a:off x="593677" y="1037230"/>
            <a:ext cx="4299045" cy="923330"/>
          </a:xfrm>
          <a:prstGeom prst="rect">
            <a:avLst/>
          </a:prstGeom>
          <a:noFill/>
        </p:spPr>
        <p:txBody>
          <a:bodyPr wrap="square" rtlCol="0">
            <a:spAutoFit/>
          </a:bodyPr>
          <a:lstStyle/>
          <a:p>
            <a:pPr algn="ctr"/>
            <a:r>
              <a:rPr lang="sl-SI" dirty="0" smtClean="0"/>
              <a:t>Poglej, se mi je zdelo, da spet nekaj slišim, otroci na bližnjem hribu se spet zabavajo na snegu. Poglejva kaj danes počnejo. </a:t>
            </a:r>
            <a:endParaRPr lang="sl-SI" dirty="0"/>
          </a:p>
        </p:txBody>
      </p:sp>
    </p:spTree>
    <p:extLst>
      <p:ext uri="{BB962C8B-B14F-4D97-AF65-F5344CB8AC3E}">
        <p14:creationId xmlns="" xmlns:p14="http://schemas.microsoft.com/office/powerpoint/2010/main" val="375347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V zvezek zapiši:</a:t>
            </a:r>
            <a:endParaRPr lang="sl-SI" sz="2400" dirty="0"/>
          </a:p>
        </p:txBody>
      </p:sp>
      <p:sp>
        <p:nvSpPr>
          <p:cNvPr id="3" name="Ograda vsebine 2"/>
          <p:cNvSpPr>
            <a:spLocks noGrp="1"/>
          </p:cNvSpPr>
          <p:nvPr>
            <p:ph idx="1"/>
          </p:nvPr>
        </p:nvSpPr>
        <p:spPr/>
        <p:txBody>
          <a:bodyPr>
            <a:normAutofit/>
          </a:bodyPr>
          <a:lstStyle/>
          <a:p>
            <a:pPr>
              <a:buNone/>
            </a:pPr>
            <a:r>
              <a:rPr lang="sl-SI" sz="2000" b="1" dirty="0" smtClean="0"/>
              <a:t>RAVNA </a:t>
            </a:r>
            <a:r>
              <a:rPr lang="sl-SI" sz="2000" b="1" dirty="0" smtClean="0"/>
              <a:t>ČRTA                              KRIVA </a:t>
            </a:r>
            <a:r>
              <a:rPr lang="sl-SI" sz="2000" b="1" dirty="0" smtClean="0"/>
              <a:t>ČRTA</a:t>
            </a:r>
          </a:p>
          <a:p>
            <a:pPr>
              <a:buNone/>
            </a:pPr>
            <a:endParaRPr lang="sl-SI" sz="2000" b="1" dirty="0" smtClean="0"/>
          </a:p>
          <a:p>
            <a:pPr>
              <a:buNone/>
            </a:pPr>
            <a:endParaRPr lang="sl-SI" sz="2000" b="1" dirty="0" smtClean="0"/>
          </a:p>
          <a:p>
            <a:pPr>
              <a:buNone/>
            </a:pPr>
            <a:endParaRPr lang="sl-SI" sz="2000" b="1" dirty="0" smtClean="0"/>
          </a:p>
          <a:p>
            <a:pPr>
              <a:buNone/>
            </a:pPr>
            <a:r>
              <a:rPr lang="sl-SI" sz="2000" b="1" dirty="0" smtClean="0"/>
              <a:t>NESKLENJENA ČRTA                   SKLENJENA ČRTA</a:t>
            </a:r>
            <a:endParaRPr lang="sl-SI" sz="2000" dirty="0"/>
          </a:p>
        </p:txBody>
      </p:sp>
      <p:cxnSp>
        <p:nvCxnSpPr>
          <p:cNvPr id="5" name="Raven konektor 4"/>
          <p:cNvCxnSpPr/>
          <p:nvPr/>
        </p:nvCxnSpPr>
        <p:spPr>
          <a:xfrm flipV="1">
            <a:off x="1133856" y="2377440"/>
            <a:ext cx="1581912" cy="868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Prostoročno 5"/>
          <p:cNvSpPr/>
          <p:nvPr/>
        </p:nvSpPr>
        <p:spPr>
          <a:xfrm>
            <a:off x="3712464" y="2378964"/>
            <a:ext cx="1929384" cy="647700"/>
          </a:xfrm>
          <a:custGeom>
            <a:avLst/>
            <a:gdLst>
              <a:gd name="connsiteX0" fmla="*/ 0 w 1929384"/>
              <a:gd name="connsiteY0" fmla="*/ 647700 h 647700"/>
              <a:gd name="connsiteX1" fmla="*/ 320040 w 1929384"/>
              <a:gd name="connsiteY1" fmla="*/ 89916 h 647700"/>
              <a:gd name="connsiteX2" fmla="*/ 804672 w 1929384"/>
              <a:gd name="connsiteY2" fmla="*/ 419100 h 647700"/>
              <a:gd name="connsiteX3" fmla="*/ 1755648 w 1929384"/>
              <a:gd name="connsiteY3" fmla="*/ 62484 h 647700"/>
              <a:gd name="connsiteX4" fmla="*/ 1847088 w 1929384"/>
              <a:gd name="connsiteY4" fmla="*/ 44196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84" h="647700">
                <a:moveTo>
                  <a:pt x="0" y="647700"/>
                </a:moveTo>
                <a:cubicBezTo>
                  <a:pt x="92964" y="387858"/>
                  <a:pt x="185928" y="128016"/>
                  <a:pt x="320040" y="89916"/>
                </a:cubicBezTo>
                <a:cubicBezTo>
                  <a:pt x="454152" y="51816"/>
                  <a:pt x="565404" y="423672"/>
                  <a:pt x="804672" y="419100"/>
                </a:cubicBezTo>
                <a:cubicBezTo>
                  <a:pt x="1043940" y="414528"/>
                  <a:pt x="1581912" y="124968"/>
                  <a:pt x="1755648" y="62484"/>
                </a:cubicBezTo>
                <a:cubicBezTo>
                  <a:pt x="1929384" y="0"/>
                  <a:pt x="1888236" y="22098"/>
                  <a:pt x="1847088" y="44196"/>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pic>
        <p:nvPicPr>
          <p:cNvPr id="7" name="Slika 6"/>
          <p:cNvPicPr>
            <a:picLocks noChangeAspect="1"/>
          </p:cNvPicPr>
          <p:nvPr/>
        </p:nvPicPr>
        <p:blipFill rotWithShape="1">
          <a:blip r:embed="rId2"/>
          <a:srcRect l="13768" t="30239" r="54552" b="26357"/>
          <a:stretch/>
        </p:blipFill>
        <p:spPr>
          <a:xfrm>
            <a:off x="931453" y="4044028"/>
            <a:ext cx="2398195" cy="1847373"/>
          </a:xfrm>
          <a:prstGeom prst="rect">
            <a:avLst/>
          </a:prstGeom>
        </p:spPr>
      </p:pic>
      <p:pic>
        <p:nvPicPr>
          <p:cNvPr id="8" name="Slika 7"/>
          <p:cNvPicPr>
            <a:picLocks noChangeAspect="1"/>
          </p:cNvPicPr>
          <p:nvPr/>
        </p:nvPicPr>
        <p:blipFill rotWithShape="1">
          <a:blip r:embed="rId2"/>
          <a:srcRect l="54194" t="29402" r="17347" b="24709"/>
          <a:stretch/>
        </p:blipFill>
        <p:spPr>
          <a:xfrm>
            <a:off x="3959027" y="3951906"/>
            <a:ext cx="2127021" cy="19575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Reši še naloge v DZ stran 11, 12, 13/2. in 3. naloga</a:t>
            </a:r>
            <a:endParaRPr lang="sl-SI" sz="2800" dirty="0"/>
          </a:p>
        </p:txBody>
      </p:sp>
      <p:sp>
        <p:nvSpPr>
          <p:cNvPr id="3" name="Ograda vsebine 2"/>
          <p:cNvSpPr>
            <a:spLocks noGrp="1"/>
          </p:cNvSpPr>
          <p:nvPr>
            <p:ph idx="1"/>
          </p:nvPr>
        </p:nvSpPr>
        <p:spPr/>
        <p:txBody>
          <a:bodyPr/>
          <a:lstStyle/>
          <a:p>
            <a:pPr>
              <a:buNone/>
            </a:pPr>
            <a:endParaRPr lang="sl-SI" dirty="0" smtClean="0"/>
          </a:p>
          <a:p>
            <a:pPr>
              <a:buNone/>
            </a:pPr>
            <a:endParaRPr lang="sl-SI" dirty="0" smtClean="0"/>
          </a:p>
          <a:p>
            <a:pPr>
              <a:buNone/>
            </a:pPr>
            <a:r>
              <a:rPr lang="sl-SI" dirty="0" smtClean="0"/>
              <a:t>Bravo, uspelo ti je!</a:t>
            </a:r>
            <a:endParaRPr lang="sl-SI" dirty="0"/>
          </a:p>
        </p:txBody>
      </p:sp>
      <p:pic>
        <p:nvPicPr>
          <p:cNvPr id="7" name="Slika 6"/>
          <p:cNvPicPr>
            <a:picLocks noChangeAspect="1"/>
          </p:cNvPicPr>
          <p:nvPr/>
        </p:nvPicPr>
        <p:blipFill rotWithShape="1">
          <a:blip r:embed="rId2">
            <a:extLst>
              <a:ext uri="{BEBA8EAE-BF5A-486C-A8C5-ECC9F3942E4B}">
                <a14:imgProps xmlns="" xmlns:a14="http://schemas.microsoft.com/office/drawing/2010/main">
                  <a14:imgLayer r:embed="rId6">
                    <a14:imgEffect>
                      <a14:backgroundRemoval t="9799" b="100000" l="9799" r="100000"/>
                    </a14:imgEffect>
                  </a14:imgLayer>
                </a14:imgProps>
              </a:ext>
              <a:ext uri="{28A0092B-C50C-407E-A947-70E740481C1C}">
                <a14:useLocalDpi xmlns="" xmlns:a14="http://schemas.microsoft.com/office/drawing/2010/main" val="0"/>
              </a:ext>
            </a:extLst>
          </a:blip>
          <a:srcRect l="28998" t="11302" r="26347"/>
          <a:stretch/>
        </p:blipFill>
        <p:spPr>
          <a:xfrm>
            <a:off x="4540747" y="1540286"/>
            <a:ext cx="2483892" cy="49336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Ovalni oblaček 7"/>
          <p:cNvSpPr/>
          <p:nvPr/>
        </p:nvSpPr>
        <p:spPr>
          <a:xfrm>
            <a:off x="1897615" y="1504254"/>
            <a:ext cx="5049671" cy="2456597"/>
          </a:xfrm>
          <a:prstGeom prst="wedgeEllipseCallout">
            <a:avLst>
              <a:gd name="adj1" fmla="val 36735"/>
              <a:gd name="adj2" fmla="val 5194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4" name="PoljeZBesedilom 3"/>
          <p:cNvSpPr txBox="1"/>
          <p:nvPr/>
        </p:nvSpPr>
        <p:spPr>
          <a:xfrm>
            <a:off x="2310875" y="1855390"/>
            <a:ext cx="4244453" cy="1754326"/>
          </a:xfrm>
          <a:prstGeom prst="rect">
            <a:avLst/>
          </a:prstGeom>
          <a:noFill/>
        </p:spPr>
        <p:txBody>
          <a:bodyPr wrap="square" rtlCol="0">
            <a:spAutoFit/>
          </a:bodyPr>
          <a:lstStyle/>
          <a:p>
            <a:pPr algn="ctr"/>
            <a:r>
              <a:rPr lang="sl-SI" dirty="0" smtClean="0"/>
              <a:t>O, </a:t>
            </a:r>
            <a:r>
              <a:rPr lang="sl-SI" dirty="0" err="1" smtClean="0"/>
              <a:t>živjo</a:t>
            </a:r>
            <a:r>
              <a:rPr lang="sl-SI" dirty="0" smtClean="0"/>
              <a:t> Jasna in Maja! Sta nas spet slišali kako vriskamo med spuščanjem po snegu, kajne? Če je pa tako zabavno. Poglejta, danes smo opazovali naše sledi. Jaz sem se spustil čisto naravnost dol. Moja sled je </a:t>
            </a:r>
            <a:r>
              <a:rPr lang="sl-SI" b="1" dirty="0" smtClean="0"/>
              <a:t>ravna črta</a:t>
            </a:r>
            <a:r>
              <a:rPr lang="sl-SI" dirty="0" smtClean="0"/>
              <a:t>!</a:t>
            </a:r>
            <a:endParaRPr lang="sl-SI" dirty="0"/>
          </a:p>
        </p:txBody>
      </p:sp>
      <p:cxnSp>
        <p:nvCxnSpPr>
          <p:cNvPr id="6" name="Raven povezovalnik 5"/>
          <p:cNvCxnSpPr/>
          <p:nvPr/>
        </p:nvCxnSpPr>
        <p:spPr>
          <a:xfrm flipH="1">
            <a:off x="7465326" y="3575713"/>
            <a:ext cx="1296537" cy="2238233"/>
          </a:xfrm>
          <a:prstGeom prst="line">
            <a:avLst/>
          </a:prstGeom>
          <a:ln w="984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o.remove.bg/downloads/f3114751-3e2b-4dc1-bb1c-57c4824d0cdd/image-removebg-preview.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5862275" y="3960851"/>
            <a:ext cx="1785459" cy="2368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o.remove.bg/downloads/9a9b8edb-6cb4-497b-aa5f-0ad2bbb5cb8d/image-removebg-preview.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250785" y="4737621"/>
            <a:ext cx="2695575" cy="2152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o.remove.bg/downloads/ce5469bd-4c0f-426d-8f59-34c4546574b7/image-removebg-preview.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508488"/>
            <a:ext cx="2819400" cy="21145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o.remove.bg/downloads/66e478c6-f25d-4226-a5ef-7cf78746ba45/image-removebg-preview.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408857">
            <a:off x="10458571" y="2275817"/>
            <a:ext cx="1487789" cy="193648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Ovalni oblaček 12"/>
          <p:cNvSpPr/>
          <p:nvPr/>
        </p:nvSpPr>
        <p:spPr>
          <a:xfrm>
            <a:off x="8285672" y="1474276"/>
            <a:ext cx="2916793" cy="969917"/>
          </a:xfrm>
          <a:prstGeom prst="wedgeEllipseCallout">
            <a:avLst>
              <a:gd name="adj1" fmla="val 36735"/>
              <a:gd name="adj2" fmla="val 5194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14" name="PoljeZBesedilom 13"/>
          <p:cNvSpPr txBox="1"/>
          <p:nvPr/>
        </p:nvSpPr>
        <p:spPr>
          <a:xfrm>
            <a:off x="8285671" y="1740441"/>
            <a:ext cx="2916793" cy="369332"/>
          </a:xfrm>
          <a:prstGeom prst="rect">
            <a:avLst/>
          </a:prstGeom>
          <a:noFill/>
        </p:spPr>
        <p:txBody>
          <a:bodyPr wrap="square" rtlCol="0">
            <a:spAutoFit/>
          </a:bodyPr>
          <a:lstStyle/>
          <a:p>
            <a:pPr algn="ctr"/>
            <a:r>
              <a:rPr lang="sl-SI" dirty="0" smtClean="0"/>
              <a:t>Še jaz </a:t>
            </a:r>
            <a:r>
              <a:rPr lang="sl-SI" dirty="0" err="1" smtClean="0"/>
              <a:t>prihajaaaaam</a:t>
            </a:r>
            <a:r>
              <a:rPr lang="sl-SI" dirty="0" smtClean="0"/>
              <a:t>!</a:t>
            </a:r>
            <a:endParaRPr lang="sl-SI" dirty="0"/>
          </a:p>
        </p:txBody>
      </p:sp>
    </p:spTree>
    <p:extLst>
      <p:ext uri="{BB962C8B-B14F-4D97-AF65-F5344CB8AC3E}">
        <p14:creationId xmlns="" xmlns:p14="http://schemas.microsoft.com/office/powerpoint/2010/main" val="204737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6" descr="https://o.remove.bg/downloads/ce5469bd-4c0f-426d-8f59-34c4546574b7/image-removebg-preview.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17394" y="4982446"/>
            <a:ext cx="2885364" cy="21145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s://o.remove.bg/downloads/9a9b8edb-6cb4-497b-aa5f-0ad2bbb5cb8d/image-removebg-preview.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250785" y="4737621"/>
            <a:ext cx="2695575" cy="215265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s://o.remove.bg/downloads/f3114751-3e2b-4dc1-bb1c-57c4824d0cdd/image-removebg-preview.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1397" y="2292955"/>
            <a:ext cx="998679" cy="13368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https://o.remove.bg/downloads/66e478c6-f25d-4226-a5ef-7cf78746ba45/image-removebg-preview.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774350">
            <a:off x="5451067" y="4342143"/>
            <a:ext cx="1800225" cy="234315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Ovalni oblaček 7"/>
          <p:cNvSpPr/>
          <p:nvPr/>
        </p:nvSpPr>
        <p:spPr>
          <a:xfrm>
            <a:off x="2887425" y="2633066"/>
            <a:ext cx="4220293" cy="1632192"/>
          </a:xfrm>
          <a:prstGeom prst="wedgeEllipseCallout">
            <a:avLst>
              <a:gd name="adj1" fmla="val 18949"/>
              <a:gd name="adj2" fmla="val 64487"/>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err="1" smtClean="0"/>
              <a:t>Wuhu</a:t>
            </a:r>
            <a:r>
              <a:rPr lang="sl-SI" dirty="0" smtClean="0"/>
              <a:t>, tole je bilo pa zabavno! A jaz ne upam tako hitro kot Tadej. Sem zavijala, zato je moja sled </a:t>
            </a:r>
            <a:r>
              <a:rPr lang="sl-SI" b="1" dirty="0" smtClean="0"/>
              <a:t>kriva črta</a:t>
            </a:r>
            <a:r>
              <a:rPr lang="sl-SI" dirty="0" smtClean="0"/>
              <a:t>.</a:t>
            </a:r>
            <a:endParaRPr lang="sl-SI" dirty="0"/>
          </a:p>
        </p:txBody>
      </p:sp>
      <p:sp>
        <p:nvSpPr>
          <p:cNvPr id="13" name="Prostoročno 12"/>
          <p:cNvSpPr/>
          <p:nvPr/>
        </p:nvSpPr>
        <p:spPr>
          <a:xfrm>
            <a:off x="6823881" y="3800741"/>
            <a:ext cx="4121623" cy="2372341"/>
          </a:xfrm>
          <a:custGeom>
            <a:avLst/>
            <a:gdLst>
              <a:gd name="connsiteX0" fmla="*/ 4121623 w 4121623"/>
              <a:gd name="connsiteY0" fmla="*/ 10316 h 2239196"/>
              <a:gd name="connsiteX1" fmla="*/ 3957850 w 4121623"/>
              <a:gd name="connsiteY1" fmla="*/ 64907 h 2239196"/>
              <a:gd name="connsiteX2" fmla="*/ 3794077 w 4121623"/>
              <a:gd name="connsiteY2" fmla="*/ 501635 h 2239196"/>
              <a:gd name="connsiteX3" fmla="*/ 2251880 w 4121623"/>
              <a:gd name="connsiteY3" fmla="*/ 296919 h 2239196"/>
              <a:gd name="connsiteX4" fmla="*/ 2279176 w 4121623"/>
              <a:gd name="connsiteY4" fmla="*/ 1402388 h 2239196"/>
              <a:gd name="connsiteX5" fmla="*/ 286603 w 4121623"/>
              <a:gd name="connsiteY5" fmla="*/ 1115785 h 2239196"/>
              <a:gd name="connsiteX6" fmla="*/ 259307 w 4121623"/>
              <a:gd name="connsiteY6" fmla="*/ 2112071 h 2239196"/>
              <a:gd name="connsiteX7" fmla="*/ 0 w 4121623"/>
              <a:gd name="connsiteY7" fmla="*/ 2193958 h 2239196"/>
              <a:gd name="connsiteX0" fmla="*/ 4121623 w 4121623"/>
              <a:gd name="connsiteY0" fmla="*/ 129667 h 2358547"/>
              <a:gd name="connsiteX1" fmla="*/ 3957850 w 4121623"/>
              <a:gd name="connsiteY1" fmla="*/ 184258 h 2358547"/>
              <a:gd name="connsiteX2" fmla="*/ 3794077 w 4121623"/>
              <a:gd name="connsiteY2" fmla="*/ 620986 h 2358547"/>
              <a:gd name="connsiteX3" fmla="*/ 2060811 w 4121623"/>
              <a:gd name="connsiteY3" fmla="*/ 20485 h 2358547"/>
              <a:gd name="connsiteX4" fmla="*/ 2279176 w 4121623"/>
              <a:gd name="connsiteY4" fmla="*/ 1521739 h 2358547"/>
              <a:gd name="connsiteX5" fmla="*/ 286603 w 4121623"/>
              <a:gd name="connsiteY5" fmla="*/ 1235136 h 2358547"/>
              <a:gd name="connsiteX6" fmla="*/ 259307 w 4121623"/>
              <a:gd name="connsiteY6" fmla="*/ 2231422 h 2358547"/>
              <a:gd name="connsiteX7" fmla="*/ 0 w 4121623"/>
              <a:gd name="connsiteY7" fmla="*/ 2313309 h 2358547"/>
              <a:gd name="connsiteX0" fmla="*/ 4121623 w 4121623"/>
              <a:gd name="connsiteY0" fmla="*/ 143461 h 2372341"/>
              <a:gd name="connsiteX1" fmla="*/ 3957850 w 4121623"/>
              <a:gd name="connsiteY1" fmla="*/ 198052 h 2372341"/>
              <a:gd name="connsiteX2" fmla="*/ 3794077 w 4121623"/>
              <a:gd name="connsiteY2" fmla="*/ 634780 h 2372341"/>
              <a:gd name="connsiteX3" fmla="*/ 2060811 w 4121623"/>
              <a:gd name="connsiteY3" fmla="*/ 34279 h 2372341"/>
              <a:gd name="connsiteX4" fmla="*/ 2006221 w 4121623"/>
              <a:gd name="connsiteY4" fmla="*/ 1863079 h 2372341"/>
              <a:gd name="connsiteX5" fmla="*/ 286603 w 4121623"/>
              <a:gd name="connsiteY5" fmla="*/ 1248930 h 2372341"/>
              <a:gd name="connsiteX6" fmla="*/ 259307 w 4121623"/>
              <a:gd name="connsiteY6" fmla="*/ 2245216 h 2372341"/>
              <a:gd name="connsiteX7" fmla="*/ 0 w 4121623"/>
              <a:gd name="connsiteY7" fmla="*/ 2327103 h 2372341"/>
              <a:gd name="connsiteX0" fmla="*/ 4121623 w 4121623"/>
              <a:gd name="connsiteY0" fmla="*/ 143461 h 2372341"/>
              <a:gd name="connsiteX1" fmla="*/ 3957850 w 4121623"/>
              <a:gd name="connsiteY1" fmla="*/ 198052 h 2372341"/>
              <a:gd name="connsiteX2" fmla="*/ 3794077 w 4121623"/>
              <a:gd name="connsiteY2" fmla="*/ 634780 h 2372341"/>
              <a:gd name="connsiteX3" fmla="*/ 2060811 w 4121623"/>
              <a:gd name="connsiteY3" fmla="*/ 34279 h 2372341"/>
              <a:gd name="connsiteX4" fmla="*/ 2006221 w 4121623"/>
              <a:gd name="connsiteY4" fmla="*/ 1863079 h 2372341"/>
              <a:gd name="connsiteX5" fmla="*/ 286603 w 4121623"/>
              <a:gd name="connsiteY5" fmla="*/ 1248930 h 2372341"/>
              <a:gd name="connsiteX6" fmla="*/ 259307 w 4121623"/>
              <a:gd name="connsiteY6" fmla="*/ 2245216 h 2372341"/>
              <a:gd name="connsiteX7" fmla="*/ 0 w 4121623"/>
              <a:gd name="connsiteY7" fmla="*/ 2327103 h 237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1623" h="2372341">
                <a:moveTo>
                  <a:pt x="4121623" y="143461"/>
                </a:moveTo>
                <a:cubicBezTo>
                  <a:pt x="4067032" y="129813"/>
                  <a:pt x="4012441" y="116165"/>
                  <a:pt x="3957850" y="198052"/>
                </a:cubicBezTo>
                <a:cubicBezTo>
                  <a:pt x="3903259" y="279939"/>
                  <a:pt x="4110250" y="662075"/>
                  <a:pt x="3794077" y="634780"/>
                </a:cubicBezTo>
                <a:cubicBezTo>
                  <a:pt x="3477904" y="607485"/>
                  <a:pt x="2358787" y="-170437"/>
                  <a:pt x="2060811" y="34279"/>
                </a:cubicBezTo>
                <a:cubicBezTo>
                  <a:pt x="1762835" y="238995"/>
                  <a:pt x="2711354" y="1483216"/>
                  <a:pt x="2006221" y="1863079"/>
                </a:cubicBezTo>
                <a:cubicBezTo>
                  <a:pt x="1301088" y="2242942"/>
                  <a:pt x="577755" y="1185241"/>
                  <a:pt x="286603" y="1248930"/>
                </a:cubicBezTo>
                <a:cubicBezTo>
                  <a:pt x="-4549" y="1312619"/>
                  <a:pt x="307074" y="2065521"/>
                  <a:pt x="259307" y="2245216"/>
                </a:cubicBezTo>
                <a:cubicBezTo>
                  <a:pt x="211540" y="2424911"/>
                  <a:pt x="105770" y="2376007"/>
                  <a:pt x="0" y="2327103"/>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 xmlns:p14="http://schemas.microsoft.com/office/powerpoint/2010/main" val="1639263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Slika 5"/>
          <p:cNvPicPr>
            <a:picLocks noChangeAspect="1"/>
          </p:cNvPicPr>
          <p:nvPr/>
        </p:nvPicPr>
        <p:blipFill rotWithShape="1">
          <a:blip r:embed="rId3"/>
          <a:srcRect l="36940" t="21678" r="40224" b="33524"/>
          <a:stretch/>
        </p:blipFill>
        <p:spPr>
          <a:xfrm>
            <a:off x="2743200" y="494932"/>
            <a:ext cx="5268035" cy="5810333"/>
          </a:xfrm>
          <a:prstGeom prst="rect">
            <a:avLst/>
          </a:prstGeom>
        </p:spPr>
      </p:pic>
      <p:sp>
        <p:nvSpPr>
          <p:cNvPr id="3" name="Ovalni oblaček 2"/>
          <p:cNvSpPr/>
          <p:nvPr/>
        </p:nvSpPr>
        <p:spPr>
          <a:xfrm>
            <a:off x="668740" y="1321560"/>
            <a:ext cx="3944203" cy="1226024"/>
          </a:xfrm>
          <a:prstGeom prst="wedgeEllipseCallout">
            <a:avLst>
              <a:gd name="adj1" fmla="val 14807"/>
              <a:gd name="adj2" fmla="val 75858"/>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smtClean="0"/>
              <a:t>O kako zabavno. Otroci s svojimi sledmi ustvarjajo različne črte. </a:t>
            </a:r>
            <a:endParaRPr lang="sl-SI" dirty="0"/>
          </a:p>
        </p:txBody>
      </p:sp>
      <p:sp>
        <p:nvSpPr>
          <p:cNvPr id="4" name="Ovalni oblaček 3"/>
          <p:cNvSpPr/>
          <p:nvPr/>
        </p:nvSpPr>
        <p:spPr>
          <a:xfrm>
            <a:off x="7720085" y="1570631"/>
            <a:ext cx="4285398" cy="2008494"/>
          </a:xfrm>
          <a:prstGeom prst="wedgeEllipseCallout">
            <a:avLst>
              <a:gd name="adj1" fmla="val -46947"/>
              <a:gd name="adj2" fmla="val 421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5" name="Pravokotnik 4"/>
          <p:cNvSpPr/>
          <p:nvPr/>
        </p:nvSpPr>
        <p:spPr>
          <a:xfrm>
            <a:off x="8210215" y="1836214"/>
            <a:ext cx="3593910" cy="1477328"/>
          </a:xfrm>
          <a:prstGeom prst="rect">
            <a:avLst/>
          </a:prstGeom>
        </p:spPr>
        <p:txBody>
          <a:bodyPr wrap="square">
            <a:spAutoFit/>
          </a:bodyPr>
          <a:lstStyle/>
          <a:p>
            <a:pPr algn="ctr"/>
            <a:r>
              <a:rPr lang="sl-SI" dirty="0" smtClean="0"/>
              <a:t>Jasna poglej, za vikend je bilo tako mrzlo, da je tudi jezero zamrznilo, sedaj se lahko otroci tudi drsajo. Tudi za drsalkami ostajajo sledi. Pika, kakšna sled pa je ostala za tabo?</a:t>
            </a:r>
            <a:endParaRPr lang="sl-SI" dirty="0"/>
          </a:p>
        </p:txBody>
      </p:sp>
    </p:spTree>
    <p:extLst>
      <p:ext uri="{BB962C8B-B14F-4D97-AF65-F5344CB8AC3E}">
        <p14:creationId xmlns="" xmlns:p14="http://schemas.microsoft.com/office/powerpoint/2010/main" val="351309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rostoročno 5"/>
          <p:cNvSpPr/>
          <p:nvPr/>
        </p:nvSpPr>
        <p:spPr>
          <a:xfrm>
            <a:off x="4591774" y="4776341"/>
            <a:ext cx="5768212" cy="1773921"/>
          </a:xfrm>
          <a:custGeom>
            <a:avLst/>
            <a:gdLst>
              <a:gd name="connsiteX0" fmla="*/ 921921 w 5768212"/>
              <a:gd name="connsiteY0" fmla="*/ 1000532 h 1773921"/>
              <a:gd name="connsiteX1" fmla="*/ 1126638 w 5768212"/>
              <a:gd name="connsiteY1" fmla="*/ 249906 h 1773921"/>
              <a:gd name="connsiteX2" fmla="*/ 2573300 w 5768212"/>
              <a:gd name="connsiteY2" fmla="*/ 4246 h 1773921"/>
              <a:gd name="connsiteX3" fmla="*/ 3965372 w 5768212"/>
              <a:gd name="connsiteY3" fmla="*/ 413679 h 1773921"/>
              <a:gd name="connsiteX4" fmla="*/ 5289205 w 5768212"/>
              <a:gd name="connsiteY4" fmla="*/ 372735 h 1773921"/>
              <a:gd name="connsiteX5" fmla="*/ 5725933 w 5768212"/>
              <a:gd name="connsiteY5" fmla="*/ 1614682 h 1773921"/>
              <a:gd name="connsiteX6" fmla="*/ 4361157 w 5768212"/>
              <a:gd name="connsiteY6" fmla="*/ 1273488 h 1773921"/>
              <a:gd name="connsiteX7" fmla="*/ 2846256 w 5768212"/>
              <a:gd name="connsiteY7" fmla="*/ 1751159 h 1773921"/>
              <a:gd name="connsiteX8" fmla="*/ 62112 w 5768212"/>
              <a:gd name="connsiteY8" fmla="*/ 1628329 h 1773921"/>
              <a:gd name="connsiteX9" fmla="*/ 921921 w 5768212"/>
              <a:gd name="connsiteY9" fmla="*/ 1000532 h 177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8212" h="1773921">
                <a:moveTo>
                  <a:pt x="921921" y="1000532"/>
                </a:moveTo>
                <a:cubicBezTo>
                  <a:pt x="1099342" y="770795"/>
                  <a:pt x="851408" y="415954"/>
                  <a:pt x="1126638" y="249906"/>
                </a:cubicBezTo>
                <a:cubicBezTo>
                  <a:pt x="1401868" y="83858"/>
                  <a:pt x="2100178" y="-23050"/>
                  <a:pt x="2573300" y="4246"/>
                </a:cubicBezTo>
                <a:cubicBezTo>
                  <a:pt x="3046422" y="31541"/>
                  <a:pt x="3512721" y="352264"/>
                  <a:pt x="3965372" y="413679"/>
                </a:cubicBezTo>
                <a:cubicBezTo>
                  <a:pt x="4418023" y="475094"/>
                  <a:pt x="4995778" y="172568"/>
                  <a:pt x="5289205" y="372735"/>
                </a:cubicBezTo>
                <a:cubicBezTo>
                  <a:pt x="5582632" y="572902"/>
                  <a:pt x="5880608" y="1464557"/>
                  <a:pt x="5725933" y="1614682"/>
                </a:cubicBezTo>
                <a:cubicBezTo>
                  <a:pt x="5571258" y="1764807"/>
                  <a:pt x="4841103" y="1250742"/>
                  <a:pt x="4361157" y="1273488"/>
                </a:cubicBezTo>
                <a:cubicBezTo>
                  <a:pt x="3881211" y="1296234"/>
                  <a:pt x="3562764" y="1692019"/>
                  <a:pt x="2846256" y="1751159"/>
                </a:cubicBezTo>
                <a:cubicBezTo>
                  <a:pt x="2129749" y="1810299"/>
                  <a:pt x="380560" y="1748884"/>
                  <a:pt x="62112" y="1628329"/>
                </a:cubicBezTo>
                <a:cubicBezTo>
                  <a:pt x="-256336" y="1507774"/>
                  <a:pt x="744500" y="1230269"/>
                  <a:pt x="921921" y="1000532"/>
                </a:cubicBez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056" name="Picture 8" descr="28 Winter Games Children And Snowman Illustrations, Royalty-Free Vector  Graphics &amp; Clip Art - iStock"/>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9509" b="56978"/>
          <a:stretch/>
        </p:blipFill>
        <p:spPr bwMode="auto">
          <a:xfrm>
            <a:off x="5511947" y="2637455"/>
            <a:ext cx="1445358" cy="242962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Ovalni oblaček 6"/>
          <p:cNvSpPr/>
          <p:nvPr/>
        </p:nvSpPr>
        <p:spPr>
          <a:xfrm>
            <a:off x="559556" y="421409"/>
            <a:ext cx="5650173" cy="2506781"/>
          </a:xfrm>
          <a:prstGeom prst="wedgeEllipseCallout">
            <a:avLst>
              <a:gd name="adj1" fmla="val 33777"/>
              <a:gd name="adj2" fmla="val 6123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 name="Pravokotnik 8"/>
          <p:cNvSpPr/>
          <p:nvPr/>
        </p:nvSpPr>
        <p:spPr>
          <a:xfrm>
            <a:off x="1159270" y="606218"/>
            <a:ext cx="4450747" cy="2308324"/>
          </a:xfrm>
          <a:prstGeom prst="rect">
            <a:avLst/>
          </a:prstGeom>
        </p:spPr>
        <p:txBody>
          <a:bodyPr wrap="square">
            <a:spAutoFit/>
          </a:bodyPr>
          <a:lstStyle/>
          <a:p>
            <a:pPr algn="ctr"/>
            <a:r>
              <a:rPr lang="sl-SI" dirty="0" err="1" smtClean="0"/>
              <a:t>Jaaa</a:t>
            </a:r>
            <a:r>
              <a:rPr lang="sl-SI" dirty="0" smtClean="0"/>
              <a:t>, končno sem lahko šla drsati. Temperature so bile zunaj tako nizke, da se je voda v jezeru iz tekočega stanja spremenila v trdno stanje – led. </a:t>
            </a:r>
          </a:p>
          <a:p>
            <a:pPr algn="ctr"/>
            <a:r>
              <a:rPr lang="sl-SI" dirty="0" smtClean="0"/>
              <a:t>Poglejte si še mojo sled. Ker sem končala tam, kjer sem začela, se začetek in konec moje sledi stikata, zato je nastala </a:t>
            </a:r>
          </a:p>
          <a:p>
            <a:pPr algn="ctr"/>
            <a:r>
              <a:rPr lang="sl-SI" b="1" dirty="0" smtClean="0"/>
              <a:t>sklenjena črta</a:t>
            </a:r>
            <a:r>
              <a:rPr lang="sl-SI" dirty="0" smtClean="0"/>
              <a:t>. </a:t>
            </a:r>
            <a:endParaRPr lang="sl-SI" dirty="0"/>
          </a:p>
        </p:txBody>
      </p:sp>
      <p:pic>
        <p:nvPicPr>
          <p:cNvPr id="2060" name="Picture 12" descr="https://o.remove.bg/downloads/563dea24-3ad0-4420-a71c-eed456bfbfb7/image-removebg-preview.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7276" y="3044576"/>
            <a:ext cx="983987" cy="17633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005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6" name="Picture 8" descr="28 Winter Games Children And Snowman Illustrations, Royalty-Free Vector  Graphics &amp; Clip Art - iStock"/>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9509" b="56978"/>
          <a:stretch/>
        </p:blipFill>
        <p:spPr bwMode="auto">
          <a:xfrm flipH="1">
            <a:off x="5673219" y="3403375"/>
            <a:ext cx="1073023" cy="182541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Ovalni oblaček 6"/>
          <p:cNvSpPr/>
          <p:nvPr/>
        </p:nvSpPr>
        <p:spPr>
          <a:xfrm>
            <a:off x="681036" y="3358013"/>
            <a:ext cx="4928980" cy="1310320"/>
          </a:xfrm>
          <a:prstGeom prst="wedgeEllipseCallout">
            <a:avLst>
              <a:gd name="adj1" fmla="val 29347"/>
              <a:gd name="adj2" fmla="val 726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dirty="0"/>
          </a:p>
        </p:txBody>
      </p:sp>
      <p:sp>
        <p:nvSpPr>
          <p:cNvPr id="9" name="Pravokotnik 8"/>
          <p:cNvSpPr/>
          <p:nvPr/>
        </p:nvSpPr>
        <p:spPr>
          <a:xfrm>
            <a:off x="920152" y="3594878"/>
            <a:ext cx="4450747" cy="923330"/>
          </a:xfrm>
          <a:prstGeom prst="rect">
            <a:avLst/>
          </a:prstGeom>
        </p:spPr>
        <p:txBody>
          <a:bodyPr wrap="square">
            <a:spAutoFit/>
          </a:bodyPr>
          <a:lstStyle/>
          <a:p>
            <a:pPr algn="ctr"/>
            <a:r>
              <a:rPr lang="sl-SI" dirty="0" err="1" smtClean="0"/>
              <a:t>Auč</a:t>
            </a:r>
            <a:r>
              <a:rPr lang="sl-SI" dirty="0" smtClean="0"/>
              <a:t>! Padel sem. No, moj začetek in konec sledi pa se ne stikata. Moja sled je kar </a:t>
            </a:r>
            <a:r>
              <a:rPr lang="sl-SI" b="1" dirty="0" smtClean="0"/>
              <a:t>nesklenjena črta</a:t>
            </a:r>
            <a:r>
              <a:rPr lang="sl-SI" dirty="0" smtClean="0"/>
              <a:t>. </a:t>
            </a:r>
            <a:endParaRPr lang="sl-SI" dirty="0"/>
          </a:p>
        </p:txBody>
      </p:sp>
      <p:pic>
        <p:nvPicPr>
          <p:cNvPr id="2060" name="Picture 12" descr="https://o.remove.bg/downloads/563dea24-3ad0-4420-a71c-eed456bfbfb7/image-removebg-preview.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a:off x="4381406" y="4710149"/>
            <a:ext cx="1309688" cy="23469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Prostoročno 1"/>
          <p:cNvSpPr/>
          <p:nvPr/>
        </p:nvSpPr>
        <p:spPr>
          <a:xfrm>
            <a:off x="1610436" y="4772433"/>
            <a:ext cx="8430144" cy="2006595"/>
          </a:xfrm>
          <a:custGeom>
            <a:avLst/>
            <a:gdLst>
              <a:gd name="connsiteX0" fmla="*/ 0 w 8430144"/>
              <a:gd name="connsiteY0" fmla="*/ 0 h 2008145"/>
              <a:gd name="connsiteX1" fmla="*/ 1897039 w 8430144"/>
              <a:gd name="connsiteY1" fmla="*/ 436728 h 2008145"/>
              <a:gd name="connsiteX2" fmla="*/ 1719618 w 8430144"/>
              <a:gd name="connsiteY2" fmla="*/ 1760561 h 2008145"/>
              <a:gd name="connsiteX3" fmla="*/ 3671248 w 8430144"/>
              <a:gd name="connsiteY3" fmla="*/ 1992573 h 2008145"/>
              <a:gd name="connsiteX4" fmla="*/ 5868537 w 8430144"/>
              <a:gd name="connsiteY4" fmla="*/ 1542197 h 2008145"/>
              <a:gd name="connsiteX5" fmla="*/ 8161361 w 8430144"/>
              <a:gd name="connsiteY5" fmla="*/ 1897038 h 2008145"/>
              <a:gd name="connsiteX6" fmla="*/ 8229600 w 8430144"/>
              <a:gd name="connsiteY6" fmla="*/ 1064525 h 2008145"/>
              <a:gd name="connsiteX7" fmla="*/ 6769290 w 8430144"/>
              <a:gd name="connsiteY7" fmla="*/ 409432 h 2008145"/>
              <a:gd name="connsiteX8" fmla="*/ 5186149 w 8430144"/>
              <a:gd name="connsiteY8" fmla="*/ 996286 h 2008145"/>
              <a:gd name="connsiteX9" fmla="*/ 4462818 w 8430144"/>
              <a:gd name="connsiteY9" fmla="*/ 1310185 h 2008145"/>
              <a:gd name="connsiteX10" fmla="*/ 4421875 w 8430144"/>
              <a:gd name="connsiteY10" fmla="*/ 1323832 h 2008145"/>
              <a:gd name="connsiteX0" fmla="*/ 0 w 8430144"/>
              <a:gd name="connsiteY0" fmla="*/ 0 h 2008145"/>
              <a:gd name="connsiteX1" fmla="*/ 1897039 w 8430144"/>
              <a:gd name="connsiteY1" fmla="*/ 436728 h 2008145"/>
              <a:gd name="connsiteX2" fmla="*/ 1719618 w 8430144"/>
              <a:gd name="connsiteY2" fmla="*/ 1760561 h 2008145"/>
              <a:gd name="connsiteX3" fmla="*/ 3671248 w 8430144"/>
              <a:gd name="connsiteY3" fmla="*/ 1992573 h 2008145"/>
              <a:gd name="connsiteX4" fmla="*/ 5868537 w 8430144"/>
              <a:gd name="connsiteY4" fmla="*/ 1542197 h 2008145"/>
              <a:gd name="connsiteX5" fmla="*/ 8161361 w 8430144"/>
              <a:gd name="connsiteY5" fmla="*/ 1897038 h 2008145"/>
              <a:gd name="connsiteX6" fmla="*/ 8229600 w 8430144"/>
              <a:gd name="connsiteY6" fmla="*/ 1064525 h 2008145"/>
              <a:gd name="connsiteX7" fmla="*/ 6769290 w 8430144"/>
              <a:gd name="connsiteY7" fmla="*/ 409432 h 2008145"/>
              <a:gd name="connsiteX8" fmla="*/ 5854889 w 8430144"/>
              <a:gd name="connsiteY8" fmla="*/ 1064524 h 2008145"/>
              <a:gd name="connsiteX9" fmla="*/ 4462818 w 8430144"/>
              <a:gd name="connsiteY9" fmla="*/ 1310185 h 2008145"/>
              <a:gd name="connsiteX10" fmla="*/ 4421875 w 8430144"/>
              <a:gd name="connsiteY10" fmla="*/ 1323832 h 2008145"/>
              <a:gd name="connsiteX0" fmla="*/ 0 w 8430144"/>
              <a:gd name="connsiteY0" fmla="*/ 0 h 2008145"/>
              <a:gd name="connsiteX1" fmla="*/ 968991 w 8430144"/>
              <a:gd name="connsiteY1" fmla="*/ 318182 h 2008145"/>
              <a:gd name="connsiteX2" fmla="*/ 1897039 w 8430144"/>
              <a:gd name="connsiteY2" fmla="*/ 436728 h 2008145"/>
              <a:gd name="connsiteX3" fmla="*/ 1719618 w 8430144"/>
              <a:gd name="connsiteY3" fmla="*/ 1760561 h 2008145"/>
              <a:gd name="connsiteX4" fmla="*/ 3671248 w 8430144"/>
              <a:gd name="connsiteY4" fmla="*/ 1992573 h 2008145"/>
              <a:gd name="connsiteX5" fmla="*/ 5868537 w 8430144"/>
              <a:gd name="connsiteY5" fmla="*/ 1542197 h 2008145"/>
              <a:gd name="connsiteX6" fmla="*/ 8161361 w 8430144"/>
              <a:gd name="connsiteY6" fmla="*/ 1897038 h 2008145"/>
              <a:gd name="connsiteX7" fmla="*/ 8229600 w 8430144"/>
              <a:gd name="connsiteY7" fmla="*/ 1064525 h 2008145"/>
              <a:gd name="connsiteX8" fmla="*/ 6769290 w 8430144"/>
              <a:gd name="connsiteY8" fmla="*/ 409432 h 2008145"/>
              <a:gd name="connsiteX9" fmla="*/ 5854889 w 8430144"/>
              <a:gd name="connsiteY9" fmla="*/ 1064524 h 2008145"/>
              <a:gd name="connsiteX10" fmla="*/ 4462818 w 8430144"/>
              <a:gd name="connsiteY10" fmla="*/ 1310185 h 2008145"/>
              <a:gd name="connsiteX11" fmla="*/ 4421875 w 8430144"/>
              <a:gd name="connsiteY11" fmla="*/ 1323832 h 2008145"/>
              <a:gd name="connsiteX0" fmla="*/ 0 w 8430144"/>
              <a:gd name="connsiteY0" fmla="*/ 0 h 2006595"/>
              <a:gd name="connsiteX1" fmla="*/ 968991 w 8430144"/>
              <a:gd name="connsiteY1" fmla="*/ 318182 h 2006595"/>
              <a:gd name="connsiteX2" fmla="*/ 2074460 w 8430144"/>
              <a:gd name="connsiteY2" fmla="*/ 504967 h 2006595"/>
              <a:gd name="connsiteX3" fmla="*/ 1719618 w 8430144"/>
              <a:gd name="connsiteY3" fmla="*/ 1760561 h 2006595"/>
              <a:gd name="connsiteX4" fmla="*/ 3671248 w 8430144"/>
              <a:gd name="connsiteY4" fmla="*/ 1992573 h 2006595"/>
              <a:gd name="connsiteX5" fmla="*/ 5868537 w 8430144"/>
              <a:gd name="connsiteY5" fmla="*/ 1542197 h 2006595"/>
              <a:gd name="connsiteX6" fmla="*/ 8161361 w 8430144"/>
              <a:gd name="connsiteY6" fmla="*/ 1897038 h 2006595"/>
              <a:gd name="connsiteX7" fmla="*/ 8229600 w 8430144"/>
              <a:gd name="connsiteY7" fmla="*/ 1064525 h 2006595"/>
              <a:gd name="connsiteX8" fmla="*/ 6769290 w 8430144"/>
              <a:gd name="connsiteY8" fmla="*/ 409432 h 2006595"/>
              <a:gd name="connsiteX9" fmla="*/ 5854889 w 8430144"/>
              <a:gd name="connsiteY9" fmla="*/ 1064524 h 2006595"/>
              <a:gd name="connsiteX10" fmla="*/ 4462818 w 8430144"/>
              <a:gd name="connsiteY10" fmla="*/ 1310185 h 2006595"/>
              <a:gd name="connsiteX11" fmla="*/ 4421875 w 8430144"/>
              <a:gd name="connsiteY11" fmla="*/ 1323832 h 2006595"/>
              <a:gd name="connsiteX0" fmla="*/ 0 w 8430144"/>
              <a:gd name="connsiteY0" fmla="*/ 0 h 2006595"/>
              <a:gd name="connsiteX1" fmla="*/ 682388 w 8430144"/>
              <a:gd name="connsiteY1" fmla="*/ 331830 h 2006595"/>
              <a:gd name="connsiteX2" fmla="*/ 2074460 w 8430144"/>
              <a:gd name="connsiteY2" fmla="*/ 504967 h 2006595"/>
              <a:gd name="connsiteX3" fmla="*/ 1719618 w 8430144"/>
              <a:gd name="connsiteY3" fmla="*/ 1760561 h 2006595"/>
              <a:gd name="connsiteX4" fmla="*/ 3671248 w 8430144"/>
              <a:gd name="connsiteY4" fmla="*/ 1992573 h 2006595"/>
              <a:gd name="connsiteX5" fmla="*/ 5868537 w 8430144"/>
              <a:gd name="connsiteY5" fmla="*/ 1542197 h 2006595"/>
              <a:gd name="connsiteX6" fmla="*/ 8161361 w 8430144"/>
              <a:gd name="connsiteY6" fmla="*/ 1897038 h 2006595"/>
              <a:gd name="connsiteX7" fmla="*/ 8229600 w 8430144"/>
              <a:gd name="connsiteY7" fmla="*/ 1064525 h 2006595"/>
              <a:gd name="connsiteX8" fmla="*/ 6769290 w 8430144"/>
              <a:gd name="connsiteY8" fmla="*/ 409432 h 2006595"/>
              <a:gd name="connsiteX9" fmla="*/ 5854889 w 8430144"/>
              <a:gd name="connsiteY9" fmla="*/ 1064524 h 2006595"/>
              <a:gd name="connsiteX10" fmla="*/ 4462818 w 8430144"/>
              <a:gd name="connsiteY10" fmla="*/ 1310185 h 2006595"/>
              <a:gd name="connsiteX11" fmla="*/ 4421875 w 8430144"/>
              <a:gd name="connsiteY11" fmla="*/ 1323832 h 2006595"/>
              <a:gd name="connsiteX0" fmla="*/ 0 w 8430144"/>
              <a:gd name="connsiteY0" fmla="*/ 0 h 2006595"/>
              <a:gd name="connsiteX1" fmla="*/ 682388 w 8430144"/>
              <a:gd name="connsiteY1" fmla="*/ 331830 h 2006595"/>
              <a:gd name="connsiteX2" fmla="*/ 2074460 w 8430144"/>
              <a:gd name="connsiteY2" fmla="*/ 504967 h 2006595"/>
              <a:gd name="connsiteX3" fmla="*/ 1719618 w 8430144"/>
              <a:gd name="connsiteY3" fmla="*/ 1760561 h 2006595"/>
              <a:gd name="connsiteX4" fmla="*/ 3671248 w 8430144"/>
              <a:gd name="connsiteY4" fmla="*/ 1992573 h 2006595"/>
              <a:gd name="connsiteX5" fmla="*/ 5868537 w 8430144"/>
              <a:gd name="connsiteY5" fmla="*/ 1542197 h 2006595"/>
              <a:gd name="connsiteX6" fmla="*/ 8161361 w 8430144"/>
              <a:gd name="connsiteY6" fmla="*/ 1897038 h 2006595"/>
              <a:gd name="connsiteX7" fmla="*/ 8229600 w 8430144"/>
              <a:gd name="connsiteY7" fmla="*/ 1064525 h 2006595"/>
              <a:gd name="connsiteX8" fmla="*/ 6769290 w 8430144"/>
              <a:gd name="connsiteY8" fmla="*/ 409432 h 2006595"/>
              <a:gd name="connsiteX9" fmla="*/ 5854889 w 8430144"/>
              <a:gd name="connsiteY9" fmla="*/ 1064524 h 2006595"/>
              <a:gd name="connsiteX10" fmla="*/ 4462818 w 8430144"/>
              <a:gd name="connsiteY10" fmla="*/ 1310185 h 2006595"/>
              <a:gd name="connsiteX11" fmla="*/ 4326341 w 8430144"/>
              <a:gd name="connsiteY11" fmla="*/ 1337479 h 200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0144" h="2006595">
                <a:moveTo>
                  <a:pt x="0" y="0"/>
                </a:moveTo>
                <a:cubicBezTo>
                  <a:pt x="181970" y="21185"/>
                  <a:pt x="366215" y="259042"/>
                  <a:pt x="682388" y="331830"/>
                </a:cubicBezTo>
                <a:cubicBezTo>
                  <a:pt x="998561" y="404618"/>
                  <a:pt x="1901588" y="266845"/>
                  <a:pt x="2074460" y="504967"/>
                </a:cubicBezTo>
                <a:cubicBezTo>
                  <a:pt x="2247332" y="743089"/>
                  <a:pt x="1453487" y="1512627"/>
                  <a:pt x="1719618" y="1760561"/>
                </a:cubicBezTo>
                <a:cubicBezTo>
                  <a:pt x="1985749" y="2008495"/>
                  <a:pt x="2979762" y="2028967"/>
                  <a:pt x="3671248" y="1992573"/>
                </a:cubicBezTo>
                <a:cubicBezTo>
                  <a:pt x="4362735" y="1956179"/>
                  <a:pt x="5120185" y="1558119"/>
                  <a:pt x="5868537" y="1542197"/>
                </a:cubicBezTo>
                <a:cubicBezTo>
                  <a:pt x="6616889" y="1526275"/>
                  <a:pt x="7767851" y="1976650"/>
                  <a:pt x="8161361" y="1897038"/>
                </a:cubicBezTo>
                <a:cubicBezTo>
                  <a:pt x="8554871" y="1817426"/>
                  <a:pt x="8461612" y="1312459"/>
                  <a:pt x="8229600" y="1064525"/>
                </a:cubicBezTo>
                <a:cubicBezTo>
                  <a:pt x="7997588" y="816591"/>
                  <a:pt x="7165075" y="409432"/>
                  <a:pt x="6769290" y="409432"/>
                </a:cubicBezTo>
                <a:cubicBezTo>
                  <a:pt x="6373505" y="409432"/>
                  <a:pt x="6239301" y="914399"/>
                  <a:pt x="5854889" y="1064524"/>
                </a:cubicBezTo>
                <a:cubicBezTo>
                  <a:pt x="5470477" y="1214649"/>
                  <a:pt x="4717576" y="1264693"/>
                  <a:pt x="4462818" y="1310185"/>
                </a:cubicBezTo>
                <a:cubicBezTo>
                  <a:pt x="4208060" y="1355677"/>
                  <a:pt x="4283123" y="1357951"/>
                  <a:pt x="4326341" y="133747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 xmlns:p14="http://schemas.microsoft.com/office/powerpoint/2010/main" val="241749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ni oblaček 3"/>
          <p:cNvSpPr/>
          <p:nvPr/>
        </p:nvSpPr>
        <p:spPr>
          <a:xfrm>
            <a:off x="1932516" y="78011"/>
            <a:ext cx="5459104" cy="2197289"/>
          </a:xfrm>
          <a:prstGeom prst="wedgeEllipseCallout">
            <a:avLst>
              <a:gd name="adj1" fmla="val -32044"/>
              <a:gd name="adj2" fmla="val 5753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5" name="PoljeZBesedilom 4"/>
          <p:cNvSpPr txBox="1"/>
          <p:nvPr/>
        </p:nvSpPr>
        <p:spPr>
          <a:xfrm>
            <a:off x="2384492" y="423250"/>
            <a:ext cx="4653887" cy="2031325"/>
          </a:xfrm>
          <a:prstGeom prst="rect">
            <a:avLst/>
          </a:prstGeom>
          <a:noFill/>
        </p:spPr>
        <p:txBody>
          <a:bodyPr wrap="square" rtlCol="0">
            <a:spAutoFit/>
          </a:bodyPr>
          <a:lstStyle/>
          <a:p>
            <a:pPr algn="ctr"/>
            <a:r>
              <a:rPr lang="sl-SI" dirty="0" smtClean="0"/>
              <a:t>Ojoj Jan, upam, da te ne boli preveč od padca. Zanimivo kakšne različne sledi so ostale za otroci. Ponovimo kakšne so bile. Poglej si na beli tabli. Narisala sem ravno</a:t>
            </a:r>
            <a:r>
              <a:rPr lang="sl-SI" b="1" dirty="0" smtClean="0"/>
              <a:t> </a:t>
            </a:r>
            <a:r>
              <a:rPr lang="sl-SI" dirty="0" smtClean="0"/>
              <a:t>in krivo črto.</a:t>
            </a:r>
          </a:p>
          <a:p>
            <a:pPr algn="ctr"/>
            <a:r>
              <a:rPr lang="sl-SI" b="1" dirty="0" smtClean="0">
                <a:solidFill>
                  <a:srgbClr val="FF0000"/>
                </a:solidFill>
              </a:rPr>
              <a:t>Ravno</a:t>
            </a:r>
            <a:r>
              <a:rPr lang="sl-SI" dirty="0" smtClean="0"/>
              <a:t> črto sem narisala z </a:t>
            </a:r>
            <a:r>
              <a:rPr lang="sl-SI" b="1" dirty="0" smtClean="0">
                <a:solidFill>
                  <a:srgbClr val="FF0000"/>
                </a:solidFill>
              </a:rPr>
              <a:t>ravnilom</a:t>
            </a:r>
            <a:r>
              <a:rPr lang="sl-SI" dirty="0" smtClean="0"/>
              <a:t> (šablono), </a:t>
            </a:r>
          </a:p>
          <a:p>
            <a:pPr algn="ctr"/>
            <a:r>
              <a:rPr lang="sl-SI" b="1" dirty="0" smtClean="0">
                <a:solidFill>
                  <a:schemeClr val="accent1">
                    <a:lumMod val="75000"/>
                  </a:schemeClr>
                </a:solidFill>
              </a:rPr>
              <a:t>krivo </a:t>
            </a:r>
            <a:r>
              <a:rPr lang="sl-SI" dirty="0" smtClean="0"/>
              <a:t>črto pa kar </a:t>
            </a:r>
            <a:r>
              <a:rPr lang="sl-SI" b="1" dirty="0" smtClean="0">
                <a:solidFill>
                  <a:schemeClr val="accent1">
                    <a:lumMod val="75000"/>
                  </a:schemeClr>
                </a:solidFill>
              </a:rPr>
              <a:t>prostoročno</a:t>
            </a:r>
            <a:r>
              <a:rPr lang="sl-SI" dirty="0" smtClean="0"/>
              <a:t>. </a:t>
            </a:r>
          </a:p>
          <a:p>
            <a:pPr algn="ctr"/>
            <a:r>
              <a:rPr lang="sl-SI" dirty="0" smtClean="0"/>
              <a:t> </a:t>
            </a:r>
            <a:endParaRPr lang="sl-SI" dirty="0"/>
          </a:p>
        </p:txBody>
      </p:sp>
      <p:pic>
        <p:nvPicPr>
          <p:cNvPr id="6" name="Slika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63561" y="1659299"/>
            <a:ext cx="6401009" cy="7586381"/>
          </a:xfrm>
          <a:prstGeom prst="rect">
            <a:avLst/>
          </a:prstGeom>
        </p:spPr>
      </p:pic>
      <p:cxnSp>
        <p:nvCxnSpPr>
          <p:cNvPr id="8" name="Raven povezovalnik 7"/>
          <p:cNvCxnSpPr/>
          <p:nvPr/>
        </p:nvCxnSpPr>
        <p:spPr>
          <a:xfrm flipH="1">
            <a:off x="6714699" y="3739487"/>
            <a:ext cx="736979" cy="2019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PoljeZBesedilom 8"/>
          <p:cNvSpPr txBox="1"/>
          <p:nvPr/>
        </p:nvSpPr>
        <p:spPr>
          <a:xfrm>
            <a:off x="6223378" y="2893325"/>
            <a:ext cx="2183642" cy="646331"/>
          </a:xfrm>
          <a:prstGeom prst="rect">
            <a:avLst/>
          </a:prstGeom>
          <a:noFill/>
        </p:spPr>
        <p:txBody>
          <a:bodyPr wrap="square" rtlCol="0">
            <a:spAutoFit/>
          </a:bodyPr>
          <a:lstStyle/>
          <a:p>
            <a:pPr algn="ctr"/>
            <a:r>
              <a:rPr lang="sl-SI" b="1" dirty="0" smtClean="0"/>
              <a:t>RAVNA ČRTA </a:t>
            </a:r>
          </a:p>
          <a:p>
            <a:pPr algn="ctr"/>
            <a:r>
              <a:rPr lang="sl-SI" dirty="0" smtClean="0"/>
              <a:t>ravnilo/šablona</a:t>
            </a:r>
            <a:endParaRPr lang="sl-SI" dirty="0"/>
          </a:p>
        </p:txBody>
      </p:sp>
      <p:sp>
        <p:nvSpPr>
          <p:cNvPr id="10" name="Prostoročno 9"/>
          <p:cNvSpPr/>
          <p:nvPr/>
        </p:nvSpPr>
        <p:spPr>
          <a:xfrm rot="19951618">
            <a:off x="8544849" y="4207498"/>
            <a:ext cx="2326549" cy="1217386"/>
          </a:xfrm>
          <a:custGeom>
            <a:avLst/>
            <a:gdLst>
              <a:gd name="connsiteX0" fmla="*/ 4121623 w 4121623"/>
              <a:gd name="connsiteY0" fmla="*/ 10316 h 2239196"/>
              <a:gd name="connsiteX1" fmla="*/ 3957850 w 4121623"/>
              <a:gd name="connsiteY1" fmla="*/ 64907 h 2239196"/>
              <a:gd name="connsiteX2" fmla="*/ 3794077 w 4121623"/>
              <a:gd name="connsiteY2" fmla="*/ 501635 h 2239196"/>
              <a:gd name="connsiteX3" fmla="*/ 2251880 w 4121623"/>
              <a:gd name="connsiteY3" fmla="*/ 296919 h 2239196"/>
              <a:gd name="connsiteX4" fmla="*/ 2279176 w 4121623"/>
              <a:gd name="connsiteY4" fmla="*/ 1402388 h 2239196"/>
              <a:gd name="connsiteX5" fmla="*/ 286603 w 4121623"/>
              <a:gd name="connsiteY5" fmla="*/ 1115785 h 2239196"/>
              <a:gd name="connsiteX6" fmla="*/ 259307 w 4121623"/>
              <a:gd name="connsiteY6" fmla="*/ 2112071 h 2239196"/>
              <a:gd name="connsiteX7" fmla="*/ 0 w 4121623"/>
              <a:gd name="connsiteY7" fmla="*/ 2193958 h 2239196"/>
              <a:gd name="connsiteX0" fmla="*/ 4121623 w 4121623"/>
              <a:gd name="connsiteY0" fmla="*/ 129667 h 2358547"/>
              <a:gd name="connsiteX1" fmla="*/ 3957850 w 4121623"/>
              <a:gd name="connsiteY1" fmla="*/ 184258 h 2358547"/>
              <a:gd name="connsiteX2" fmla="*/ 3794077 w 4121623"/>
              <a:gd name="connsiteY2" fmla="*/ 620986 h 2358547"/>
              <a:gd name="connsiteX3" fmla="*/ 2060811 w 4121623"/>
              <a:gd name="connsiteY3" fmla="*/ 20485 h 2358547"/>
              <a:gd name="connsiteX4" fmla="*/ 2279176 w 4121623"/>
              <a:gd name="connsiteY4" fmla="*/ 1521739 h 2358547"/>
              <a:gd name="connsiteX5" fmla="*/ 286603 w 4121623"/>
              <a:gd name="connsiteY5" fmla="*/ 1235136 h 2358547"/>
              <a:gd name="connsiteX6" fmla="*/ 259307 w 4121623"/>
              <a:gd name="connsiteY6" fmla="*/ 2231422 h 2358547"/>
              <a:gd name="connsiteX7" fmla="*/ 0 w 4121623"/>
              <a:gd name="connsiteY7" fmla="*/ 2313309 h 2358547"/>
              <a:gd name="connsiteX0" fmla="*/ 4121623 w 4121623"/>
              <a:gd name="connsiteY0" fmla="*/ 143461 h 2372341"/>
              <a:gd name="connsiteX1" fmla="*/ 3957850 w 4121623"/>
              <a:gd name="connsiteY1" fmla="*/ 198052 h 2372341"/>
              <a:gd name="connsiteX2" fmla="*/ 3794077 w 4121623"/>
              <a:gd name="connsiteY2" fmla="*/ 634780 h 2372341"/>
              <a:gd name="connsiteX3" fmla="*/ 2060811 w 4121623"/>
              <a:gd name="connsiteY3" fmla="*/ 34279 h 2372341"/>
              <a:gd name="connsiteX4" fmla="*/ 2006221 w 4121623"/>
              <a:gd name="connsiteY4" fmla="*/ 1863079 h 2372341"/>
              <a:gd name="connsiteX5" fmla="*/ 286603 w 4121623"/>
              <a:gd name="connsiteY5" fmla="*/ 1248930 h 2372341"/>
              <a:gd name="connsiteX6" fmla="*/ 259307 w 4121623"/>
              <a:gd name="connsiteY6" fmla="*/ 2245216 h 2372341"/>
              <a:gd name="connsiteX7" fmla="*/ 0 w 4121623"/>
              <a:gd name="connsiteY7" fmla="*/ 2327103 h 2372341"/>
              <a:gd name="connsiteX0" fmla="*/ 4121623 w 4121623"/>
              <a:gd name="connsiteY0" fmla="*/ 143461 h 2372341"/>
              <a:gd name="connsiteX1" fmla="*/ 3957850 w 4121623"/>
              <a:gd name="connsiteY1" fmla="*/ 198052 h 2372341"/>
              <a:gd name="connsiteX2" fmla="*/ 3794077 w 4121623"/>
              <a:gd name="connsiteY2" fmla="*/ 634780 h 2372341"/>
              <a:gd name="connsiteX3" fmla="*/ 2060811 w 4121623"/>
              <a:gd name="connsiteY3" fmla="*/ 34279 h 2372341"/>
              <a:gd name="connsiteX4" fmla="*/ 2006221 w 4121623"/>
              <a:gd name="connsiteY4" fmla="*/ 1863079 h 2372341"/>
              <a:gd name="connsiteX5" fmla="*/ 286603 w 4121623"/>
              <a:gd name="connsiteY5" fmla="*/ 1248930 h 2372341"/>
              <a:gd name="connsiteX6" fmla="*/ 259307 w 4121623"/>
              <a:gd name="connsiteY6" fmla="*/ 2245216 h 2372341"/>
              <a:gd name="connsiteX7" fmla="*/ 0 w 4121623"/>
              <a:gd name="connsiteY7" fmla="*/ 2327103 h 237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1623" h="2372341">
                <a:moveTo>
                  <a:pt x="4121623" y="143461"/>
                </a:moveTo>
                <a:cubicBezTo>
                  <a:pt x="4067032" y="129813"/>
                  <a:pt x="4012441" y="116165"/>
                  <a:pt x="3957850" y="198052"/>
                </a:cubicBezTo>
                <a:cubicBezTo>
                  <a:pt x="3903259" y="279939"/>
                  <a:pt x="4110250" y="662075"/>
                  <a:pt x="3794077" y="634780"/>
                </a:cubicBezTo>
                <a:cubicBezTo>
                  <a:pt x="3477904" y="607485"/>
                  <a:pt x="2358787" y="-170437"/>
                  <a:pt x="2060811" y="34279"/>
                </a:cubicBezTo>
                <a:cubicBezTo>
                  <a:pt x="1762835" y="238995"/>
                  <a:pt x="2711354" y="1483216"/>
                  <a:pt x="2006221" y="1863079"/>
                </a:cubicBezTo>
                <a:cubicBezTo>
                  <a:pt x="1301088" y="2242942"/>
                  <a:pt x="577755" y="1185241"/>
                  <a:pt x="286603" y="1248930"/>
                </a:cubicBezTo>
                <a:cubicBezTo>
                  <a:pt x="-4549" y="1312619"/>
                  <a:pt x="307074" y="2065521"/>
                  <a:pt x="259307" y="2245216"/>
                </a:cubicBezTo>
                <a:cubicBezTo>
                  <a:pt x="211540" y="2424911"/>
                  <a:pt x="105770" y="2376007"/>
                  <a:pt x="0" y="2327103"/>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oljeZBesedilom 10"/>
          <p:cNvSpPr txBox="1"/>
          <p:nvPr/>
        </p:nvSpPr>
        <p:spPr>
          <a:xfrm>
            <a:off x="8931061" y="2893325"/>
            <a:ext cx="2183642" cy="646331"/>
          </a:xfrm>
          <a:prstGeom prst="rect">
            <a:avLst/>
          </a:prstGeom>
          <a:noFill/>
        </p:spPr>
        <p:txBody>
          <a:bodyPr wrap="square" rtlCol="0">
            <a:spAutoFit/>
          </a:bodyPr>
          <a:lstStyle/>
          <a:p>
            <a:pPr algn="ctr"/>
            <a:r>
              <a:rPr lang="sl-SI" b="1" dirty="0" smtClean="0"/>
              <a:t>KRIVA ČRTA</a:t>
            </a:r>
          </a:p>
          <a:p>
            <a:pPr algn="ctr"/>
            <a:r>
              <a:rPr lang="sl-SI" dirty="0" smtClean="0"/>
              <a:t>prostoročno</a:t>
            </a:r>
            <a:endParaRPr lang="sl-SI" dirty="0"/>
          </a:p>
        </p:txBody>
      </p:sp>
      <p:pic>
        <p:nvPicPr>
          <p:cNvPr id="12" name="Slika 11"/>
          <p:cNvPicPr>
            <a:picLocks noChangeAspect="1"/>
          </p:cNvPicPr>
          <p:nvPr/>
        </p:nvPicPr>
        <p:blipFill>
          <a:blip r:embed="rId4">
            <a:extLst>
              <a:ext uri="{BEBA8EAE-BF5A-486C-A8C5-ECC9F3942E4B}">
                <a14:imgProps xmlns="" xmlns:a14="http://schemas.microsoft.com/office/drawing/2010/main">
                  <a14:imgLayer r:embed="rId5">
                    <a14:imgEffect>
                      <a14:backgroundRemoval t="9799" b="100000" l="9799" r="100000"/>
                    </a14:imgEffect>
                  </a14:imgLayer>
                </a14:imgProps>
              </a:ext>
              <a:ext uri="{28A0092B-C50C-407E-A947-70E740481C1C}">
                <a14:useLocalDpi xmlns="" xmlns:a14="http://schemas.microsoft.com/office/drawing/2010/main" val="0"/>
              </a:ext>
            </a:extLst>
          </a:blip>
          <a:stretch>
            <a:fillRect/>
          </a:stretch>
        </p:blipFill>
        <p:spPr>
          <a:xfrm>
            <a:off x="-848662" y="1295644"/>
            <a:ext cx="5562356" cy="5562356"/>
          </a:xfrm>
          <a:prstGeom prst="rect">
            <a:avLst/>
          </a:prstGeom>
        </p:spPr>
      </p:pic>
      <p:pic>
        <p:nvPicPr>
          <p:cNvPr id="13" name="Slika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93451" y="6684264"/>
            <a:ext cx="3069023" cy="3637360"/>
          </a:xfrm>
          <a:prstGeom prst="rect">
            <a:avLst/>
          </a:prstGeom>
        </p:spPr>
      </p:pic>
    </p:spTree>
    <p:extLst>
      <p:ext uri="{BB962C8B-B14F-4D97-AF65-F5344CB8AC3E}">
        <p14:creationId xmlns="" xmlns:p14="http://schemas.microsoft.com/office/powerpoint/2010/main" val="1750977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3">
            <a:extLst>
              <a:ext uri="{BEBA8EAE-BF5A-486C-A8C5-ECC9F3942E4B}">
                <a14:imgProps xmlns="" xmlns:a14="http://schemas.microsoft.com/office/drawing/2010/main">
                  <a14:imgLayer r:embed="rId4">
                    <a14:imgEffect>
                      <a14:backgroundRemoval t="9799" b="100000" l="9799" r="100000"/>
                    </a14:imgEffect>
                  </a14:imgLayer>
                </a14:imgProps>
              </a:ext>
              <a:ext uri="{28A0092B-C50C-407E-A947-70E740481C1C}">
                <a14:useLocalDpi xmlns="" xmlns:a14="http://schemas.microsoft.com/office/drawing/2010/main" val="0"/>
              </a:ext>
            </a:extLst>
          </a:blip>
          <a:stretch>
            <a:fillRect/>
          </a:stretch>
        </p:blipFill>
        <p:spPr>
          <a:xfrm>
            <a:off x="-848662" y="1295644"/>
            <a:ext cx="5562356" cy="5562356"/>
          </a:xfrm>
          <a:prstGeom prst="rect">
            <a:avLst/>
          </a:prstGeom>
        </p:spPr>
      </p:pic>
      <p:sp>
        <p:nvSpPr>
          <p:cNvPr id="5" name="Ovalni oblaček 4"/>
          <p:cNvSpPr/>
          <p:nvPr/>
        </p:nvSpPr>
        <p:spPr>
          <a:xfrm>
            <a:off x="1981883" y="250630"/>
            <a:ext cx="5459104" cy="1545568"/>
          </a:xfrm>
          <a:prstGeom prst="wedgeEllipseCallout">
            <a:avLst>
              <a:gd name="adj1" fmla="val -32044"/>
              <a:gd name="adj2" fmla="val 5753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6" name="PoljeZBesedilom 5"/>
          <p:cNvSpPr txBox="1"/>
          <p:nvPr/>
        </p:nvSpPr>
        <p:spPr>
          <a:xfrm>
            <a:off x="2384491" y="595869"/>
            <a:ext cx="4653887" cy="1477328"/>
          </a:xfrm>
          <a:prstGeom prst="rect">
            <a:avLst/>
          </a:prstGeom>
          <a:noFill/>
        </p:spPr>
        <p:txBody>
          <a:bodyPr wrap="square" rtlCol="0">
            <a:spAutoFit/>
          </a:bodyPr>
          <a:lstStyle/>
          <a:p>
            <a:pPr algn="ctr"/>
            <a:r>
              <a:rPr lang="sl-SI" dirty="0" smtClean="0"/>
              <a:t>Če bi opazovali sled Tadejevih sank tudi po tem, ko se je </a:t>
            </a:r>
            <a:r>
              <a:rPr lang="sl-SI" dirty="0" err="1" smtClean="0"/>
              <a:t>prisankal</a:t>
            </a:r>
            <a:r>
              <a:rPr lang="sl-SI" dirty="0" smtClean="0"/>
              <a:t>, vstal s sank in jih odvlekel stran, bi nastala </a:t>
            </a:r>
            <a:r>
              <a:rPr lang="sl-SI" b="1" dirty="0" smtClean="0"/>
              <a:t>lomljena črta. </a:t>
            </a:r>
            <a:r>
              <a:rPr lang="sl-SI" dirty="0" smtClean="0"/>
              <a:t>Tudi lomljene črte rišemo z ravnilom.  </a:t>
            </a:r>
          </a:p>
          <a:p>
            <a:pPr algn="ctr"/>
            <a:r>
              <a:rPr lang="sl-SI" dirty="0" smtClean="0"/>
              <a:t> </a:t>
            </a:r>
            <a:endParaRPr lang="sl-SI" dirty="0"/>
          </a:p>
        </p:txBody>
      </p:sp>
      <p:pic>
        <p:nvPicPr>
          <p:cNvPr id="7" name="Slika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563561" y="1659299"/>
            <a:ext cx="6401009" cy="7586381"/>
          </a:xfrm>
          <a:prstGeom prst="rect">
            <a:avLst/>
          </a:prstGeom>
        </p:spPr>
      </p:pic>
      <p:sp>
        <p:nvSpPr>
          <p:cNvPr id="9" name="PoljeZBesedilom 8"/>
          <p:cNvSpPr txBox="1"/>
          <p:nvPr/>
        </p:nvSpPr>
        <p:spPr>
          <a:xfrm>
            <a:off x="7672244" y="2743200"/>
            <a:ext cx="2183642" cy="646331"/>
          </a:xfrm>
          <a:prstGeom prst="rect">
            <a:avLst/>
          </a:prstGeom>
          <a:noFill/>
        </p:spPr>
        <p:txBody>
          <a:bodyPr wrap="square" rtlCol="0">
            <a:spAutoFit/>
          </a:bodyPr>
          <a:lstStyle/>
          <a:p>
            <a:pPr algn="ctr"/>
            <a:r>
              <a:rPr lang="sl-SI" b="1" dirty="0" smtClean="0"/>
              <a:t>LOMLJENA ČRTA</a:t>
            </a:r>
          </a:p>
          <a:p>
            <a:pPr algn="ctr"/>
            <a:r>
              <a:rPr lang="sl-SI" dirty="0" smtClean="0"/>
              <a:t>ravnilo/šablona</a:t>
            </a:r>
            <a:endParaRPr lang="sl-SI" dirty="0"/>
          </a:p>
        </p:txBody>
      </p:sp>
      <p:cxnSp>
        <p:nvCxnSpPr>
          <p:cNvPr id="18" name="Raven povezovalnik 17"/>
          <p:cNvCxnSpPr/>
          <p:nvPr/>
        </p:nvCxnSpPr>
        <p:spPr>
          <a:xfrm flipH="1">
            <a:off x="8750417" y="3605200"/>
            <a:ext cx="736979" cy="2019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flipH="1">
            <a:off x="7440987" y="5613612"/>
            <a:ext cx="1323078" cy="229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7207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ni oblaček 3"/>
          <p:cNvSpPr/>
          <p:nvPr/>
        </p:nvSpPr>
        <p:spPr>
          <a:xfrm>
            <a:off x="1856094" y="190351"/>
            <a:ext cx="5459104" cy="1938699"/>
          </a:xfrm>
          <a:prstGeom prst="wedgeEllipseCallout">
            <a:avLst>
              <a:gd name="adj1" fmla="val -20044"/>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l-SI"/>
          </a:p>
        </p:txBody>
      </p:sp>
      <p:sp>
        <p:nvSpPr>
          <p:cNvPr id="5" name="PoljeZBesedilom 4"/>
          <p:cNvSpPr txBox="1"/>
          <p:nvPr/>
        </p:nvSpPr>
        <p:spPr>
          <a:xfrm>
            <a:off x="2274450" y="442122"/>
            <a:ext cx="4380932" cy="1477328"/>
          </a:xfrm>
          <a:prstGeom prst="rect">
            <a:avLst/>
          </a:prstGeom>
          <a:noFill/>
        </p:spPr>
        <p:txBody>
          <a:bodyPr wrap="square" rtlCol="0">
            <a:spAutoFit/>
          </a:bodyPr>
          <a:lstStyle/>
          <a:p>
            <a:pPr algn="ctr"/>
            <a:r>
              <a:rPr lang="sl-SI" dirty="0" smtClean="0"/>
              <a:t>Pika in Rok, pa sta nam pri drsanju pokazala sledi v obliki sklenjene in nesklenjene črte. </a:t>
            </a:r>
          </a:p>
          <a:p>
            <a:pPr algn="ctr"/>
            <a:r>
              <a:rPr lang="sl-SI" dirty="0" smtClean="0"/>
              <a:t>Pri </a:t>
            </a:r>
            <a:r>
              <a:rPr lang="sl-SI" b="1" dirty="0" smtClean="0"/>
              <a:t>nesklenjeni črti </a:t>
            </a:r>
            <a:r>
              <a:rPr lang="sl-SI" dirty="0" smtClean="0"/>
              <a:t>se začetek in konec </a:t>
            </a:r>
            <a:r>
              <a:rPr lang="sl-SI" b="1" dirty="0" smtClean="0"/>
              <a:t>ne stikata</a:t>
            </a:r>
            <a:r>
              <a:rPr lang="sl-SI" dirty="0" smtClean="0"/>
              <a:t>, pri </a:t>
            </a:r>
            <a:r>
              <a:rPr lang="sl-SI" b="1" dirty="0" smtClean="0"/>
              <a:t>sklenjeni črti </a:t>
            </a:r>
            <a:r>
              <a:rPr lang="sl-SI" dirty="0" smtClean="0"/>
              <a:t>pa </a:t>
            </a:r>
            <a:r>
              <a:rPr lang="sl-SI" b="1" dirty="0" smtClean="0"/>
              <a:t>se stikata</a:t>
            </a:r>
            <a:r>
              <a:rPr lang="sl-SI" dirty="0" smtClean="0"/>
              <a:t>.</a:t>
            </a:r>
          </a:p>
          <a:p>
            <a:pPr algn="ctr"/>
            <a:r>
              <a:rPr lang="sl-SI" dirty="0" smtClean="0"/>
              <a:t>Poglej si nekaj primerov takih črt. </a:t>
            </a:r>
            <a:endParaRPr lang="sl-SI" dirty="0"/>
          </a:p>
        </p:txBody>
      </p:sp>
      <p:pic>
        <p:nvPicPr>
          <p:cNvPr id="6" name="Slika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63561" y="1659299"/>
            <a:ext cx="6401009" cy="7586381"/>
          </a:xfrm>
          <a:prstGeom prst="rect">
            <a:avLst/>
          </a:prstGeom>
        </p:spPr>
      </p:pic>
      <p:sp>
        <p:nvSpPr>
          <p:cNvPr id="7" name="PoljeZBesedilom 6"/>
          <p:cNvSpPr txBox="1"/>
          <p:nvPr/>
        </p:nvSpPr>
        <p:spPr>
          <a:xfrm>
            <a:off x="6223378" y="2893325"/>
            <a:ext cx="2183642" cy="369332"/>
          </a:xfrm>
          <a:prstGeom prst="rect">
            <a:avLst/>
          </a:prstGeom>
          <a:noFill/>
        </p:spPr>
        <p:txBody>
          <a:bodyPr wrap="square" rtlCol="0">
            <a:spAutoFit/>
          </a:bodyPr>
          <a:lstStyle/>
          <a:p>
            <a:pPr algn="ctr"/>
            <a:r>
              <a:rPr lang="sl-SI" b="1" dirty="0" smtClean="0"/>
              <a:t>NESKLENJENE ČRTE</a:t>
            </a:r>
          </a:p>
        </p:txBody>
      </p:sp>
      <p:sp>
        <p:nvSpPr>
          <p:cNvPr id="8" name="PoljeZBesedilom 7"/>
          <p:cNvSpPr txBox="1"/>
          <p:nvPr/>
        </p:nvSpPr>
        <p:spPr>
          <a:xfrm>
            <a:off x="9066837" y="2893325"/>
            <a:ext cx="2183642" cy="369332"/>
          </a:xfrm>
          <a:prstGeom prst="rect">
            <a:avLst/>
          </a:prstGeom>
          <a:noFill/>
        </p:spPr>
        <p:txBody>
          <a:bodyPr wrap="square" rtlCol="0">
            <a:spAutoFit/>
          </a:bodyPr>
          <a:lstStyle/>
          <a:p>
            <a:pPr algn="ctr"/>
            <a:r>
              <a:rPr lang="sl-SI" b="1" dirty="0" smtClean="0"/>
              <a:t>SKLENJENE ČRTE</a:t>
            </a:r>
          </a:p>
        </p:txBody>
      </p:sp>
      <p:pic>
        <p:nvPicPr>
          <p:cNvPr id="9" name="Slika 8"/>
          <p:cNvPicPr>
            <a:picLocks noChangeAspect="1"/>
          </p:cNvPicPr>
          <p:nvPr/>
        </p:nvPicPr>
        <p:blipFill rotWithShape="1">
          <a:blip r:embed="rId4"/>
          <a:srcRect l="13768" t="30239" r="54552" b="26357"/>
          <a:stretch/>
        </p:blipFill>
        <p:spPr>
          <a:xfrm>
            <a:off x="6116101" y="3605116"/>
            <a:ext cx="2398195" cy="1847373"/>
          </a:xfrm>
          <a:prstGeom prst="rect">
            <a:avLst/>
          </a:prstGeom>
        </p:spPr>
      </p:pic>
      <p:pic>
        <p:nvPicPr>
          <p:cNvPr id="10" name="Slika 9"/>
          <p:cNvPicPr>
            <a:picLocks noChangeAspect="1"/>
          </p:cNvPicPr>
          <p:nvPr/>
        </p:nvPicPr>
        <p:blipFill rotWithShape="1">
          <a:blip r:embed="rId4"/>
          <a:srcRect l="54194" t="29402" r="17347" b="24709"/>
          <a:stretch/>
        </p:blipFill>
        <p:spPr>
          <a:xfrm>
            <a:off x="9326555" y="3476418"/>
            <a:ext cx="2127021" cy="1957537"/>
          </a:xfrm>
          <a:prstGeom prst="rect">
            <a:avLst/>
          </a:prstGeom>
        </p:spPr>
      </p:pic>
      <p:pic>
        <p:nvPicPr>
          <p:cNvPr id="11" name="Slika 10"/>
          <p:cNvPicPr>
            <a:picLocks noChangeAspect="1"/>
          </p:cNvPicPr>
          <p:nvPr/>
        </p:nvPicPr>
        <p:blipFill rotWithShape="1">
          <a:blip r:embed="rId5">
            <a:extLst>
              <a:ext uri="{BEBA8EAE-BF5A-486C-A8C5-ECC9F3942E4B}">
                <a14:imgProps xmlns="" xmlns:a14="http://schemas.microsoft.com/office/drawing/2010/main">
                  <a14:imgLayer r:embed="rId6">
                    <a14:imgEffect>
                      <a14:backgroundRemoval t="9799" b="100000" l="9799" r="100000"/>
                    </a14:imgEffect>
                  </a14:imgLayer>
                </a14:imgProps>
              </a:ext>
              <a:ext uri="{28A0092B-C50C-407E-A947-70E740481C1C}">
                <a14:useLocalDpi xmlns="" xmlns:a14="http://schemas.microsoft.com/office/drawing/2010/main" val="0"/>
              </a:ext>
            </a:extLst>
          </a:blip>
          <a:srcRect l="28998" t="11302" r="26347"/>
          <a:stretch/>
        </p:blipFill>
        <p:spPr>
          <a:xfrm>
            <a:off x="764275" y="1924334"/>
            <a:ext cx="2483892" cy="4933666"/>
          </a:xfrm>
          <a:prstGeom prst="rect">
            <a:avLst/>
          </a:prstGeom>
        </p:spPr>
      </p:pic>
    </p:spTree>
    <p:extLst>
      <p:ext uri="{BB962C8B-B14F-4D97-AF65-F5344CB8AC3E}">
        <p14:creationId xmlns="" xmlns:p14="http://schemas.microsoft.com/office/powerpoint/2010/main" val="80832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422</Words>
  <Application>Microsoft Office PowerPoint</Application>
  <PresentationFormat>Po meri</PresentationFormat>
  <Paragraphs>37</Paragraphs>
  <Slides>11</Slides>
  <Notes>0</Notes>
  <HiddenSlides>0</HiddenSlides>
  <MMClips>0</MMClips>
  <ScaleCrop>false</ScaleCrop>
  <HeadingPairs>
    <vt:vector size="4" baseType="variant">
      <vt:variant>
        <vt:lpstr>Tema</vt:lpstr>
      </vt:variant>
      <vt:variant>
        <vt:i4>1</vt:i4>
      </vt:variant>
      <vt:variant>
        <vt:lpstr>Naslovi diapozitivov</vt:lpstr>
      </vt:variant>
      <vt:variant>
        <vt:i4>11</vt:i4>
      </vt:variant>
    </vt:vector>
  </HeadingPairs>
  <TitlesOfParts>
    <vt:vector size="12" baseType="lpstr">
      <vt:lpstr>Officeova tema</vt:lpstr>
      <vt:lpstr>Diapozitiv 1</vt:lpstr>
      <vt:lpstr>Diapozitiv 2</vt:lpstr>
      <vt:lpstr>Diapozitiv 3</vt:lpstr>
      <vt:lpstr>Diapozitiv 4</vt:lpstr>
      <vt:lpstr>Diapozitiv 5</vt:lpstr>
      <vt:lpstr>Diapozitiv 6</vt:lpstr>
      <vt:lpstr>Diapozitiv 7</vt:lpstr>
      <vt:lpstr>Diapozitiv 8</vt:lpstr>
      <vt:lpstr>Diapozitiv 9</vt:lpstr>
      <vt:lpstr>V zvezek zapiši:</vt:lpstr>
      <vt:lpstr>Reši še naloge v DZ stran 11, 12, 13/2. in 3. naloga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mia2014</dc:creator>
  <cp:lastModifiedBy>chile</cp:lastModifiedBy>
  <cp:revision>19</cp:revision>
  <dcterms:created xsi:type="dcterms:W3CDTF">2021-01-16T09:20:17Z</dcterms:created>
  <dcterms:modified xsi:type="dcterms:W3CDTF">2022-01-18T16:55:30Z</dcterms:modified>
</cp:coreProperties>
</file>