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3" r:id="rId1"/>
  </p:sldMasterIdLst>
  <p:sldIdLst>
    <p:sldId id="256" r:id="rId2"/>
    <p:sldId id="301" r:id="rId3"/>
    <p:sldId id="292" r:id="rId4"/>
    <p:sldId id="294" r:id="rId5"/>
    <p:sldId id="296" r:id="rId6"/>
    <p:sldId id="297" r:id="rId7"/>
    <p:sldId id="298" r:id="rId8"/>
    <p:sldId id="29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2FA3EE"/>
    <a:srgbClr val="FEFEFE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53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7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04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31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67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0154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197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799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912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71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030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4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834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10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467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415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55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075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276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893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  <p:sldLayoutId id="2147483836" r:id="rId13"/>
    <p:sldLayoutId id="2147483837" r:id="rId14"/>
    <p:sldLayoutId id="2147483838" r:id="rId15"/>
    <p:sldLayoutId id="2147483839" r:id="rId16"/>
    <p:sldLayoutId id="2147483840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q3RAcwRmn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72_9arXCNI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MATEMATIKA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l-SI"/>
              <a:t>19. </a:t>
            </a:r>
            <a:r>
              <a:rPr lang="sl-SI" dirty="0"/>
              <a:t>1. 2022</a:t>
            </a:r>
          </a:p>
        </p:txBody>
      </p:sp>
    </p:spTree>
    <p:extLst>
      <p:ext uri="{BB962C8B-B14F-4D97-AF65-F5344CB8AC3E}">
        <p14:creationId xmlns:p14="http://schemas.microsoft.com/office/powerpoint/2010/main" val="2547018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UPAM, DA TI GREDO POŠTEVANKE ŠTEVIL 2, 4 IN 10 GLADKO, SAJ TE DANES ČAKA…..</a:t>
            </a:r>
            <a:br>
              <a:rPr lang="sl-SI" dirty="0"/>
            </a:br>
            <a:r>
              <a:rPr lang="sl-SI" b="1" dirty="0">
                <a:solidFill>
                  <a:srgbClr val="FF0000"/>
                </a:solidFill>
              </a:rPr>
              <a:t>Poštevanka števila 5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Za uvod si oglej razlago na spodnji povezavi</a:t>
            </a:r>
          </a:p>
          <a:p>
            <a:pPr marL="0" indent="0">
              <a:buNone/>
            </a:pPr>
            <a:r>
              <a:rPr lang="sl-SI" dirty="0">
                <a:hlinkClick r:id="rId2"/>
              </a:rPr>
              <a:t>https://www.youtube.com/watch?v=mq3RAcwRmnI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28570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21400"/>
          </a:xfrm>
        </p:spPr>
        <p:txBody>
          <a:bodyPr/>
          <a:lstStyle/>
          <a:p>
            <a:r>
              <a:rPr lang="sl-SI" dirty="0">
                <a:solidFill>
                  <a:srgbClr val="002060"/>
                </a:solidFill>
              </a:rPr>
              <a:t>POŠTEVANKA ŠTEVILA 5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>
          <a:xfrm>
            <a:off x="556423" y="2214694"/>
            <a:ext cx="10363826" cy="3424107"/>
          </a:xfrm>
        </p:spPr>
        <p:txBody>
          <a:bodyPr/>
          <a:lstStyle/>
          <a:p>
            <a:pPr marL="0" indent="0">
              <a:buNone/>
            </a:pPr>
            <a:endParaRPr lang="sl-SI" dirty="0">
              <a:hlinkClick r:id="rId2"/>
            </a:endParaRPr>
          </a:p>
          <a:p>
            <a:pPr marL="0" indent="0">
              <a:buNone/>
            </a:pPr>
            <a:endParaRPr lang="sl-SI" dirty="0">
              <a:hlinkClick r:id="rId2"/>
            </a:endParaRPr>
          </a:p>
          <a:p>
            <a:pPr marL="0" indent="0">
              <a:buNone/>
            </a:pPr>
            <a:endParaRPr lang="sl-SI" dirty="0">
              <a:hlinkClick r:id="rId2"/>
            </a:endParaRPr>
          </a:p>
          <a:p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4866290" y="1870480"/>
            <a:ext cx="49608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>
                <a:solidFill>
                  <a:srgbClr val="002060"/>
                </a:solidFill>
              </a:rPr>
              <a:t>Koliko jajc je v enem gnezdu?</a:t>
            </a:r>
          </a:p>
          <a:p>
            <a:r>
              <a:rPr lang="sl-SI" sz="3200" dirty="0">
                <a:solidFill>
                  <a:srgbClr val="002060"/>
                </a:solidFill>
              </a:rPr>
              <a:t>1 ∙ 5 = 5</a:t>
            </a:r>
          </a:p>
        </p:txBody>
      </p:sp>
      <p:sp>
        <p:nvSpPr>
          <p:cNvPr id="9" name="PoljeZBesedilom 8"/>
          <p:cNvSpPr txBox="1"/>
          <p:nvPr/>
        </p:nvSpPr>
        <p:spPr>
          <a:xfrm>
            <a:off x="6335487" y="4233741"/>
            <a:ext cx="494274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>
                <a:solidFill>
                  <a:srgbClr val="002060"/>
                </a:solidFill>
              </a:rPr>
              <a:t>Kaj pa v dveh gnezdih?</a:t>
            </a:r>
          </a:p>
          <a:p>
            <a:r>
              <a:rPr lang="sl-SI" sz="3200" dirty="0">
                <a:solidFill>
                  <a:srgbClr val="002060"/>
                </a:solidFill>
              </a:rPr>
              <a:t>5 + 5 = 10</a:t>
            </a:r>
          </a:p>
          <a:p>
            <a:r>
              <a:rPr lang="sl-SI" sz="3200" dirty="0">
                <a:solidFill>
                  <a:srgbClr val="002060"/>
                </a:solidFill>
              </a:rPr>
              <a:t>2 ∙ 5 = 10</a:t>
            </a:r>
          </a:p>
          <a:p>
            <a:endParaRPr lang="sl-SI" dirty="0"/>
          </a:p>
        </p:txBody>
      </p:sp>
      <p:pic>
        <p:nvPicPr>
          <p:cNvPr id="1028" name="Picture 4" descr="Twenty Question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1763485" y="1926771"/>
            <a:ext cx="1730829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Twenty Question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3445327" y="4381501"/>
            <a:ext cx="1730829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Twenty Question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1355334" y="4381501"/>
            <a:ext cx="1730829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9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jeZBesedilom 10"/>
          <p:cNvSpPr txBox="1"/>
          <p:nvPr/>
        </p:nvSpPr>
        <p:spPr>
          <a:xfrm>
            <a:off x="7241628" y="1418897"/>
            <a:ext cx="353147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>
                <a:solidFill>
                  <a:srgbClr val="002060"/>
                </a:solidFill>
              </a:rPr>
              <a:t>5 + 5 + 5 = 15</a:t>
            </a:r>
          </a:p>
          <a:p>
            <a:r>
              <a:rPr lang="sl-SI" sz="3200" dirty="0">
                <a:solidFill>
                  <a:srgbClr val="002060"/>
                </a:solidFill>
              </a:rPr>
              <a:t>       3 ∙ 5 = 15</a:t>
            </a:r>
          </a:p>
          <a:p>
            <a:r>
              <a:rPr lang="sl-SI" dirty="0"/>
              <a:t> </a:t>
            </a:r>
          </a:p>
        </p:txBody>
      </p:sp>
      <p:sp>
        <p:nvSpPr>
          <p:cNvPr id="12" name="PoljeZBesedilom 11"/>
          <p:cNvSpPr txBox="1"/>
          <p:nvPr/>
        </p:nvSpPr>
        <p:spPr>
          <a:xfrm>
            <a:off x="7241628" y="4359960"/>
            <a:ext cx="46701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>
                <a:solidFill>
                  <a:srgbClr val="002060"/>
                </a:solidFill>
              </a:rPr>
              <a:t>5 + 5 + 5 + 5 = 20</a:t>
            </a:r>
          </a:p>
          <a:p>
            <a:r>
              <a:rPr lang="sl-SI" sz="3200" dirty="0">
                <a:solidFill>
                  <a:srgbClr val="002060"/>
                </a:solidFill>
              </a:rPr>
              <a:t>          4 ∙ 5 = 20</a:t>
            </a:r>
          </a:p>
        </p:txBody>
      </p:sp>
      <p:pic>
        <p:nvPicPr>
          <p:cNvPr id="13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360944" y="1257300"/>
            <a:ext cx="1730829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2339126" y="1257300"/>
            <a:ext cx="1730829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4317308" y="1257300"/>
            <a:ext cx="1730829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608297" y="4005943"/>
            <a:ext cx="1730829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2598031" y="4005943"/>
            <a:ext cx="1730829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4587765" y="4005943"/>
            <a:ext cx="1730829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626341" y="5437178"/>
            <a:ext cx="1730829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59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jeZBesedilom 10"/>
          <p:cNvSpPr txBox="1"/>
          <p:nvPr/>
        </p:nvSpPr>
        <p:spPr>
          <a:xfrm>
            <a:off x="2984939" y="2100031"/>
            <a:ext cx="560201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>
                <a:solidFill>
                  <a:srgbClr val="002060"/>
                </a:solidFill>
              </a:rPr>
              <a:t>5 + 5 + 5 + 5 + 5 = 25</a:t>
            </a:r>
          </a:p>
          <a:p>
            <a:r>
              <a:rPr lang="sl-SI" sz="3200" dirty="0">
                <a:solidFill>
                  <a:srgbClr val="002060"/>
                </a:solidFill>
              </a:rPr>
              <a:t>                   5 ∙ 5 = 25</a:t>
            </a:r>
          </a:p>
          <a:p>
            <a:r>
              <a:rPr lang="sl-SI" dirty="0"/>
              <a:t> </a:t>
            </a:r>
          </a:p>
        </p:txBody>
      </p:sp>
      <p:sp>
        <p:nvSpPr>
          <p:cNvPr id="12" name="PoljeZBesedilom 11"/>
          <p:cNvSpPr txBox="1"/>
          <p:nvPr/>
        </p:nvSpPr>
        <p:spPr>
          <a:xfrm>
            <a:off x="2039007" y="4947789"/>
            <a:ext cx="73046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>
                <a:solidFill>
                  <a:srgbClr val="002060"/>
                </a:solidFill>
              </a:rPr>
              <a:t>5 + 5 + 5 + 5 + 5 + 5 = 30</a:t>
            </a:r>
          </a:p>
          <a:p>
            <a:r>
              <a:rPr lang="sl-SI" sz="3200" dirty="0">
                <a:solidFill>
                  <a:srgbClr val="002060"/>
                </a:solidFill>
              </a:rPr>
              <a:t>                        6 ∙ 5 = 30</a:t>
            </a:r>
          </a:p>
        </p:txBody>
      </p:sp>
      <p:pic>
        <p:nvPicPr>
          <p:cNvPr id="25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1912159" y="653143"/>
            <a:ext cx="1730829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4078343" y="608903"/>
            <a:ext cx="1730829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6090410" y="628650"/>
            <a:ext cx="1730829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8102477" y="702129"/>
            <a:ext cx="1730829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10114544" y="769856"/>
            <a:ext cx="1730829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162891" y="3454248"/>
            <a:ext cx="1730829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3882901" y="3482678"/>
            <a:ext cx="1730829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2039007" y="3486382"/>
            <a:ext cx="1730829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5762613" y="3482678"/>
            <a:ext cx="1730829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7642325" y="3482678"/>
            <a:ext cx="1730829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9522037" y="3482678"/>
            <a:ext cx="1730829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211877" y="3454248"/>
            <a:ext cx="1730829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3931887" y="3482678"/>
            <a:ext cx="1730829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2087993" y="3486382"/>
            <a:ext cx="1730829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66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otnik 16"/>
          <p:cNvSpPr/>
          <p:nvPr/>
        </p:nvSpPr>
        <p:spPr>
          <a:xfrm>
            <a:off x="1980363" y="2117891"/>
            <a:ext cx="74263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3200" dirty="0">
                <a:solidFill>
                  <a:srgbClr val="002060"/>
                </a:solidFill>
              </a:rPr>
              <a:t>5 + 5 + 5 + 5 + 5 + 5 + 5 = 35</a:t>
            </a:r>
          </a:p>
          <a:p>
            <a:r>
              <a:rPr lang="sl-SI" sz="3200" dirty="0">
                <a:solidFill>
                  <a:srgbClr val="002060"/>
                </a:solidFill>
              </a:rPr>
              <a:t>                 7 ∙ 5 = 35</a:t>
            </a:r>
          </a:p>
        </p:txBody>
      </p:sp>
      <p:sp>
        <p:nvSpPr>
          <p:cNvPr id="18" name="Pravokotnik 17"/>
          <p:cNvSpPr/>
          <p:nvPr/>
        </p:nvSpPr>
        <p:spPr>
          <a:xfrm>
            <a:off x="2186650" y="4659549"/>
            <a:ext cx="82185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3200" dirty="0">
                <a:solidFill>
                  <a:srgbClr val="002060"/>
                </a:solidFill>
              </a:rPr>
              <a:t>5 + 5 + 5 + 5 + 5 + 5 + 5 + 5 = 40</a:t>
            </a:r>
          </a:p>
          <a:p>
            <a:r>
              <a:rPr lang="sl-SI" sz="3200" dirty="0">
                <a:solidFill>
                  <a:srgbClr val="002060"/>
                </a:solidFill>
              </a:rPr>
              <a:t>                 8 ∙ 5 = 40</a:t>
            </a:r>
          </a:p>
        </p:txBody>
      </p:sp>
      <p:pic>
        <p:nvPicPr>
          <p:cNvPr id="19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618833" y="1175355"/>
            <a:ext cx="1304570" cy="94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2071091" y="1154201"/>
            <a:ext cx="1304570" cy="94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3583990" y="1154202"/>
            <a:ext cx="1304570" cy="94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4975608" y="1154203"/>
            <a:ext cx="1304570" cy="94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6507701" y="1154204"/>
            <a:ext cx="1304570" cy="94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7974719" y="1170232"/>
            <a:ext cx="1304570" cy="94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9472858" y="1137871"/>
            <a:ext cx="1304570" cy="94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684147" y="1175355"/>
            <a:ext cx="1304570" cy="94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2200533" y="1137870"/>
            <a:ext cx="1304570" cy="94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3649304" y="1154202"/>
            <a:ext cx="1304570" cy="94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5040922" y="1154203"/>
            <a:ext cx="1304570" cy="94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9538172" y="1137871"/>
            <a:ext cx="1304570" cy="94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194280" y="3486382"/>
            <a:ext cx="1304570" cy="94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1647306" y="3485136"/>
            <a:ext cx="1304570" cy="94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3100332" y="3512623"/>
            <a:ext cx="1304570" cy="94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4553358" y="3512623"/>
            <a:ext cx="1304570" cy="94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6006384" y="3496299"/>
            <a:ext cx="1304570" cy="94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7459410" y="3520380"/>
            <a:ext cx="1304570" cy="94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8948878" y="3520380"/>
            <a:ext cx="1304570" cy="94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10365462" y="3543237"/>
            <a:ext cx="1304570" cy="94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938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ravokotnik 21"/>
          <p:cNvSpPr/>
          <p:nvPr/>
        </p:nvSpPr>
        <p:spPr>
          <a:xfrm>
            <a:off x="956442" y="4691079"/>
            <a:ext cx="104893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3200" dirty="0">
                <a:solidFill>
                  <a:srgbClr val="002060"/>
                </a:solidFill>
              </a:rPr>
              <a:t>5 + 5 + 5 + 5 + 5 + 5 + 5 + 5 + 5 + 5 = 50</a:t>
            </a:r>
          </a:p>
          <a:p>
            <a:r>
              <a:rPr lang="sl-SI" sz="3200" dirty="0">
                <a:solidFill>
                  <a:srgbClr val="002060"/>
                </a:solidFill>
              </a:rPr>
              <a:t>                                    10 ∙ 5 = 50</a:t>
            </a:r>
          </a:p>
        </p:txBody>
      </p:sp>
      <p:sp>
        <p:nvSpPr>
          <p:cNvPr id="23" name="Pravokotnik 22"/>
          <p:cNvSpPr/>
          <p:nvPr/>
        </p:nvSpPr>
        <p:spPr>
          <a:xfrm>
            <a:off x="1788139" y="2121300"/>
            <a:ext cx="92950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3200" dirty="0">
                <a:solidFill>
                  <a:srgbClr val="002060"/>
                </a:solidFill>
              </a:rPr>
              <a:t>5+ 5 + 5 + 5 + 5 + 5 + 5 + 5 + 5 = 45</a:t>
            </a:r>
          </a:p>
          <a:p>
            <a:r>
              <a:rPr lang="sl-SI" sz="3200" dirty="0">
                <a:solidFill>
                  <a:srgbClr val="002060"/>
                </a:solidFill>
              </a:rPr>
              <a:t>                              9 ∙ 5 = 45</a:t>
            </a:r>
          </a:p>
        </p:txBody>
      </p:sp>
      <p:pic>
        <p:nvPicPr>
          <p:cNvPr id="51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-12223" y="896830"/>
            <a:ext cx="1304570" cy="94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1314960" y="896831"/>
            <a:ext cx="1304570" cy="94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2657014" y="896831"/>
            <a:ext cx="1304570" cy="94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4030040" y="896831"/>
            <a:ext cx="1304570" cy="94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5410810" y="896832"/>
            <a:ext cx="1304570" cy="94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6776093" y="896833"/>
            <a:ext cx="1304570" cy="94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8125890" y="896834"/>
            <a:ext cx="1304570" cy="94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9506660" y="896835"/>
            <a:ext cx="1304570" cy="94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10887430" y="896835"/>
            <a:ext cx="1304570" cy="94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57924" y="3808379"/>
            <a:ext cx="1119513" cy="813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1322538" y="3860955"/>
            <a:ext cx="1119513" cy="813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2517945" y="3877847"/>
            <a:ext cx="1119513" cy="813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3735209" y="3860956"/>
            <a:ext cx="1119513" cy="813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4930616" y="3877848"/>
            <a:ext cx="1119513" cy="813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6142601" y="3848535"/>
            <a:ext cx="1119513" cy="813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7349118" y="3844064"/>
            <a:ext cx="1119513" cy="813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8577129" y="3817822"/>
            <a:ext cx="1119513" cy="813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9805140" y="3808380"/>
            <a:ext cx="1119513" cy="813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4" descr="Twenty Ques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8816" r="23829" b="19053"/>
          <a:stretch/>
        </p:blipFill>
        <p:spPr bwMode="auto">
          <a:xfrm>
            <a:off x="11058171" y="3808381"/>
            <a:ext cx="1119513" cy="813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650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2060"/>
                </a:solidFill>
              </a:rPr>
              <a:t>SDZ/25, 26</a:t>
            </a:r>
            <a:endParaRPr lang="sl-SI" cap="none" dirty="0">
              <a:solidFill>
                <a:srgbClr val="00206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3200" cap="none" dirty="0">
                <a:solidFill>
                  <a:srgbClr val="002060"/>
                </a:solidFill>
              </a:rPr>
              <a:t>Reši </a:t>
            </a:r>
            <a:r>
              <a:rPr lang="sl-SI" sz="3200" cap="none">
                <a:solidFill>
                  <a:srgbClr val="002060"/>
                </a:solidFill>
              </a:rPr>
              <a:t>vse naloge. </a:t>
            </a:r>
            <a:endParaRPr lang="sl-SI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488099"/>
      </p:ext>
    </p:extLst>
  </p:cSld>
  <p:clrMapOvr>
    <a:masterClrMapping/>
  </p:clrMapOvr>
</p:sld>
</file>

<file path=ppt/theme/theme1.xml><?xml version="1.0" encoding="utf-8"?>
<a:theme xmlns:a="http://schemas.openxmlformats.org/drawingml/2006/main" name="Kapljica">
  <a:themeElements>
    <a:clrScheme name="Kapljic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ljic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ljic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TM04033925[[fn=Kapljica]]</Template>
  <TotalTime>1106</TotalTime>
  <Words>252</Words>
  <Application>Microsoft Office PowerPoint</Application>
  <PresentationFormat>Širokozaslonsko</PresentationFormat>
  <Paragraphs>33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1" baseType="lpstr">
      <vt:lpstr>Arial</vt:lpstr>
      <vt:lpstr>Tw Cen MT</vt:lpstr>
      <vt:lpstr>Kapljica</vt:lpstr>
      <vt:lpstr>MATEMATIKA</vt:lpstr>
      <vt:lpstr>UPAM, DA TI GREDO POŠTEVANKE ŠTEVIL 2, 4 IN 10 GLADKO, SAJ TE DANES ČAKA….. Poštevanka števila 5</vt:lpstr>
      <vt:lpstr>POŠTEVANKA ŠTEVILA 5</vt:lpstr>
      <vt:lpstr>PowerPointova predstavitev</vt:lpstr>
      <vt:lpstr>PowerPointova predstavitev</vt:lpstr>
      <vt:lpstr>PowerPointova predstavitev</vt:lpstr>
      <vt:lpstr>PowerPointova predstavitev</vt:lpstr>
      <vt:lpstr>SDZ/25, 26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Marina Kmet</dc:creator>
  <cp:lastModifiedBy>Ajda Pantner</cp:lastModifiedBy>
  <cp:revision>175</cp:revision>
  <dcterms:created xsi:type="dcterms:W3CDTF">2020-12-10T08:20:49Z</dcterms:created>
  <dcterms:modified xsi:type="dcterms:W3CDTF">2022-01-19T06:23:47Z</dcterms:modified>
</cp:coreProperties>
</file>