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9" r:id="rId4"/>
    <p:sldId id="276" r:id="rId5"/>
    <p:sldId id="262" r:id="rId6"/>
    <p:sldId id="266" r:id="rId7"/>
    <p:sldId id="268" r:id="rId8"/>
    <p:sldId id="257" r:id="rId9"/>
    <p:sldId id="259" r:id="rId10"/>
    <p:sldId id="260" r:id="rId11"/>
    <p:sldId id="261" r:id="rId12"/>
    <p:sldId id="258" r:id="rId13"/>
    <p:sldId id="272" r:id="rId14"/>
    <p:sldId id="264" r:id="rId15"/>
    <p:sldId id="278" r:id="rId16"/>
    <p:sldId id="26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355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022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506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97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468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866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1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050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603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320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061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D38DE-EB66-4623-89C7-4A46B3975370}" type="datetimeFigureOut">
              <a:rPr lang="sl-SI" smtClean="0"/>
              <a:t>8. 01. 2021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FE00A-E7F5-4666-92B8-A4D058F565A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288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2CD1E-89D6-4464-A7B4-33EF83920E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PRVI , DRUGI , TRETJI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3066CCB-FF00-42D1-BB5D-D460293212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550D76-80D7-4F82-AC74-35E82A3FA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35" y="3255963"/>
            <a:ext cx="2363436" cy="3545155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981DF67-662F-46A1-BD62-795686665174}"/>
              </a:ext>
            </a:extLst>
          </p:cNvPr>
          <p:cNvSpPr/>
          <p:nvPr/>
        </p:nvSpPr>
        <p:spPr>
          <a:xfrm>
            <a:off x="8287897" y="442991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3B4F51A9-9074-4598-AF02-E923675F56BB}"/>
              </a:ext>
            </a:extLst>
          </p:cNvPr>
          <p:cNvSpPr/>
          <p:nvPr/>
        </p:nvSpPr>
        <p:spPr>
          <a:xfrm>
            <a:off x="1731133" y="2725133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ECFD6B-619F-4A12-BB4F-07AEFB97A26B}"/>
              </a:ext>
            </a:extLst>
          </p:cNvPr>
          <p:cNvSpPr/>
          <p:nvPr/>
        </p:nvSpPr>
        <p:spPr>
          <a:xfrm>
            <a:off x="2719567" y="2913063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7887D075-0722-4151-83D7-33B3EFEF5060}"/>
              </a:ext>
            </a:extLst>
          </p:cNvPr>
          <p:cNvSpPr/>
          <p:nvPr/>
        </p:nvSpPr>
        <p:spPr>
          <a:xfrm>
            <a:off x="3417010" y="4165977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549F949B-F323-47E4-9F61-9200BB6A8E6B}"/>
              </a:ext>
            </a:extLst>
          </p:cNvPr>
          <p:cNvSpPr/>
          <p:nvPr/>
        </p:nvSpPr>
        <p:spPr>
          <a:xfrm>
            <a:off x="7257980" y="298344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66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1F67C86-BAD5-44E8-B5B9-55F54E751E88}"/>
              </a:ext>
            </a:extLst>
          </p:cNvPr>
          <p:cNvSpPr txBox="1"/>
          <p:nvPr/>
        </p:nvSpPr>
        <p:spPr>
          <a:xfrm>
            <a:off x="2165684" y="1287381"/>
            <a:ext cx="43645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POKAŽI SEDMO JABOLKO</a:t>
            </a:r>
          </a:p>
        </p:txBody>
      </p:sp>
      <p:pic>
        <p:nvPicPr>
          <p:cNvPr id="4098" name="Picture 2" descr="KVIZ ZA PRVO TRIADO">
            <a:extLst>
              <a:ext uri="{FF2B5EF4-FFF2-40B4-BE49-F238E27FC236}">
                <a16:creationId xmlns:a16="http://schemas.microsoft.com/office/drawing/2014/main" id="{2BC7D3BF-79C0-4346-91BA-694BE0249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6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VIZ ZA PRVO TRIADO">
            <a:extLst>
              <a:ext uri="{FF2B5EF4-FFF2-40B4-BE49-F238E27FC236}">
                <a16:creationId xmlns:a16="http://schemas.microsoft.com/office/drawing/2014/main" id="{4253C8BA-6AC0-4BC8-AEA5-FC05C38A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3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KVIZ ZA PRVO TRIADO">
            <a:extLst>
              <a:ext uri="{FF2B5EF4-FFF2-40B4-BE49-F238E27FC236}">
                <a16:creationId xmlns:a16="http://schemas.microsoft.com/office/drawing/2014/main" id="{B517CD6E-8BCF-4944-A5C6-6ED92422C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31" y="2578644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VIZ ZA PRVO TRIADO">
            <a:extLst>
              <a:ext uri="{FF2B5EF4-FFF2-40B4-BE49-F238E27FC236}">
                <a16:creationId xmlns:a16="http://schemas.microsoft.com/office/drawing/2014/main" id="{BF5C4836-7F65-43E5-9801-453E46A1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96" y="2574632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VIZ ZA PRVO TRIADO">
            <a:extLst>
              <a:ext uri="{FF2B5EF4-FFF2-40B4-BE49-F238E27FC236}">
                <a16:creationId xmlns:a16="http://schemas.microsoft.com/office/drawing/2014/main" id="{20BA26B2-5019-47EE-A89E-BF75B7FCF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98" y="2574631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VIZ ZA PRVO TRIADO">
            <a:extLst>
              <a:ext uri="{FF2B5EF4-FFF2-40B4-BE49-F238E27FC236}">
                <a16:creationId xmlns:a16="http://schemas.microsoft.com/office/drawing/2014/main" id="{32337ABA-A8E2-407B-BB29-9EE79C9F9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58" y="2574630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46A40CD9-E60A-4EB1-8531-BF47221C6EBB}"/>
              </a:ext>
            </a:extLst>
          </p:cNvPr>
          <p:cNvSpPr txBox="1"/>
          <p:nvPr/>
        </p:nvSpPr>
        <p:spPr>
          <a:xfrm>
            <a:off x="2335841" y="4977821"/>
            <a:ext cx="525393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KATERO JABOLKO JE IZGINILO?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28FC7AEA-FB5F-4326-93E8-DC3AF9C8F139}"/>
              </a:ext>
            </a:extLst>
          </p:cNvPr>
          <p:cNvSpPr txBox="1"/>
          <p:nvPr/>
        </p:nvSpPr>
        <p:spPr>
          <a:xfrm>
            <a:off x="7885282" y="4977820"/>
            <a:ext cx="105791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PETO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A78230ED-63FB-44F5-A67F-2D4E3BC10F10}"/>
              </a:ext>
            </a:extLst>
          </p:cNvPr>
          <p:cNvSpPr txBox="1"/>
          <p:nvPr/>
        </p:nvSpPr>
        <p:spPr>
          <a:xfrm>
            <a:off x="9138513" y="4977820"/>
            <a:ext cx="4972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200" dirty="0"/>
              <a:t>5.</a:t>
            </a:r>
          </a:p>
        </p:txBody>
      </p:sp>
      <p:pic>
        <p:nvPicPr>
          <p:cNvPr id="15" name="Picture 2" descr="KVIZ ZA PRVO TRIADO">
            <a:extLst>
              <a:ext uri="{FF2B5EF4-FFF2-40B4-BE49-F238E27FC236}">
                <a16:creationId xmlns:a16="http://schemas.microsoft.com/office/drawing/2014/main" id="{6DF78900-5989-4FB7-AFE4-10736DEB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560" y="2574630"/>
            <a:ext cx="1621081" cy="17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1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DOGODKI">
            <a:extLst>
              <a:ext uri="{FF2B5EF4-FFF2-40B4-BE49-F238E27FC236}">
                <a16:creationId xmlns:a16="http://schemas.microsoft.com/office/drawing/2014/main" id="{213AB683-A34A-4793-8278-5D648B99B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336">
            <a:off x="8863216" y="3756991"/>
            <a:ext cx="3495286" cy="264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raffe Clipart – Free Clipart Images | Cartoon clip art, Cartoon  illustration, Giraffe">
            <a:extLst>
              <a:ext uri="{FF2B5EF4-FFF2-40B4-BE49-F238E27FC236}">
                <a16:creationId xmlns:a16="http://schemas.microsoft.com/office/drawing/2014/main" id="{ABA50AE8-42CE-4910-97F0-3C3FB4ADD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r="22156"/>
          <a:stretch/>
        </p:blipFill>
        <p:spPr bwMode="auto">
          <a:xfrm>
            <a:off x="5278349" y="1026878"/>
            <a:ext cx="2785881" cy="535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73393B5-B0EE-4D7A-A71D-BA3721C8FD40}"/>
              </a:ext>
            </a:extLst>
          </p:cNvPr>
          <p:cNvSpPr txBox="1"/>
          <p:nvPr/>
        </p:nvSpPr>
        <p:spPr>
          <a:xfrm>
            <a:off x="1118938" y="866274"/>
            <a:ext cx="323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KATERA ŽIVAL JE PETA PO VRSTI?</a:t>
            </a:r>
          </a:p>
        </p:txBody>
      </p:sp>
      <p:pic>
        <p:nvPicPr>
          <p:cNvPr id="6146" name="Picture 2" descr="Naučili smo se">
            <a:extLst>
              <a:ext uri="{FF2B5EF4-FFF2-40B4-BE49-F238E27FC236}">
                <a16:creationId xmlns:a16="http://schemas.microsoft.com/office/drawing/2014/main" id="{BB3EB27B-81F4-481D-B968-E92C45AE37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 t="-237" r="15167" b="237"/>
          <a:stretch/>
        </p:blipFill>
        <p:spPr bwMode="auto">
          <a:xfrm>
            <a:off x="-20264" y="2040537"/>
            <a:ext cx="2225843" cy="332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odajajo po vsem svetu še ena priložnost klasični slogi puma clipart -  candidobaldacchino.com">
            <a:extLst>
              <a:ext uri="{FF2B5EF4-FFF2-40B4-BE49-F238E27FC236}">
                <a16:creationId xmlns:a16="http://schemas.microsoft.com/office/drawing/2014/main" id="{7AB16FEF-BD3A-44AB-B620-4E88FBBED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9" r="19981"/>
          <a:stretch/>
        </p:blipFill>
        <p:spPr bwMode="auto">
          <a:xfrm flipH="1">
            <a:off x="1948474" y="2429895"/>
            <a:ext cx="1991220" cy="293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Živali na kmetiji – IKT v izobraževanju, RP 2015/16">
            <a:extLst>
              <a:ext uri="{FF2B5EF4-FFF2-40B4-BE49-F238E27FC236}">
                <a16:creationId xmlns:a16="http://schemas.microsoft.com/office/drawing/2014/main" id="{44B14E3E-1A9C-428D-B5EB-DA3755535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287" y="2476930"/>
            <a:ext cx="2548940" cy="25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nguins clipart 6 » Clipart Station">
            <a:extLst>
              <a:ext uri="{FF2B5EF4-FFF2-40B4-BE49-F238E27FC236}">
                <a16:creationId xmlns:a16="http://schemas.microsoft.com/office/drawing/2014/main" id="{0D44A0F6-6A3D-44F3-AF3B-48E6CC12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719" y="2381936"/>
            <a:ext cx="3364283" cy="26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gleščina | OŠ Ivana Groharja">
            <a:extLst>
              <a:ext uri="{FF2B5EF4-FFF2-40B4-BE49-F238E27FC236}">
                <a16:creationId xmlns:a16="http://schemas.microsoft.com/office/drawing/2014/main" id="{15D2119B-1148-494D-9DB2-D71E8AA7F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1077" r="6218" b="8434"/>
          <a:stretch/>
        </p:blipFill>
        <p:spPr bwMode="auto">
          <a:xfrm>
            <a:off x="7115795" y="1519512"/>
            <a:ext cx="2532178" cy="229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Illustration Of A Cute Cartoon Skiing Girl. Royalty Free Cliparts, Vectors,  And Stock Illustration. Image 34158183.">
            <a:extLst>
              <a:ext uri="{FF2B5EF4-FFF2-40B4-BE49-F238E27FC236}">
                <a16:creationId xmlns:a16="http://schemas.microsoft.com/office/drawing/2014/main" id="{BAAC8532-0C0E-47B9-81A2-4410EA16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90" y="3167281"/>
            <a:ext cx="1871775" cy="21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imska šola v naravi 6.r – OŠ Predoslje Kranj">
            <a:extLst>
              <a:ext uri="{FF2B5EF4-FFF2-40B4-BE49-F238E27FC236}">
                <a16:creationId xmlns:a16="http://schemas.microsoft.com/office/drawing/2014/main" id="{8D78A3CB-C0A2-4653-AD21-2E59B812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8" y="4648200"/>
            <a:ext cx="1706810" cy="19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reslený Lyžování Žena klipartové obrázky">
            <a:extLst>
              <a:ext uri="{FF2B5EF4-FFF2-40B4-BE49-F238E27FC236}">
                <a16:creationId xmlns:a16="http://schemas.microsoft.com/office/drawing/2014/main" id="{822574E7-8A55-4AD8-8F8C-C8E2E158A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496" y="2347069"/>
            <a:ext cx="1199400" cy="187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Organizacija pouka – OSNOVNA ŠOLA ZREČE">
            <a:extLst>
              <a:ext uri="{FF2B5EF4-FFF2-40B4-BE49-F238E27FC236}">
                <a16:creationId xmlns:a16="http://schemas.microsoft.com/office/drawing/2014/main" id="{BC888CD9-AB7E-43B6-BB45-61F4C8D9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1800">
            <a:off x="5222673" y="651499"/>
            <a:ext cx="1573490" cy="202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7D30B46-9875-4EE3-91C1-66CE6ADF1A26}"/>
              </a:ext>
            </a:extLst>
          </p:cNvPr>
          <p:cNvSpPr txBox="1"/>
          <p:nvPr/>
        </p:nvSpPr>
        <p:spPr>
          <a:xfrm>
            <a:off x="4739597" y="4079775"/>
            <a:ext cx="63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TAJA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59A9ADA-BBB7-4102-9F43-2F92693F85AE}"/>
              </a:ext>
            </a:extLst>
          </p:cNvPr>
          <p:cNvSpPr txBox="1"/>
          <p:nvPr/>
        </p:nvSpPr>
        <p:spPr>
          <a:xfrm>
            <a:off x="1771090" y="514146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TINA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E164DE0-323E-4779-8C51-0C767861C1E7}"/>
              </a:ext>
            </a:extLst>
          </p:cNvPr>
          <p:cNvSpPr txBox="1"/>
          <p:nvPr/>
        </p:nvSpPr>
        <p:spPr>
          <a:xfrm>
            <a:off x="-834180" y="6365370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89F1BCD-8271-4BB7-914E-E7E8FDF953E6}"/>
              </a:ext>
            </a:extLst>
          </p:cNvPr>
          <p:cNvSpPr txBox="1"/>
          <p:nvPr/>
        </p:nvSpPr>
        <p:spPr>
          <a:xfrm>
            <a:off x="2943252" y="5181660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55EE15C-B819-47C5-A2AC-6E26A5F14E22}"/>
              </a:ext>
            </a:extLst>
          </p:cNvPr>
          <p:cNvSpPr txBox="1"/>
          <p:nvPr/>
        </p:nvSpPr>
        <p:spPr>
          <a:xfrm>
            <a:off x="5877331" y="264437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ZALA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A0807A0-9024-4E29-8B04-55E6E22AD58A}"/>
              </a:ext>
            </a:extLst>
          </p:cNvPr>
          <p:cNvSpPr txBox="1"/>
          <p:nvPr/>
        </p:nvSpPr>
        <p:spPr>
          <a:xfrm>
            <a:off x="6777074" y="177847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ŠPELA</a:t>
            </a:r>
          </a:p>
        </p:txBody>
      </p:sp>
      <p:pic>
        <p:nvPicPr>
          <p:cNvPr id="2062" name="Picture 14" descr="Novice - Zimovanje - Hiša otrok mali princ">
            <a:extLst>
              <a:ext uri="{FF2B5EF4-FFF2-40B4-BE49-F238E27FC236}">
                <a16:creationId xmlns:a16="http://schemas.microsoft.com/office/drawing/2014/main" id="{1262BAE9-AB37-4B17-85E3-3C8E26E26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15461" r="24521" b="21213"/>
          <a:stretch/>
        </p:blipFill>
        <p:spPr bwMode="auto">
          <a:xfrm rot="20937682">
            <a:off x="6826682" y="2"/>
            <a:ext cx="1101346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vector Illustration of cute funny little sports girl on skiing —  Stock Vector © OlianaT #97831762">
            <a:extLst>
              <a:ext uri="{FF2B5EF4-FFF2-40B4-BE49-F238E27FC236}">
                <a16:creationId xmlns:a16="http://schemas.microsoft.com/office/drawing/2014/main" id="{CB46A748-375D-4C33-8DFA-F541A0F0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795">
            <a:off x="1162602" y="3406275"/>
            <a:ext cx="1761875" cy="17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D5BB2F7-43A2-44A1-8DAF-EF03205929BA}"/>
              </a:ext>
            </a:extLst>
          </p:cNvPr>
          <p:cNvSpPr txBox="1"/>
          <p:nvPr/>
        </p:nvSpPr>
        <p:spPr>
          <a:xfrm>
            <a:off x="529389" y="649705"/>
            <a:ext cx="12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ODGOVORI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326E593-6038-4959-90E5-E1078E83F3AC}"/>
              </a:ext>
            </a:extLst>
          </p:cNvPr>
          <p:cNvSpPr txBox="1"/>
          <p:nvPr/>
        </p:nvSpPr>
        <p:spPr>
          <a:xfrm>
            <a:off x="8253663" y="854970"/>
            <a:ext cx="2906630" cy="5632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/>
              <a:t>KDO JE PRVI?</a:t>
            </a:r>
          </a:p>
          <a:p>
            <a:endParaRPr lang="sl-SI" dirty="0"/>
          </a:p>
          <a:p>
            <a:r>
              <a:rPr lang="sl-SI" dirty="0"/>
              <a:t>KDO JE DRUGI?</a:t>
            </a:r>
          </a:p>
          <a:p>
            <a:endParaRPr lang="sl-SI" dirty="0"/>
          </a:p>
          <a:p>
            <a:r>
              <a:rPr lang="sl-SI" dirty="0"/>
              <a:t>KDO JE HITREJŠI OD SARE?</a:t>
            </a:r>
          </a:p>
          <a:p>
            <a:endParaRPr lang="sl-SI" dirty="0"/>
          </a:p>
          <a:p>
            <a:r>
              <a:rPr lang="sl-SI" dirty="0"/>
              <a:t>KDO VOZI PRED TAJO?</a:t>
            </a:r>
          </a:p>
          <a:p>
            <a:endParaRPr lang="sl-SI" dirty="0"/>
          </a:p>
          <a:p>
            <a:r>
              <a:rPr lang="sl-SI" dirty="0"/>
              <a:t>KDO VOZI ZA NJO?</a:t>
            </a:r>
          </a:p>
          <a:p>
            <a:endParaRPr lang="sl-SI" dirty="0"/>
          </a:p>
          <a:p>
            <a:r>
              <a:rPr lang="sl-SI" dirty="0"/>
              <a:t>KATERA PO VRSTI  JE ZALA?</a:t>
            </a:r>
          </a:p>
          <a:p>
            <a:endParaRPr lang="sl-SI" dirty="0"/>
          </a:p>
          <a:p>
            <a:r>
              <a:rPr lang="sl-SI" dirty="0"/>
              <a:t>VSE KAŽE, DA BO ŠPELA ____</a:t>
            </a:r>
          </a:p>
          <a:p>
            <a:endParaRPr lang="sl-SI" dirty="0"/>
          </a:p>
          <a:p>
            <a:r>
              <a:rPr lang="sl-SI" dirty="0"/>
              <a:t>PRED TINO VOZI ____</a:t>
            </a:r>
          </a:p>
          <a:p>
            <a:endParaRPr lang="sl-SI" dirty="0"/>
          </a:p>
          <a:p>
            <a:r>
              <a:rPr lang="sl-SI" dirty="0"/>
              <a:t>ZA TINO VOZI</a:t>
            </a:r>
          </a:p>
          <a:p>
            <a:endParaRPr lang="sl-SI" dirty="0"/>
          </a:p>
          <a:p>
            <a:r>
              <a:rPr lang="sl-SI" dirty="0"/>
              <a:t>KATERA JE TAJA?</a:t>
            </a:r>
          </a:p>
          <a:p>
            <a:endParaRPr lang="sl-SI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585CD1B8-6F5B-4423-B78B-AE57E93A6C3B}"/>
              </a:ext>
            </a:extLst>
          </p:cNvPr>
          <p:cNvSpPr txBox="1"/>
          <p:nvPr/>
        </p:nvSpPr>
        <p:spPr>
          <a:xfrm>
            <a:off x="11500031" y="854970"/>
            <a:ext cx="740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5EC3C8C3-C0FE-47D4-962B-B45D99B39239}"/>
              </a:ext>
            </a:extLst>
          </p:cNvPr>
          <p:cNvSpPr txBox="1"/>
          <p:nvPr/>
        </p:nvSpPr>
        <p:spPr>
          <a:xfrm>
            <a:off x="11566757" y="1359119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TINA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67441CD4-0313-47AC-B7F4-F1A4E742EBE1}"/>
              </a:ext>
            </a:extLst>
          </p:cNvPr>
          <p:cNvSpPr txBox="1"/>
          <p:nvPr/>
        </p:nvSpPr>
        <p:spPr>
          <a:xfrm>
            <a:off x="10772106" y="1973788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 IN TINA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32C9279F-9029-48E1-AB69-A9198E7840A8}"/>
              </a:ext>
            </a:extLst>
          </p:cNvPr>
          <p:cNvSpPr txBox="1"/>
          <p:nvPr/>
        </p:nvSpPr>
        <p:spPr>
          <a:xfrm>
            <a:off x="11525061" y="2477937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489A2A98-738A-4CE2-B90C-66A130C53E2C}"/>
              </a:ext>
            </a:extLst>
          </p:cNvPr>
          <p:cNvSpPr txBox="1"/>
          <p:nvPr/>
        </p:nvSpPr>
        <p:spPr>
          <a:xfrm>
            <a:off x="11535136" y="3063957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ZALA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4D6B54BD-B0CC-416F-AB8A-8172C9AFC9B2}"/>
              </a:ext>
            </a:extLst>
          </p:cNvPr>
          <p:cNvSpPr txBox="1"/>
          <p:nvPr/>
        </p:nvSpPr>
        <p:spPr>
          <a:xfrm>
            <a:off x="11892327" y="364997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5.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1A4DBB42-6315-4192-8963-D6A51A221F51}"/>
              </a:ext>
            </a:extLst>
          </p:cNvPr>
          <p:cNvSpPr txBox="1"/>
          <p:nvPr/>
        </p:nvSpPr>
        <p:spPr>
          <a:xfrm>
            <a:off x="10466414" y="4145549"/>
            <a:ext cx="11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ZADNJA-6.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B3484FE5-61B0-4E3F-8582-2AE5AF0C9066}"/>
              </a:ext>
            </a:extLst>
          </p:cNvPr>
          <p:cNvSpPr txBox="1"/>
          <p:nvPr/>
        </p:nvSpPr>
        <p:spPr>
          <a:xfrm>
            <a:off x="9865804" y="4739771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847FA20-CC4B-4438-8A0F-85FB09BA7275}"/>
              </a:ext>
            </a:extLst>
          </p:cNvPr>
          <p:cNvSpPr txBox="1"/>
          <p:nvPr/>
        </p:nvSpPr>
        <p:spPr>
          <a:xfrm>
            <a:off x="9656974" y="5229786"/>
            <a:ext cx="69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SARA</a:t>
            </a:r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9EB128D0-6F02-4A60-8E71-4F912213E110}"/>
              </a:ext>
            </a:extLst>
          </p:cNvPr>
          <p:cNvSpPr txBox="1"/>
          <p:nvPr/>
        </p:nvSpPr>
        <p:spPr>
          <a:xfrm>
            <a:off x="11821706" y="583459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4.</a:t>
            </a:r>
          </a:p>
        </p:txBody>
      </p: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CE07C4CF-2810-44CA-9707-AF144068E175}"/>
              </a:ext>
            </a:extLst>
          </p:cNvPr>
          <p:cNvSpPr txBox="1"/>
          <p:nvPr/>
        </p:nvSpPr>
        <p:spPr>
          <a:xfrm>
            <a:off x="1445520" y="6056081"/>
            <a:ext cx="74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MAJA</a:t>
            </a:r>
          </a:p>
        </p:txBody>
      </p:sp>
    </p:spTree>
    <p:extLst>
      <p:ext uri="{BB962C8B-B14F-4D97-AF65-F5344CB8AC3E}">
        <p14:creationId xmlns:p14="http://schemas.microsoft.com/office/powerpoint/2010/main" val="6873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pink balloon vector illustration - Download Free Vectors, Clipart Graphics  &amp; Vector Art">
            <a:extLst>
              <a:ext uri="{FF2B5EF4-FFF2-40B4-BE49-F238E27FC236}">
                <a16:creationId xmlns:a16="http://schemas.microsoft.com/office/drawing/2014/main" id="{A94B5415-684C-439A-9362-ED96CA17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959" y="42185"/>
            <a:ext cx="1603315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5DD8B3F6-E66F-49CB-B152-D4A9CAD0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36" y="414839"/>
            <a:ext cx="967840" cy="2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Balloons Cliparts, Download Free Clip Art, Free Clip Art on Clipart  Library">
            <a:extLst>
              <a:ext uri="{FF2B5EF4-FFF2-40B4-BE49-F238E27FC236}">
                <a16:creationId xmlns:a16="http://schemas.microsoft.com/office/drawing/2014/main" id="{7E48B33C-049D-4342-8974-997C1BCD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69" y="689279"/>
            <a:ext cx="1051692" cy="19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ne Balloon Clipart - Balloon , Transparent Cartoon, Free Cliparts &amp;  Silhouettes - NetClipart">
            <a:extLst>
              <a:ext uri="{FF2B5EF4-FFF2-40B4-BE49-F238E27FC236}">
                <a16:creationId xmlns:a16="http://schemas.microsoft.com/office/drawing/2014/main" id="{E7E4B325-5F22-4F61-B308-107054C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06" y="901395"/>
            <a:ext cx="1055571" cy="19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limpse hendikepirani odejo orange balon clipart - konstantinmiro.com">
            <a:extLst>
              <a:ext uri="{FF2B5EF4-FFF2-40B4-BE49-F238E27FC236}">
                <a16:creationId xmlns:a16="http://schemas.microsoft.com/office/drawing/2014/main" id="{5BAA0133-4849-4F9C-8320-0EB3670E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59" y="42185"/>
            <a:ext cx="1791976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EEAA97C8-9C1E-4F13-88AB-D95FE19E1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/>
        </p:blipFill>
        <p:spPr bwMode="auto">
          <a:xfrm>
            <a:off x="10109290" y="0"/>
            <a:ext cx="1422219" cy="30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Vector Pink And Purple Balloon Ribbon Stock Vector - Illustration of  balloon, holiday: 32797381">
            <a:extLst>
              <a:ext uri="{FF2B5EF4-FFF2-40B4-BE49-F238E27FC236}">
                <a16:creationId xmlns:a16="http://schemas.microsoft.com/office/drawing/2014/main" id="{A77C63BF-F7AC-44AA-8385-04ED28AE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16081"/>
          <a:stretch/>
        </p:blipFill>
        <p:spPr bwMode="auto">
          <a:xfrm>
            <a:off x="5717298" y="474600"/>
            <a:ext cx="1611612" cy="23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ownload Free png Balloon Clipart, Clipart Boy, Vector Clipart, Birthday -  Yellow ... - DLPNG.com">
            <a:extLst>
              <a:ext uri="{FF2B5EF4-FFF2-40B4-BE49-F238E27FC236}">
                <a16:creationId xmlns:a16="http://schemas.microsoft.com/office/drawing/2014/main" id="{6410A575-ADE1-43EC-941C-7AD4259B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r="29091"/>
          <a:stretch/>
        </p:blipFill>
        <p:spPr bwMode="auto">
          <a:xfrm>
            <a:off x="3469944" y="195416"/>
            <a:ext cx="1144469" cy="2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F1C56BAB-8D3F-45A5-9D47-077CDBDB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12" y="126388"/>
            <a:ext cx="1831260" cy="2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Balloon Clipart - Balloon , Free Transparent Clipart - ClipartKey">
            <a:extLst>
              <a:ext uri="{FF2B5EF4-FFF2-40B4-BE49-F238E27FC236}">
                <a16:creationId xmlns:a16="http://schemas.microsoft.com/office/drawing/2014/main" id="{98783EC4-328E-42BF-8F62-DEB23915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r="19045"/>
          <a:stretch/>
        </p:blipFill>
        <p:spPr bwMode="auto">
          <a:xfrm>
            <a:off x="1292957" y="432141"/>
            <a:ext cx="1097914" cy="23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ngle Blue Balloon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C3F0BEB7-40EB-465B-8311-26333BA4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400" y="1303119"/>
            <a:ext cx="1176048" cy="2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982FDE78-EC6B-4167-BC2F-F7BC980CF3F2}"/>
              </a:ext>
            </a:extLst>
          </p:cNvPr>
          <p:cNvSpPr/>
          <p:nvPr/>
        </p:nvSpPr>
        <p:spPr>
          <a:xfrm>
            <a:off x="239191" y="2783405"/>
            <a:ext cx="8074870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PREŠTEJ IN POVEJ, KOLIKO JE VSEH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MODRIH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RUMENIH BALONOV?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KATERI PO VRSTI SO BALONI ZELENE BARVE?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ENAJSTI BALON?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SEDMI BALON?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ALI JE DEVETI BALON RUMEN?</a:t>
            </a:r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78250B9-C959-4540-A710-F8441959D74F}"/>
              </a:ext>
            </a:extLst>
          </p:cNvPr>
          <p:cNvSpPr txBox="1"/>
          <p:nvPr/>
        </p:nvSpPr>
        <p:spPr>
          <a:xfrm>
            <a:off x="6594574" y="290578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12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32213F48-CAF3-4954-B348-97067A9DD324}"/>
              </a:ext>
            </a:extLst>
          </p:cNvPr>
          <p:cNvSpPr txBox="1"/>
          <p:nvPr/>
        </p:nvSpPr>
        <p:spPr>
          <a:xfrm>
            <a:off x="4567696" y="340241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1E6AA551-DCC3-43C0-A785-08B46F1E2EE2}"/>
              </a:ext>
            </a:extLst>
          </p:cNvPr>
          <p:cNvSpPr txBox="1"/>
          <p:nvPr/>
        </p:nvSpPr>
        <p:spPr>
          <a:xfrm>
            <a:off x="4614413" y="394169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4CA0B8E-810B-4E5A-8A06-D8DFE931EDC6}"/>
              </a:ext>
            </a:extLst>
          </p:cNvPr>
          <p:cNvSpPr txBox="1"/>
          <p:nvPr/>
        </p:nvSpPr>
        <p:spPr>
          <a:xfrm>
            <a:off x="6096000" y="4520400"/>
            <a:ext cx="1239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00B050"/>
                </a:solidFill>
              </a:rPr>
              <a:t>2. IN 5.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922FE97F-93E7-4637-A4A7-01873CA6700C}"/>
              </a:ext>
            </a:extLst>
          </p:cNvPr>
          <p:cNvSpPr txBox="1"/>
          <p:nvPr/>
        </p:nvSpPr>
        <p:spPr>
          <a:xfrm>
            <a:off x="5137365" y="5112648"/>
            <a:ext cx="114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RDEČE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412131F3-64E4-4BFF-B746-15BF9329524F}"/>
              </a:ext>
            </a:extLst>
          </p:cNvPr>
          <p:cNvSpPr txBox="1"/>
          <p:nvPr/>
        </p:nvSpPr>
        <p:spPr>
          <a:xfrm>
            <a:off x="4798117" y="5623201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VIJOLIČNE</a:t>
            </a:r>
          </a:p>
        </p:txBody>
      </p:sp>
      <p:sp>
        <p:nvSpPr>
          <p:cNvPr id="20" name="PoljeZBesedilom 19">
            <a:extLst>
              <a:ext uri="{FF2B5EF4-FFF2-40B4-BE49-F238E27FC236}">
                <a16:creationId xmlns:a16="http://schemas.microsoft.com/office/drawing/2014/main" id="{E24B619F-28EF-47F0-90F7-1ECEB25EDDB3}"/>
              </a:ext>
            </a:extLst>
          </p:cNvPr>
          <p:cNvSpPr txBox="1"/>
          <p:nvPr/>
        </p:nvSpPr>
        <p:spPr>
          <a:xfrm>
            <a:off x="4563554" y="6215449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49883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6271E9-D92A-47EE-B6D3-B2B7FADCE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6" t="27171" r="39016" b="43704"/>
          <a:stretch/>
        </p:blipFill>
        <p:spPr>
          <a:xfrm>
            <a:off x="3622091" y="-1"/>
            <a:ext cx="8569911" cy="659554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FA560F1-DB4F-4B3C-B1D2-9C6ED0E50AE1}"/>
              </a:ext>
            </a:extLst>
          </p:cNvPr>
          <p:cNvSpPr txBox="1"/>
          <p:nvPr/>
        </p:nvSpPr>
        <p:spPr>
          <a:xfrm>
            <a:off x="0" y="105013"/>
            <a:ext cx="673793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OPAZUJ SLIKO IN USTNO ODGOVORI NA VPRAŠANJA:</a:t>
            </a:r>
          </a:p>
          <a:p>
            <a:endParaRPr lang="sl-SI" sz="2400" dirty="0"/>
          </a:p>
          <a:p>
            <a:endParaRPr lang="sl-SI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PREŠTEJ IN POVEJ, KOLIKO JE MODRIH VAGONOV?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KOLIKO JE RUMENIH VAGONOV?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KATERI PO VRSTI SO VAGONI ROZA BARVE?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PETNAJSTI VAGON?</a:t>
            </a:r>
          </a:p>
          <a:p>
            <a:pPr>
              <a:lnSpc>
                <a:spcPct val="150000"/>
              </a:lnSpc>
            </a:pPr>
            <a:endParaRPr lang="sl-SI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KAKŠNE BARVE JE SEDEMNAJSTI               VAGON?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sl-SI" sz="2400" dirty="0"/>
              <a:t>ALI JE TRINAJSTI VAGON                     RUMEN?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F98829A-7CAD-4A47-9536-EA140C93E8CD}"/>
              </a:ext>
            </a:extLst>
          </p:cNvPr>
          <p:cNvSpPr txBox="1"/>
          <p:nvPr/>
        </p:nvSpPr>
        <p:spPr>
          <a:xfrm>
            <a:off x="6575119" y="128126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6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9A6AE77-8A92-41B4-8EA4-07EE043AB8FE}"/>
              </a:ext>
            </a:extLst>
          </p:cNvPr>
          <p:cNvSpPr txBox="1"/>
          <p:nvPr/>
        </p:nvSpPr>
        <p:spPr>
          <a:xfrm>
            <a:off x="4466521" y="18746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6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8AE68765-3536-4D96-A87F-95550A26672C}"/>
              </a:ext>
            </a:extLst>
          </p:cNvPr>
          <p:cNvSpPr txBox="1"/>
          <p:nvPr/>
        </p:nvSpPr>
        <p:spPr>
          <a:xfrm>
            <a:off x="5686186" y="2397868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1. , 3. , 10. , 15. ,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A005020-A267-437D-9FF8-C86A8FE4915E}"/>
              </a:ext>
            </a:extLst>
          </p:cNvPr>
          <p:cNvSpPr txBox="1"/>
          <p:nvPr/>
        </p:nvSpPr>
        <p:spPr>
          <a:xfrm>
            <a:off x="5136035" y="2937753"/>
            <a:ext cx="1088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 ROZA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883D0A76-93DC-412B-A66A-DFDDABFD102E}"/>
              </a:ext>
            </a:extLst>
          </p:cNvPr>
          <p:cNvSpPr txBox="1"/>
          <p:nvPr/>
        </p:nvSpPr>
        <p:spPr>
          <a:xfrm>
            <a:off x="6716115" y="4097336"/>
            <a:ext cx="114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RDEČE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79EAB49-291D-4D68-8377-E8CF2FE5771E}"/>
              </a:ext>
            </a:extLst>
          </p:cNvPr>
          <p:cNvSpPr txBox="1"/>
          <p:nvPr/>
        </p:nvSpPr>
        <p:spPr>
          <a:xfrm>
            <a:off x="6187784" y="4620556"/>
            <a:ext cx="596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211077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KAKO JE PRAV?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2135560" y="1916832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sedemnajst</a:t>
            </a:r>
          </a:p>
          <a:p>
            <a:endParaRPr lang="sl-SI" sz="2800" dirty="0"/>
          </a:p>
          <a:p>
            <a:r>
              <a:rPr lang="sl-SI" sz="2800" dirty="0"/>
              <a:t>dvajseti</a:t>
            </a:r>
          </a:p>
          <a:p>
            <a:endParaRPr lang="sl-SI" sz="2800" dirty="0"/>
          </a:p>
          <a:p>
            <a:r>
              <a:rPr lang="sl-SI" sz="2800" dirty="0"/>
              <a:t>prvi</a:t>
            </a:r>
          </a:p>
          <a:p>
            <a:endParaRPr lang="sl-SI" sz="2800" dirty="0"/>
          </a:p>
          <a:p>
            <a:r>
              <a:rPr lang="sl-SI" sz="2800" dirty="0"/>
              <a:t>dvajset</a:t>
            </a:r>
          </a:p>
          <a:p>
            <a:endParaRPr lang="sl-SI" sz="2800" dirty="0"/>
          </a:p>
          <a:p>
            <a:r>
              <a:rPr lang="sl-SI" sz="2800" dirty="0"/>
              <a:t>sedemnajsti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544272" y="1844824"/>
            <a:ext cx="1080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17.</a:t>
            </a:r>
          </a:p>
          <a:p>
            <a:endParaRPr lang="sl-SI" sz="2800" dirty="0"/>
          </a:p>
          <a:p>
            <a:r>
              <a:rPr lang="sl-SI" sz="2800" dirty="0"/>
              <a:t>20</a:t>
            </a:r>
          </a:p>
          <a:p>
            <a:endParaRPr lang="sl-SI" sz="2800" dirty="0"/>
          </a:p>
          <a:p>
            <a:r>
              <a:rPr lang="sl-SI" sz="2800" dirty="0"/>
              <a:t>17</a:t>
            </a:r>
          </a:p>
          <a:p>
            <a:endParaRPr lang="sl-SI" sz="2800" dirty="0"/>
          </a:p>
          <a:p>
            <a:r>
              <a:rPr lang="sl-SI" sz="2800" dirty="0"/>
              <a:t>20. </a:t>
            </a:r>
          </a:p>
          <a:p>
            <a:endParaRPr lang="sl-SI" sz="2800" dirty="0"/>
          </a:p>
          <a:p>
            <a:r>
              <a:rPr lang="sl-SI" sz="2800" dirty="0"/>
              <a:t>1. </a:t>
            </a:r>
          </a:p>
        </p:txBody>
      </p:sp>
      <p:cxnSp>
        <p:nvCxnSpPr>
          <p:cNvPr id="8" name="Raven konektor 7"/>
          <p:cNvCxnSpPr/>
          <p:nvPr/>
        </p:nvCxnSpPr>
        <p:spPr>
          <a:xfrm>
            <a:off x="4007768" y="2204864"/>
            <a:ext cx="4392488" cy="15841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konektor 9"/>
          <p:cNvCxnSpPr/>
          <p:nvPr/>
        </p:nvCxnSpPr>
        <p:spPr>
          <a:xfrm>
            <a:off x="3575720" y="3068960"/>
            <a:ext cx="4824536" cy="158417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konektor 11"/>
          <p:cNvCxnSpPr/>
          <p:nvPr/>
        </p:nvCxnSpPr>
        <p:spPr>
          <a:xfrm>
            <a:off x="3575720" y="3933056"/>
            <a:ext cx="4896544" cy="158417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konektor 13"/>
          <p:cNvCxnSpPr/>
          <p:nvPr/>
        </p:nvCxnSpPr>
        <p:spPr>
          <a:xfrm flipV="1">
            <a:off x="3431704" y="3068960"/>
            <a:ext cx="4968552" cy="1800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konektor 15"/>
          <p:cNvCxnSpPr/>
          <p:nvPr/>
        </p:nvCxnSpPr>
        <p:spPr>
          <a:xfrm flipV="1">
            <a:off x="4079776" y="2204864"/>
            <a:ext cx="4392488" cy="338437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B35A1B3-F9F8-445C-86FF-70145C9CB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6" t="20109" r="39779" b="24450"/>
          <a:stretch/>
        </p:blipFill>
        <p:spPr>
          <a:xfrm>
            <a:off x="137161" y="75597"/>
            <a:ext cx="4558362" cy="6681821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0D10074-DDDC-40BE-957E-40E6660367DD}"/>
              </a:ext>
            </a:extLst>
          </p:cNvPr>
          <p:cNvSpPr txBox="1"/>
          <p:nvPr/>
        </p:nvSpPr>
        <p:spPr>
          <a:xfrm>
            <a:off x="4842236" y="75597"/>
            <a:ext cx="6685676" cy="649408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2000" dirty="0"/>
              <a:t>NA ŠPORTNEM DNEVU JE SMUČALO 7 DEČKOV IN TRI DEKLICE.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POVEJ, KATERA/KATERI V VRSTI JE ….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MAŠA JE……..</a:t>
            </a:r>
          </a:p>
          <a:p>
            <a:r>
              <a:rPr lang="sl-SI" dirty="0"/>
              <a:t>NIK JE ………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:</a:t>
            </a:r>
          </a:p>
          <a:p>
            <a:r>
              <a:rPr lang="sl-SI" dirty="0"/>
              <a:t>TIM JE ……</a:t>
            </a:r>
          </a:p>
          <a:p>
            <a:endParaRPr lang="sl-SI" dirty="0"/>
          </a:p>
          <a:p>
            <a:r>
              <a:rPr lang="sl-SI" dirty="0"/>
              <a:t>KOLIKO UČENCEV TEKMUJE?</a:t>
            </a:r>
          </a:p>
          <a:p>
            <a:r>
              <a:rPr lang="sl-SI" dirty="0"/>
              <a:t>KDO JE DESETI?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154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C563CFD-7BDA-45C1-8C2B-65EE3C83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31" t="19891" r="39017" b="22404"/>
          <a:stretch/>
        </p:blipFill>
        <p:spPr>
          <a:xfrm>
            <a:off x="0" y="-1"/>
            <a:ext cx="5029200" cy="684386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8093F1-6896-4AC2-B079-F9C317B9514F}"/>
              </a:ext>
            </a:extLst>
          </p:cNvPr>
          <p:cNvSpPr txBox="1"/>
          <p:nvPr/>
        </p:nvSpPr>
        <p:spPr>
          <a:xfrm>
            <a:off x="43434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19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FB64F35-E570-46C6-AF82-95DCE3BC6FB9}"/>
              </a:ext>
            </a:extLst>
          </p:cNvPr>
          <p:cNvSpPr txBox="1"/>
          <p:nvPr/>
        </p:nvSpPr>
        <p:spPr>
          <a:xfrm>
            <a:off x="5852162" y="228600"/>
            <a:ext cx="361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TO STRAN REŠI SAM(A) IN MI POŠLJI.</a:t>
            </a:r>
          </a:p>
        </p:txBody>
      </p:sp>
    </p:spTree>
    <p:extLst>
      <p:ext uri="{BB962C8B-B14F-4D97-AF65-F5344CB8AC3E}">
        <p14:creationId xmlns:p14="http://schemas.microsoft.com/office/powerpoint/2010/main" val="14501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vnica - polski.info">
            <a:extLst>
              <a:ext uri="{FF2B5EF4-FFF2-40B4-BE49-F238E27FC236}">
                <a16:creationId xmlns:a16="http://schemas.microsoft.com/office/drawing/2014/main" id="{41E8BB01-A2FB-4F62-AF0E-55EAED03C2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398"/>
            <a:ext cx="8519104" cy="6298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FD7B89E-7AA8-4A1B-8147-81976361882E}"/>
              </a:ext>
            </a:extLst>
          </p:cNvPr>
          <p:cNvSpPr txBox="1"/>
          <p:nvPr/>
        </p:nvSpPr>
        <p:spPr>
          <a:xfrm>
            <a:off x="7704238" y="775485"/>
            <a:ext cx="41147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KOLIKO OVČK JE NA TRAVNIKU?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0B1CFF0B-B40C-44C1-90E0-49C1815AB1C6}"/>
              </a:ext>
            </a:extLst>
          </p:cNvPr>
          <p:cNvSpPr txBox="1"/>
          <p:nvPr/>
        </p:nvSpPr>
        <p:spPr>
          <a:xfrm>
            <a:off x="9959709" y="2225235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4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8976BC8-CF4E-4257-9209-F5E4DB7F7837}"/>
              </a:ext>
            </a:extLst>
          </p:cNvPr>
          <p:cNvSpPr txBox="1"/>
          <p:nvPr/>
        </p:nvSpPr>
        <p:spPr>
          <a:xfrm>
            <a:off x="9804660" y="3429000"/>
            <a:ext cx="712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ŠTIRI</a:t>
            </a:r>
          </a:p>
        </p:txBody>
      </p:sp>
    </p:spTree>
    <p:extLst>
      <p:ext uri="{BB962C8B-B14F-4D97-AF65-F5344CB8AC3E}">
        <p14:creationId xmlns:p14="http://schemas.microsoft.com/office/powerpoint/2010/main" val="384736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ovnica - polski.info">
            <a:extLst>
              <a:ext uri="{FF2B5EF4-FFF2-40B4-BE49-F238E27FC236}">
                <a16:creationId xmlns:a16="http://schemas.microsoft.com/office/drawing/2014/main" id="{41E8BB01-A2FB-4F62-AF0E-55EAED03C2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96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3D1A8209-FF87-40ED-8641-A99E048B3DCA}"/>
              </a:ext>
            </a:extLst>
          </p:cNvPr>
          <p:cNvSpPr/>
          <p:nvPr/>
        </p:nvSpPr>
        <p:spPr>
          <a:xfrm>
            <a:off x="6338655" y="2295345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42019EB-CA39-4151-A0D1-776EBA425FDC}"/>
              </a:ext>
            </a:extLst>
          </p:cNvPr>
          <p:cNvSpPr txBox="1"/>
          <p:nvPr/>
        </p:nvSpPr>
        <p:spPr>
          <a:xfrm>
            <a:off x="6470653" y="351578"/>
            <a:ext cx="5453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KATERA PO VRSTI JE OBKROŽENA OVČKA?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FD2755C-4BE0-48E6-ABE2-959E03FA08B4}"/>
              </a:ext>
            </a:extLst>
          </p:cNvPr>
          <p:cNvSpPr txBox="1"/>
          <p:nvPr/>
        </p:nvSpPr>
        <p:spPr>
          <a:xfrm>
            <a:off x="10322014" y="1743271"/>
            <a:ext cx="583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/>
              <a:t>4</a:t>
            </a:r>
            <a:r>
              <a:rPr lang="sl-SI" sz="4800" b="1" dirty="0"/>
              <a:t>.</a:t>
            </a:r>
            <a:endParaRPr lang="sl-SI" sz="3600" b="1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31216FD-44A5-4ABB-8251-5805C9E5B8F2}"/>
              </a:ext>
            </a:extLst>
          </p:cNvPr>
          <p:cNvSpPr txBox="1"/>
          <p:nvPr/>
        </p:nvSpPr>
        <p:spPr>
          <a:xfrm>
            <a:off x="10125742" y="3504296"/>
            <a:ext cx="97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/>
              <a:t>ČETRTA</a:t>
            </a:r>
          </a:p>
        </p:txBody>
      </p:sp>
    </p:spTree>
    <p:extLst>
      <p:ext uri="{BB962C8B-B14F-4D97-AF65-F5344CB8AC3E}">
        <p14:creationId xmlns:p14="http://schemas.microsoft.com/office/powerpoint/2010/main" val="2292321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k\AppData\Local\Microsoft\Windows\Temporary Internet Files\Content.IE5\NN1KZCCV\MP900448290[1].jpg">
            <a:extLst>
              <a:ext uri="{FF2B5EF4-FFF2-40B4-BE49-F238E27FC236}">
                <a16:creationId xmlns:a16="http://schemas.microsoft.com/office/drawing/2014/main" id="{5773CBFE-CB2B-4FA0-90CF-99059432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45" y="127161"/>
            <a:ext cx="3890986" cy="5853697"/>
          </a:xfrm>
          <a:prstGeom prst="rect">
            <a:avLst/>
          </a:prstGeom>
          <a:noFill/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1A0F22AD-6E43-4710-81FF-4012C7A7AFE2}"/>
              </a:ext>
            </a:extLst>
          </p:cNvPr>
          <p:cNvSpPr/>
          <p:nvPr/>
        </p:nvSpPr>
        <p:spPr>
          <a:xfrm>
            <a:off x="1201972" y="5438176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l-SI" sz="2800" dirty="0"/>
              <a:t>Imam </a:t>
            </a:r>
            <a:r>
              <a:rPr lang="sl-SI" sz="2800" b="1" dirty="0"/>
              <a:t>SEDEM</a:t>
            </a:r>
            <a:r>
              <a:rPr lang="sl-SI" sz="2800" dirty="0"/>
              <a:t> knjig</a:t>
            </a:r>
            <a:r>
              <a:rPr lang="sl-SI" dirty="0"/>
              <a:t>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C73808B-2305-4D36-BAC2-C49F5E04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8701" y="640064"/>
            <a:ext cx="2604614" cy="425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2E0A809C-AAC9-46CD-BE8A-CCC0BA25BE65}"/>
              </a:ext>
            </a:extLst>
          </p:cNvPr>
          <p:cNvSpPr/>
          <p:nvPr/>
        </p:nvSpPr>
        <p:spPr>
          <a:xfrm>
            <a:off x="6096000" y="178399"/>
            <a:ext cx="6613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ZA ŠTEVILKO, KI POVE, NA KATEREM MESTU JE TEKMOVALEC, </a:t>
            </a:r>
          </a:p>
          <a:p>
            <a:pPr>
              <a:buNone/>
            </a:pPr>
            <a:r>
              <a:rPr lang="sl-SI" b="1" dirty="0">
                <a:solidFill>
                  <a:srgbClr val="FF0000"/>
                </a:solidFill>
              </a:rPr>
              <a:t>JE </a:t>
            </a:r>
            <a:r>
              <a:rPr lang="sl-SI" b="1" u="sng" dirty="0">
                <a:solidFill>
                  <a:srgbClr val="FF0000"/>
                </a:solidFill>
              </a:rPr>
              <a:t>VEDNO PIKA!</a:t>
            </a:r>
          </a:p>
          <a:p>
            <a:pPr>
              <a:buNone/>
            </a:pPr>
            <a:endParaRPr lang="sl-SI" u="sng" dirty="0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5948B8B-FF81-40E1-94E3-3B2B231C18FE}"/>
              </a:ext>
            </a:extLst>
          </p:cNvPr>
          <p:cNvSpPr/>
          <p:nvPr/>
        </p:nvSpPr>
        <p:spPr>
          <a:xfrm>
            <a:off x="6443056" y="5008916"/>
            <a:ext cx="4296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l-SI" sz="2800" dirty="0"/>
              <a:t>Na tekmovanju je bil </a:t>
            </a:r>
            <a:r>
              <a:rPr lang="sl-SI" sz="2800" b="1" dirty="0"/>
              <a:t>SEDMI</a:t>
            </a:r>
            <a:r>
              <a:rPr lang="sl-SI" dirty="0"/>
              <a:t>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61FC0F3-38FC-4035-87F7-4CAFA6F73AE7}"/>
              </a:ext>
            </a:extLst>
          </p:cNvPr>
          <p:cNvSpPr txBox="1"/>
          <p:nvPr/>
        </p:nvSpPr>
        <p:spPr>
          <a:xfrm>
            <a:off x="2377440" y="596139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BB6F4A2-298D-4EB0-B335-952BE11DA907}"/>
              </a:ext>
            </a:extLst>
          </p:cNvPr>
          <p:cNvSpPr txBox="1"/>
          <p:nvPr/>
        </p:nvSpPr>
        <p:spPr>
          <a:xfrm>
            <a:off x="8475738" y="5918802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7.</a:t>
            </a:r>
          </a:p>
        </p:txBody>
      </p:sp>
      <p:cxnSp>
        <p:nvCxnSpPr>
          <p:cNvPr id="10" name="Raven puščični povezovalnik 9">
            <a:extLst>
              <a:ext uri="{FF2B5EF4-FFF2-40B4-BE49-F238E27FC236}">
                <a16:creationId xmlns:a16="http://schemas.microsoft.com/office/drawing/2014/main" id="{7C03C0F0-634D-4DCF-93E0-197558375319}"/>
              </a:ext>
            </a:extLst>
          </p:cNvPr>
          <p:cNvCxnSpPr/>
          <p:nvPr/>
        </p:nvCxnSpPr>
        <p:spPr>
          <a:xfrm>
            <a:off x="6643991" y="1101729"/>
            <a:ext cx="2363822" cy="5201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54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Živali ne znajo govoriti #1 - Najstnica.si">
            <a:extLst>
              <a:ext uri="{FF2B5EF4-FFF2-40B4-BE49-F238E27FC236}">
                <a16:creationId xmlns:a16="http://schemas.microsoft.com/office/drawing/2014/main" id="{07A0BE9F-24AA-4900-A8A6-AF6FF9EC9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4"/>
          <a:stretch/>
        </p:blipFill>
        <p:spPr bwMode="auto">
          <a:xfrm>
            <a:off x="70325" y="1713784"/>
            <a:ext cx="11862595" cy="223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Živali ne znajo govoriti #1 - Najstnica.si">
            <a:extLst>
              <a:ext uri="{FF2B5EF4-FFF2-40B4-BE49-F238E27FC236}">
                <a16:creationId xmlns:a16="http://schemas.microsoft.com/office/drawing/2014/main" id="{70EA237A-1EFC-45D0-A776-51858AC6A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9" t="50375" r="-659" b="-4159"/>
          <a:stretch/>
        </p:blipFill>
        <p:spPr bwMode="auto">
          <a:xfrm>
            <a:off x="9074309" y="1713784"/>
            <a:ext cx="2993137" cy="240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C36904F-8BD3-4110-A923-91430A4A2AF3}"/>
              </a:ext>
            </a:extLst>
          </p:cNvPr>
          <p:cNvSpPr txBox="1"/>
          <p:nvPr/>
        </p:nvSpPr>
        <p:spPr>
          <a:xfrm>
            <a:off x="754088" y="223471"/>
            <a:ext cx="34404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KATERA ŽIVAL JE PRVA?</a:t>
            </a:r>
          </a:p>
          <a:p>
            <a:endParaRPr lang="sl-SI" sz="2400" dirty="0"/>
          </a:p>
          <a:p>
            <a:r>
              <a:rPr lang="sl-SI" sz="2400" dirty="0"/>
              <a:t>KATERA ŽIVAL JE TRETJA?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KATERI PO VRSTI JE KUŽA?</a:t>
            </a:r>
          </a:p>
          <a:p>
            <a:endParaRPr lang="sl-SI" sz="2400" dirty="0"/>
          </a:p>
          <a:p>
            <a:r>
              <a:rPr lang="sl-SI" sz="2400" dirty="0"/>
              <a:t>KATERA ŽIVAL JE ZADNJA?</a:t>
            </a:r>
            <a:endParaRPr lang="sl-SI" dirty="0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03E2C1A5-ECAD-4FAC-9400-A4D722B8F56E}"/>
              </a:ext>
            </a:extLst>
          </p:cNvPr>
          <p:cNvSpPr/>
          <p:nvPr/>
        </p:nvSpPr>
        <p:spPr>
          <a:xfrm>
            <a:off x="70324" y="1352000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9A42174B-E57F-4957-83AB-4937800746F3}"/>
              </a:ext>
            </a:extLst>
          </p:cNvPr>
          <p:cNvSpPr/>
          <p:nvPr/>
        </p:nvSpPr>
        <p:spPr>
          <a:xfrm>
            <a:off x="6096000" y="1289854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4EDB74FC-632C-415F-8E9F-E3D886960DCE}"/>
              </a:ext>
            </a:extLst>
          </p:cNvPr>
          <p:cNvSpPr/>
          <p:nvPr/>
        </p:nvSpPr>
        <p:spPr>
          <a:xfrm>
            <a:off x="9208836" y="1506262"/>
            <a:ext cx="2858610" cy="30805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FB5FF1D-D659-4731-BBF9-E6017EC7AA71}"/>
              </a:ext>
            </a:extLst>
          </p:cNvPr>
          <p:cNvSpPr txBox="1"/>
          <p:nvPr/>
        </p:nvSpPr>
        <p:spPr>
          <a:xfrm>
            <a:off x="4194517" y="3636301"/>
            <a:ext cx="779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000" b="1" dirty="0">
                <a:solidFill>
                  <a:srgbClr val="FF00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65531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id="{A9792E8B-34E8-487A-BBF3-0B448AFB3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1"/>
          <a:stretch/>
        </p:blipFill>
        <p:spPr bwMode="auto">
          <a:xfrm>
            <a:off x="0" y="1474713"/>
            <a:ext cx="12192000" cy="40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D77964E6-1697-48E8-BDAF-DC05140BF4E3}"/>
              </a:ext>
            </a:extLst>
          </p:cNvPr>
          <p:cNvSpPr/>
          <p:nvPr/>
        </p:nvSpPr>
        <p:spPr>
          <a:xfrm>
            <a:off x="1409075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1.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825DF5C-6333-4931-A6F2-5D5EF5124368}"/>
              </a:ext>
            </a:extLst>
          </p:cNvPr>
          <p:cNvSpPr/>
          <p:nvPr/>
        </p:nvSpPr>
        <p:spPr>
          <a:xfrm>
            <a:off x="4030230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2.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2FE4C171-4C0E-4E30-9E99-3AC64D215E45}"/>
              </a:ext>
            </a:extLst>
          </p:cNvPr>
          <p:cNvSpPr/>
          <p:nvPr/>
        </p:nvSpPr>
        <p:spPr>
          <a:xfrm>
            <a:off x="6989652" y="5595862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3.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F7DEC1D9-BF0A-4C14-890F-BC3DB968E319}"/>
              </a:ext>
            </a:extLst>
          </p:cNvPr>
          <p:cNvSpPr/>
          <p:nvPr/>
        </p:nvSpPr>
        <p:spPr>
          <a:xfrm>
            <a:off x="9985947" y="5595861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4.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A1F7DE1-EC73-4387-BC10-75FD03210A6F}"/>
              </a:ext>
            </a:extLst>
          </p:cNvPr>
          <p:cNvSpPr txBox="1"/>
          <p:nvPr/>
        </p:nvSpPr>
        <p:spPr>
          <a:xfrm>
            <a:off x="282627" y="184342"/>
            <a:ext cx="40372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KOLIKO OTROK TEČE? PREŠTEJ!</a:t>
            </a:r>
          </a:p>
          <a:p>
            <a:r>
              <a:rPr lang="sl-SI" sz="2400" dirty="0"/>
              <a:t>KDO JE PRVI?</a:t>
            </a:r>
          </a:p>
          <a:p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99ACD9C-703E-44FE-B3EA-0C0FE59C7F77}"/>
              </a:ext>
            </a:extLst>
          </p:cNvPr>
          <p:cNvSpPr txBox="1"/>
          <p:nvPr/>
        </p:nvSpPr>
        <p:spPr>
          <a:xfrm>
            <a:off x="9985947" y="-573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3.</a:t>
            </a:r>
          </a:p>
        </p:txBody>
      </p:sp>
      <p:pic>
        <p:nvPicPr>
          <p:cNvPr id="9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id="{96DFCC4A-B19A-406B-BB99-F4172F26E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r="26614" b="21388"/>
          <a:stretch/>
        </p:blipFill>
        <p:spPr bwMode="auto">
          <a:xfrm>
            <a:off x="8703908" y="-40749"/>
            <a:ext cx="745725" cy="9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oys and Girl Running stock vector. Illustration of field - 43387317">
            <a:extLst>
              <a:ext uri="{FF2B5EF4-FFF2-40B4-BE49-F238E27FC236}">
                <a16:creationId xmlns:a16="http://schemas.microsoft.com/office/drawing/2014/main" id="{273C9C75-7E52-43BA-AFC8-F13C29A91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4" r="692" b="19542"/>
          <a:stretch/>
        </p:blipFill>
        <p:spPr bwMode="auto">
          <a:xfrm>
            <a:off x="6688484" y="384396"/>
            <a:ext cx="602336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F905EF0-E566-4095-A3C6-B1B560B47F23}"/>
              </a:ext>
            </a:extLst>
          </p:cNvPr>
          <p:cNvSpPr txBox="1"/>
          <p:nvPr/>
        </p:nvSpPr>
        <p:spPr>
          <a:xfrm>
            <a:off x="4319886" y="1754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CE1E36CC-5867-44D7-85DF-9720F1810771}"/>
              </a:ext>
            </a:extLst>
          </p:cNvPr>
          <p:cNvSpPr/>
          <p:nvPr/>
        </p:nvSpPr>
        <p:spPr>
          <a:xfrm>
            <a:off x="6338515" y="46207"/>
            <a:ext cx="642119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/>
              <a:t>KATERA PO VRSTI JE                    ?</a:t>
            </a:r>
          </a:p>
          <a:p>
            <a:endParaRPr lang="sl-SI" dirty="0"/>
          </a:p>
          <a:p>
            <a:r>
              <a:rPr lang="sl-SI" sz="2000" dirty="0"/>
              <a:t>TA              DEKLICA JE?</a:t>
            </a: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3246C4E-E598-4715-8F8D-1567BAD87FE3}"/>
              </a:ext>
            </a:extLst>
          </p:cNvPr>
          <p:cNvCxnSpPr/>
          <p:nvPr/>
        </p:nvCxnSpPr>
        <p:spPr>
          <a:xfrm flipH="1">
            <a:off x="2181225" y="657225"/>
            <a:ext cx="120031" cy="8992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63D73FB5-2793-445E-980E-81DEE0694530}"/>
              </a:ext>
            </a:extLst>
          </p:cNvPr>
          <p:cNvSpPr txBox="1"/>
          <p:nvPr/>
        </p:nvSpPr>
        <p:spPr>
          <a:xfrm>
            <a:off x="9675605" y="483461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>
                <a:solidFill>
                  <a:srgbClr val="FF0000"/>
                </a:solidFill>
              </a:rPr>
              <a:t>4.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5151F38-7A1B-4ACB-AB6E-43F796FBA865}"/>
              </a:ext>
            </a:extLst>
          </p:cNvPr>
          <p:cNvSpPr txBox="1"/>
          <p:nvPr/>
        </p:nvSpPr>
        <p:spPr>
          <a:xfrm>
            <a:off x="10319301" y="606571"/>
            <a:ext cx="1702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ZADNJA</a:t>
            </a:r>
          </a:p>
        </p:txBody>
      </p:sp>
    </p:spTree>
    <p:extLst>
      <p:ext uri="{BB962C8B-B14F-4D97-AF65-F5344CB8AC3E}">
        <p14:creationId xmlns:p14="http://schemas.microsoft.com/office/powerpoint/2010/main" val="3801618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id="{CF6C60EB-88E2-4478-A1E1-A8DDA52D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90" y="0"/>
            <a:ext cx="809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1F2E2DD-7157-4A2D-B734-B239AF5AC089}"/>
              </a:ext>
            </a:extLst>
          </p:cNvPr>
          <p:cNvSpPr txBox="1"/>
          <p:nvPr/>
        </p:nvSpPr>
        <p:spPr>
          <a:xfrm>
            <a:off x="3602005" y="2958407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0780F24-572A-41D0-9AA8-7D046D275B41}"/>
              </a:ext>
            </a:extLst>
          </p:cNvPr>
          <p:cNvSpPr txBox="1"/>
          <p:nvPr/>
        </p:nvSpPr>
        <p:spPr>
          <a:xfrm>
            <a:off x="8776256" y="2611956"/>
            <a:ext cx="123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  <a:endParaRPr lang="sl-SI" sz="32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93DEEFE-45C9-49B0-83D2-EDADA5B5AC2B}"/>
              </a:ext>
            </a:extLst>
          </p:cNvPr>
          <p:cNvSpPr txBox="1"/>
          <p:nvPr/>
        </p:nvSpPr>
        <p:spPr>
          <a:xfrm>
            <a:off x="3505832" y="6129214"/>
            <a:ext cx="106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411EA6D-D916-49DE-A5E1-BB96965570E6}"/>
              </a:ext>
            </a:extLst>
          </p:cNvPr>
          <p:cNvSpPr txBox="1"/>
          <p:nvPr/>
        </p:nvSpPr>
        <p:spPr>
          <a:xfrm>
            <a:off x="5774224" y="2479831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2C29F72-8C3B-4085-BC4E-1A3802CBF1C4}"/>
              </a:ext>
            </a:extLst>
          </p:cNvPr>
          <p:cNvSpPr txBox="1"/>
          <p:nvPr/>
        </p:nvSpPr>
        <p:spPr>
          <a:xfrm>
            <a:off x="5936336" y="6129213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1FB405C-97CF-4F23-8EC3-08B17EA35CCA}"/>
              </a:ext>
            </a:extLst>
          </p:cNvPr>
          <p:cNvSpPr txBox="1"/>
          <p:nvPr/>
        </p:nvSpPr>
        <p:spPr>
          <a:xfrm>
            <a:off x="8847492" y="6133851"/>
            <a:ext cx="135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  <a:endParaRPr lang="sl-SI" sz="3200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8E842A31-63C9-407C-BF8E-6A500FD998E6}"/>
              </a:ext>
            </a:extLst>
          </p:cNvPr>
          <p:cNvSpPr/>
          <p:nvPr/>
        </p:nvSpPr>
        <p:spPr>
          <a:xfrm>
            <a:off x="1985630" y="2904344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1.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40681DF-A7F0-419F-B941-4CA2A34E0029}"/>
              </a:ext>
            </a:extLst>
          </p:cNvPr>
          <p:cNvSpPr/>
          <p:nvPr/>
        </p:nvSpPr>
        <p:spPr>
          <a:xfrm>
            <a:off x="6270473" y="3018526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2.</a:t>
            </a:r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0F548DE4-B623-4B77-B522-1D8397857ADD}"/>
              </a:ext>
            </a:extLst>
          </p:cNvPr>
          <p:cNvSpPr/>
          <p:nvPr/>
        </p:nvSpPr>
        <p:spPr>
          <a:xfrm>
            <a:off x="9037872" y="3082868"/>
            <a:ext cx="1049312" cy="1049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4400" b="1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31827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UČANJE MED ZIMSKIMI POČITNICAMI | OŠ LOVRENC NA POHORJU">
            <a:extLst>
              <a:ext uri="{FF2B5EF4-FFF2-40B4-BE49-F238E27FC236}">
                <a16:creationId xmlns:a16="http://schemas.microsoft.com/office/drawing/2014/main" id="{EB031872-6420-45FA-BC36-0996BF6B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43" y="0"/>
            <a:ext cx="7613597" cy="677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FBBC47-0700-4586-8D8D-2A2869DA5D03}"/>
              </a:ext>
            </a:extLst>
          </p:cNvPr>
          <p:cNvSpPr txBox="1"/>
          <p:nvPr/>
        </p:nvSpPr>
        <p:spPr>
          <a:xfrm>
            <a:off x="6598172" y="5780782"/>
            <a:ext cx="950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PRVI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7C145B-C7FC-4C06-928E-AE406EC4B980}"/>
              </a:ext>
            </a:extLst>
          </p:cNvPr>
          <p:cNvSpPr txBox="1"/>
          <p:nvPr/>
        </p:nvSpPr>
        <p:spPr>
          <a:xfrm>
            <a:off x="1737812" y="3793472"/>
            <a:ext cx="1287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DRUGI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2A85610-D481-4D02-9CAC-9741B956918E}"/>
              </a:ext>
            </a:extLst>
          </p:cNvPr>
          <p:cNvSpPr txBox="1"/>
          <p:nvPr/>
        </p:nvSpPr>
        <p:spPr>
          <a:xfrm>
            <a:off x="8339819" y="2071205"/>
            <a:ext cx="1231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TRETJI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86926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part Panda - Free Clipart Images">
            <a:extLst>
              <a:ext uri="{FF2B5EF4-FFF2-40B4-BE49-F238E27FC236}">
                <a16:creationId xmlns:a16="http://schemas.microsoft.com/office/drawing/2014/main" id="{5300DAFE-3075-48D8-BB09-64B0711A8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8"/>
          <a:stretch/>
        </p:blipFill>
        <p:spPr bwMode="auto">
          <a:xfrm>
            <a:off x="6690647" y="2925180"/>
            <a:ext cx="24243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toon Green Car Stock Photo, Picture And Royalty Free Image. Image  3916112.">
            <a:extLst>
              <a:ext uri="{FF2B5EF4-FFF2-40B4-BE49-F238E27FC236}">
                <a16:creationId xmlns:a16="http://schemas.microsoft.com/office/drawing/2014/main" id="{257643BD-FDB9-40B9-B1F8-FE7E4B0D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010" y="2605589"/>
            <a:ext cx="2986505" cy="192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mall green car vector graphics | Free SVG">
            <a:extLst>
              <a:ext uri="{FF2B5EF4-FFF2-40B4-BE49-F238E27FC236}">
                <a16:creationId xmlns:a16="http://schemas.microsoft.com/office/drawing/2014/main" id="{54B36AFE-507E-40E3-BAF5-49DCFA85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0520" y="1573896"/>
            <a:ext cx="2260094" cy="37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1C2AEF5-BE8B-44AB-BDA8-9536BF2A21AB}"/>
              </a:ext>
            </a:extLst>
          </p:cNvPr>
          <p:cNvSpPr txBox="1"/>
          <p:nvPr/>
        </p:nvSpPr>
        <p:spPr>
          <a:xfrm>
            <a:off x="998621" y="757991"/>
            <a:ext cx="468429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sz="3600" dirty="0"/>
              <a:t>KATERI JE ČETRTI AVTO?</a:t>
            </a:r>
          </a:p>
        </p:txBody>
      </p:sp>
      <p:pic>
        <p:nvPicPr>
          <p:cNvPr id="3076" name="Picture 4" descr="Cute Cartoon Green Car. Vector Illustration Isolated On White.. Royalty  Free Cliparts, Vectors, And Stock Illustration. Image 115054300.">
            <a:extLst>
              <a:ext uri="{FF2B5EF4-FFF2-40B4-BE49-F238E27FC236}">
                <a16:creationId xmlns:a16="http://schemas.microsoft.com/office/drawing/2014/main" id="{BA4888B4-EC0B-4ABD-9861-D9E3C1C72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043613"/>
            <a:ext cx="2377768" cy="258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orful green car isolated on white background Vector Image">
            <a:extLst>
              <a:ext uri="{FF2B5EF4-FFF2-40B4-BE49-F238E27FC236}">
                <a16:creationId xmlns:a16="http://schemas.microsoft.com/office/drawing/2014/main" id="{2F002B0E-D19A-4F20-9EBB-44949E2E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6750" r="5595" b="30122"/>
          <a:stretch/>
        </p:blipFill>
        <p:spPr bwMode="auto">
          <a:xfrm>
            <a:off x="2232103" y="2646947"/>
            <a:ext cx="2377769" cy="15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</TotalTime>
  <Words>426</Words>
  <Application>Microsoft Office PowerPoint</Application>
  <PresentationFormat>Širokozaslonsko</PresentationFormat>
  <Paragraphs>177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Wingdings</vt:lpstr>
      <vt:lpstr>Officeova tema</vt:lpstr>
      <vt:lpstr>PRVI , DRUGI , TRETJI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KAKO JE PRAV?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, DRUGI , TRETJI</dc:title>
  <dc:creator>Gracija Rossi</dc:creator>
  <cp:lastModifiedBy>Gracija Rossi</cp:lastModifiedBy>
  <cp:revision>29</cp:revision>
  <dcterms:created xsi:type="dcterms:W3CDTF">2021-01-07T17:56:38Z</dcterms:created>
  <dcterms:modified xsi:type="dcterms:W3CDTF">2021-01-08T13:21:55Z</dcterms:modified>
</cp:coreProperties>
</file>