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56" r:id="rId4"/>
    <p:sldId id="263" r:id="rId5"/>
    <p:sldId id="258" r:id="rId6"/>
    <p:sldId id="259" r:id="rId7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-466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55893567-1027-4D0E-B322-AC191A8367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="" xmlns:a16="http://schemas.microsoft.com/office/drawing/2014/main" id="{F9F4E3B1-532A-46F4-B78C-DBBF2912A6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="" xmlns:a16="http://schemas.microsoft.com/office/drawing/2014/main" id="{60A60515-C415-450A-AEB4-758110E86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77578-EC75-4381-9AF0-71AF1E7DF516}" type="datetimeFigureOut">
              <a:rPr lang="sl-SI" smtClean="0"/>
              <a:pPr/>
              <a:t>23. 01. 2021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="" xmlns:a16="http://schemas.microsoft.com/office/drawing/2014/main" id="{F5F2DB4C-657D-4310-8A49-11429B826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="" xmlns:a16="http://schemas.microsoft.com/office/drawing/2014/main" id="{6AC2162A-9860-4CF5-9B36-2C3AB2AA4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D7FF9-B3AA-4973-8C9B-D7204DE78AD0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1861425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E1F1D7AD-95F4-4772-8B94-21BBF8775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="" xmlns:a16="http://schemas.microsoft.com/office/drawing/2014/main" id="{FC092A26-1E24-43A6-BA8A-49F8B4981D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="" xmlns:a16="http://schemas.microsoft.com/office/drawing/2014/main" id="{73F50498-C46B-4DB8-AF92-8E323BD7E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77578-EC75-4381-9AF0-71AF1E7DF516}" type="datetimeFigureOut">
              <a:rPr lang="sl-SI" smtClean="0"/>
              <a:pPr/>
              <a:t>23. 01. 2021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="" xmlns:a16="http://schemas.microsoft.com/office/drawing/2014/main" id="{C6E8BB16-F59A-4ACF-90F4-357AFE88B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="" xmlns:a16="http://schemas.microsoft.com/office/drawing/2014/main" id="{DFB47FBC-B743-419F-B0EE-215EC45EF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D7FF9-B3AA-4973-8C9B-D7204DE78AD0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3185230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="" xmlns:a16="http://schemas.microsoft.com/office/drawing/2014/main" id="{53402295-DA0B-4FEC-A02B-66BB443C63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="" xmlns:a16="http://schemas.microsoft.com/office/drawing/2014/main" id="{C6BF07B8-C811-4F2F-A349-1D9ED90FCA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="" xmlns:a16="http://schemas.microsoft.com/office/drawing/2014/main" id="{B22053FC-D82B-4FF0-AA12-C1DE27960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77578-EC75-4381-9AF0-71AF1E7DF516}" type="datetimeFigureOut">
              <a:rPr lang="sl-SI" smtClean="0"/>
              <a:pPr/>
              <a:t>23. 01. 2021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="" xmlns:a16="http://schemas.microsoft.com/office/drawing/2014/main" id="{C83A5FC3-CA44-4E08-B377-BA41A464D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="" xmlns:a16="http://schemas.microsoft.com/office/drawing/2014/main" id="{E12A13E1-9974-43DD-AB96-504AFE034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D7FF9-B3AA-4973-8C9B-D7204DE78AD0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1776259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72572ABC-A3FD-47D8-AD2C-851BFFB37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="" xmlns:a16="http://schemas.microsoft.com/office/drawing/2014/main" id="{D0709052-1306-4BE2-A742-7314001684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="" xmlns:a16="http://schemas.microsoft.com/office/drawing/2014/main" id="{B065FBB9-1A22-44FF-A209-A2C4206B5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77578-EC75-4381-9AF0-71AF1E7DF516}" type="datetimeFigureOut">
              <a:rPr lang="sl-SI" smtClean="0"/>
              <a:pPr/>
              <a:t>23. 01. 2021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="" xmlns:a16="http://schemas.microsoft.com/office/drawing/2014/main" id="{9CE51925-8F26-4FEB-B622-3966D6E83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="" xmlns:a16="http://schemas.microsoft.com/office/drawing/2014/main" id="{9762AD33-FC5C-407B-8EEE-DCCC5261B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D7FF9-B3AA-4973-8C9B-D7204DE78AD0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3159705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764A3701-0EF6-4294-B747-8A43D0646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="" xmlns:a16="http://schemas.microsoft.com/office/drawing/2014/main" id="{BA39B5E6-672A-436B-97ED-43A18EB79D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="" xmlns:a16="http://schemas.microsoft.com/office/drawing/2014/main" id="{B133CDB8-07EC-475B-B678-394066ED43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77578-EC75-4381-9AF0-71AF1E7DF516}" type="datetimeFigureOut">
              <a:rPr lang="sl-SI" smtClean="0"/>
              <a:pPr/>
              <a:t>23. 01. 2021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="" xmlns:a16="http://schemas.microsoft.com/office/drawing/2014/main" id="{B2B57E0A-1D11-44F6-8E5B-417A2A97E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="" xmlns:a16="http://schemas.microsoft.com/office/drawing/2014/main" id="{E2416574-0639-4590-9FEA-B0207266E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D7FF9-B3AA-4973-8C9B-D7204DE78AD0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743904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BA94AD49-E3E4-4DED-A3B5-48E3CB822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="" xmlns:a16="http://schemas.microsoft.com/office/drawing/2014/main" id="{BB293355-9D96-4572-B607-AB47BF6BBC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="" xmlns:a16="http://schemas.microsoft.com/office/drawing/2014/main" id="{0D282205-FF17-4B2D-8A35-B40A704DA2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="" xmlns:a16="http://schemas.microsoft.com/office/drawing/2014/main" id="{15E109C7-8884-47D2-87FD-845E87A9B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77578-EC75-4381-9AF0-71AF1E7DF516}" type="datetimeFigureOut">
              <a:rPr lang="sl-SI" smtClean="0"/>
              <a:pPr/>
              <a:t>23. 01. 2021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="" xmlns:a16="http://schemas.microsoft.com/office/drawing/2014/main" id="{EAD05F0C-BEA1-4C5E-8502-910A4F4F7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="" xmlns:a16="http://schemas.microsoft.com/office/drawing/2014/main" id="{3A71162C-7103-4C8F-A2BC-8D35CB4EF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D7FF9-B3AA-4973-8C9B-D7204DE78AD0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3512802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0B30DE12-5B1A-43C8-B717-656463473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="" xmlns:a16="http://schemas.microsoft.com/office/drawing/2014/main" id="{F6E11C82-44F6-4485-808D-2401E13E5E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="" xmlns:a16="http://schemas.microsoft.com/office/drawing/2014/main" id="{186EFA51-22E2-4135-AC9D-62CEDCB5E0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="" xmlns:a16="http://schemas.microsoft.com/office/drawing/2014/main" id="{A2F206CD-2A41-448A-A4C7-3F51599BFC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="" xmlns:a16="http://schemas.microsoft.com/office/drawing/2014/main" id="{56C8BA92-8B91-46D2-AF69-A62DB30909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="" xmlns:a16="http://schemas.microsoft.com/office/drawing/2014/main" id="{7A686B8D-005D-49A7-B735-FC885EE41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77578-EC75-4381-9AF0-71AF1E7DF516}" type="datetimeFigureOut">
              <a:rPr lang="sl-SI" smtClean="0"/>
              <a:pPr/>
              <a:t>23. 01. 2021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="" xmlns:a16="http://schemas.microsoft.com/office/drawing/2014/main" id="{196469EF-C43A-468E-BBFA-4DC3DB74C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="" xmlns:a16="http://schemas.microsoft.com/office/drawing/2014/main" id="{F73396F1-032F-4098-9080-13FD2A776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D7FF9-B3AA-4973-8C9B-D7204DE78AD0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2273121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796E947B-5ED0-4D8A-85B6-7D55C5A65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="" xmlns:a16="http://schemas.microsoft.com/office/drawing/2014/main" id="{03D78BE3-423F-4526-BD7A-1986DBEEC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77578-EC75-4381-9AF0-71AF1E7DF516}" type="datetimeFigureOut">
              <a:rPr lang="sl-SI" smtClean="0"/>
              <a:pPr/>
              <a:t>23. 01. 2021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="" xmlns:a16="http://schemas.microsoft.com/office/drawing/2014/main" id="{F071946B-C9D7-4EE4-ACBC-8317B8C55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="" xmlns:a16="http://schemas.microsoft.com/office/drawing/2014/main" id="{58A63351-6C1D-43A1-90D9-4C3F40497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D7FF9-B3AA-4973-8C9B-D7204DE78AD0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1185979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="" xmlns:a16="http://schemas.microsoft.com/office/drawing/2014/main" id="{D53FF974-265D-4396-81BB-71506345F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77578-EC75-4381-9AF0-71AF1E7DF516}" type="datetimeFigureOut">
              <a:rPr lang="sl-SI" smtClean="0"/>
              <a:pPr/>
              <a:t>23. 01. 2021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="" xmlns:a16="http://schemas.microsoft.com/office/drawing/2014/main" id="{FCBE61F4-B4B7-4D30-BDB0-5BF6EC0BD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="" xmlns:a16="http://schemas.microsoft.com/office/drawing/2014/main" id="{64C9D11F-BBFA-431A-9CAF-485FCCBFC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D7FF9-B3AA-4973-8C9B-D7204DE78AD0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783186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65ECCCFD-54F5-4025-ACD9-830588D17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="" xmlns:a16="http://schemas.microsoft.com/office/drawing/2014/main" id="{14177D44-E001-40E8-83F8-A65DEC600E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="" xmlns:a16="http://schemas.microsoft.com/office/drawing/2014/main" id="{DD73565B-7C34-4ED3-BD5A-6B7DC3D998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="" xmlns:a16="http://schemas.microsoft.com/office/drawing/2014/main" id="{68261917-3190-49D4-8B9C-1FE2CB5FD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77578-EC75-4381-9AF0-71AF1E7DF516}" type="datetimeFigureOut">
              <a:rPr lang="sl-SI" smtClean="0"/>
              <a:pPr/>
              <a:t>23. 01. 2021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="" xmlns:a16="http://schemas.microsoft.com/office/drawing/2014/main" id="{4DB50D33-B7D1-4EDE-B703-846BFCEBB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="" xmlns:a16="http://schemas.microsoft.com/office/drawing/2014/main" id="{EC09E84A-684B-440D-BCE2-3EDD1A8C6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D7FF9-B3AA-4973-8C9B-D7204DE78AD0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3261157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794F7E87-8202-444D-850A-F58E72CEC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="" xmlns:a16="http://schemas.microsoft.com/office/drawing/2014/main" id="{FFF79C3E-5B28-475D-93F7-4D698194BA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="" xmlns:a16="http://schemas.microsoft.com/office/drawing/2014/main" id="{3EE9AC0F-FA1F-42BB-98DB-54CB6567A5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="" xmlns:a16="http://schemas.microsoft.com/office/drawing/2014/main" id="{3001FCFA-775A-4DD4-8FCA-F6595B1390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77578-EC75-4381-9AF0-71AF1E7DF516}" type="datetimeFigureOut">
              <a:rPr lang="sl-SI" smtClean="0"/>
              <a:pPr/>
              <a:t>23. 01. 2021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="" xmlns:a16="http://schemas.microsoft.com/office/drawing/2014/main" id="{27322BC0-D520-4651-86CF-DF5FD6F3AE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="" xmlns:a16="http://schemas.microsoft.com/office/drawing/2014/main" id="{E7B5EFF2-51AF-4581-A067-1E0C70DF9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D7FF9-B3AA-4973-8C9B-D7204DE78AD0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1551508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="" xmlns:a16="http://schemas.microsoft.com/office/drawing/2014/main" id="{C7DD7AB8-B877-4257-9B13-B1B5CCA4A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="" xmlns:a16="http://schemas.microsoft.com/office/drawing/2014/main" id="{D9774416-66A3-42BE-A21A-1EB47E1BBD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="" xmlns:a16="http://schemas.microsoft.com/office/drawing/2014/main" id="{A778A93D-DF84-4392-8024-B4399C2A6E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F77578-EC75-4381-9AF0-71AF1E7DF516}" type="datetimeFigureOut">
              <a:rPr lang="sl-SI" smtClean="0"/>
              <a:pPr/>
              <a:t>23. 01. 2021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="" xmlns:a16="http://schemas.microsoft.com/office/drawing/2014/main" id="{4FA43DC0-9CFA-404F-8EA4-A70035C56B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="" xmlns:a16="http://schemas.microsoft.com/office/drawing/2014/main" id="{12FE8F4A-FF0B-47EF-BAE9-CEC6C704A6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2D7FF9-B3AA-4973-8C9B-D7204DE78AD0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2570946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značba mesta vsebine 4">
            <a:extLst>
              <a:ext uri="{FF2B5EF4-FFF2-40B4-BE49-F238E27FC236}">
                <a16:creationId xmlns="" xmlns:a16="http://schemas.microsoft.com/office/drawing/2014/main" id="{BA54D8D7-1D44-4AC4-AE05-ABECF84E69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205345"/>
            <a:ext cx="12191999" cy="5652655"/>
          </a:xfrm>
        </p:spPr>
      </p:pic>
      <p:sp>
        <p:nvSpPr>
          <p:cNvPr id="7" name="PoljeZBesedilom 6">
            <a:extLst>
              <a:ext uri="{FF2B5EF4-FFF2-40B4-BE49-F238E27FC236}">
                <a16:creationId xmlns="" xmlns:a16="http://schemas.microsoft.com/office/drawing/2014/main" id="{0440B08E-FFB6-4EB9-BA7F-821350C958F2}"/>
              </a:ext>
            </a:extLst>
          </p:cNvPr>
          <p:cNvSpPr txBox="1"/>
          <p:nvPr/>
        </p:nvSpPr>
        <p:spPr>
          <a:xfrm>
            <a:off x="2105891" y="508108"/>
            <a:ext cx="874683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sz="4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BRANJE Z RAZUMEVANJEM</a:t>
            </a:r>
            <a:br>
              <a:rPr lang="sl-SI" sz="4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48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Padale so ledene kocke</a:t>
            </a:r>
          </a:p>
          <a:p>
            <a:r>
              <a:rPr lang="sl-SI" sz="480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SDZ SLJ / 85</a:t>
            </a:r>
          </a:p>
        </p:txBody>
      </p:sp>
    </p:spTree>
    <p:extLst>
      <p:ext uri="{BB962C8B-B14F-4D97-AF65-F5344CB8AC3E}">
        <p14:creationId xmlns:p14="http://schemas.microsoft.com/office/powerpoint/2010/main" xmlns="" val="10502425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značba mesta vsebine 4">
            <a:extLst>
              <a:ext uri="{FF2B5EF4-FFF2-40B4-BE49-F238E27FC236}">
                <a16:creationId xmlns="" xmlns:a16="http://schemas.microsoft.com/office/drawing/2014/main" id="{885847C4-3597-4A41-85D7-82AE82C047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-1843199" y="1811620"/>
            <a:ext cx="6872942" cy="3186546"/>
          </a:xfrm>
          <a:prstGeom prst="rect">
            <a:avLst/>
          </a:prstGeom>
        </p:spPr>
      </p:pic>
      <p:sp>
        <p:nvSpPr>
          <p:cNvPr id="19" name="PoljeZBesedilom 18">
            <a:extLst>
              <a:ext uri="{FF2B5EF4-FFF2-40B4-BE49-F238E27FC236}">
                <a16:creationId xmlns="" xmlns:a16="http://schemas.microsoft.com/office/drawing/2014/main" id="{328A93B5-6E75-479A-832F-471781659986}"/>
              </a:ext>
            </a:extLst>
          </p:cNvPr>
          <p:cNvSpPr txBox="1"/>
          <p:nvPr/>
        </p:nvSpPr>
        <p:spPr>
          <a:xfrm>
            <a:off x="2459865" y="285033"/>
            <a:ext cx="867380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sl-SI" sz="32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naslednji strani imaš novice, ki jih najdemo v časopisu, na spletu, jih slišimo po radiu ali televiziji.</a:t>
            </a:r>
            <a:endParaRPr lang="sl-SI" sz="32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PoljeZBesedilom 25">
            <a:extLst>
              <a:ext uri="{FF2B5EF4-FFF2-40B4-BE49-F238E27FC236}">
                <a16:creationId xmlns="" xmlns:a16="http://schemas.microsoft.com/office/drawing/2014/main" id="{A64A2314-255A-4C0F-8D63-861668FBD5FC}"/>
              </a:ext>
            </a:extLst>
          </p:cNvPr>
          <p:cNvSpPr txBox="1"/>
          <p:nvPr/>
        </p:nvSpPr>
        <p:spPr>
          <a:xfrm>
            <a:off x="2459865" y="3886909"/>
            <a:ext cx="680931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Preberi naslove in si oglej fotografije.</a:t>
            </a:r>
            <a:endParaRPr lang="sl-SI" sz="28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3122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značba mesta vsebine 4">
            <a:extLst>
              <a:ext uri="{FF2B5EF4-FFF2-40B4-BE49-F238E27FC236}">
                <a16:creationId xmlns="" xmlns:a16="http://schemas.microsoft.com/office/drawing/2014/main" id="{885847C4-3597-4A41-85D7-82AE82C047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-1843199" y="1811620"/>
            <a:ext cx="6872942" cy="3186546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="" xmlns:a16="http://schemas.microsoft.com/office/drawing/2014/main" id="{DF45ED72-6074-4258-8CF3-D84F1BF806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3093" y="3761295"/>
            <a:ext cx="2895667" cy="2990487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="" xmlns:a16="http://schemas.microsoft.com/office/drawing/2014/main" id="{F57B9812-DF17-445E-93D2-50096B791A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5223" y="106218"/>
            <a:ext cx="3247364" cy="4119418"/>
          </a:xfrm>
          <a:prstGeom prst="rect">
            <a:avLst/>
          </a:prstGeom>
        </p:spPr>
      </p:pic>
      <p:pic>
        <p:nvPicPr>
          <p:cNvPr id="14" name="Slika 13">
            <a:extLst>
              <a:ext uri="{FF2B5EF4-FFF2-40B4-BE49-F238E27FC236}">
                <a16:creationId xmlns="" xmlns:a16="http://schemas.microsoft.com/office/drawing/2014/main" id="{C2749B33-CF6D-462E-9B31-F5B04BA9AC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0512" y="5231424"/>
            <a:ext cx="7188485" cy="1520358"/>
          </a:xfrm>
          <a:prstGeom prst="rect">
            <a:avLst/>
          </a:prstGeom>
        </p:spPr>
      </p:pic>
      <p:pic>
        <p:nvPicPr>
          <p:cNvPr id="16" name="Slika 15">
            <a:extLst>
              <a:ext uri="{FF2B5EF4-FFF2-40B4-BE49-F238E27FC236}">
                <a16:creationId xmlns="" xmlns:a16="http://schemas.microsoft.com/office/drawing/2014/main" id="{7191F83D-2733-47D5-95E8-FF0C605935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82715" y="3068348"/>
            <a:ext cx="2486025" cy="2314575"/>
          </a:xfrm>
          <a:prstGeom prst="rect">
            <a:avLst/>
          </a:prstGeom>
        </p:spPr>
      </p:pic>
      <p:sp>
        <p:nvSpPr>
          <p:cNvPr id="19" name="PoljeZBesedilom 18">
            <a:extLst>
              <a:ext uri="{FF2B5EF4-FFF2-40B4-BE49-F238E27FC236}">
                <a16:creationId xmlns="" xmlns:a16="http://schemas.microsoft.com/office/drawing/2014/main" id="{328A93B5-6E75-479A-832F-471781659986}"/>
              </a:ext>
            </a:extLst>
          </p:cNvPr>
          <p:cNvSpPr txBox="1"/>
          <p:nvPr/>
        </p:nvSpPr>
        <p:spPr>
          <a:xfrm>
            <a:off x="5039244" y="285033"/>
            <a:ext cx="609442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sz="3200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Ali </a:t>
            </a:r>
            <a:r>
              <a:rPr lang="sl-SI" sz="3200" dirty="0" smtClean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lahko </a:t>
            </a:r>
            <a:r>
              <a:rPr lang="sl-SI" sz="3200" dirty="0" smtClean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že </a:t>
            </a:r>
            <a:r>
              <a:rPr lang="sl-SI" sz="3200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iz naslova izvemo, o čem bo poročala novica? </a:t>
            </a:r>
            <a:endParaRPr lang="sl-SI" sz="32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Pravokotnik 17">
            <a:extLst>
              <a:ext uri="{FF2B5EF4-FFF2-40B4-BE49-F238E27FC236}">
                <a16:creationId xmlns="" xmlns:a16="http://schemas.microsoft.com/office/drawing/2014/main" id="{AA7C5A15-EBC8-4417-8A67-C5EFE89DA734}"/>
              </a:ext>
            </a:extLst>
          </p:cNvPr>
          <p:cNvSpPr/>
          <p:nvPr/>
        </p:nvSpPr>
        <p:spPr>
          <a:xfrm rot="21185808">
            <a:off x="9595350" y="1186401"/>
            <a:ext cx="2096888" cy="53190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20" name="PoljeZBesedilom 19">
            <a:extLst>
              <a:ext uri="{FF2B5EF4-FFF2-40B4-BE49-F238E27FC236}">
                <a16:creationId xmlns="" xmlns:a16="http://schemas.microsoft.com/office/drawing/2014/main" id="{757B65A7-E37C-4E49-B122-62BB3FCEC068}"/>
              </a:ext>
            </a:extLst>
          </p:cNvPr>
          <p:cNvSpPr txBox="1"/>
          <p:nvPr/>
        </p:nvSpPr>
        <p:spPr>
          <a:xfrm rot="21081979">
            <a:off x="9608292" y="1086421"/>
            <a:ext cx="1977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600" dirty="0">
                <a:latin typeface="Britannic Bold" panose="020B0903060703020204" pitchFamily="34" charset="0"/>
              </a:rPr>
              <a:t>Novice</a:t>
            </a:r>
          </a:p>
        </p:txBody>
      </p:sp>
      <p:sp>
        <p:nvSpPr>
          <p:cNvPr id="26" name="PoljeZBesedilom 25">
            <a:extLst>
              <a:ext uri="{FF2B5EF4-FFF2-40B4-BE49-F238E27FC236}">
                <a16:creationId xmlns="" xmlns:a16="http://schemas.microsoft.com/office/drawing/2014/main" id="{A64A2314-255A-4C0F-8D63-861668FBD5FC}"/>
              </a:ext>
            </a:extLst>
          </p:cNvPr>
          <p:cNvSpPr txBox="1"/>
          <p:nvPr/>
        </p:nvSpPr>
        <p:spPr>
          <a:xfrm>
            <a:off x="5039244" y="1532125"/>
            <a:ext cx="487793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sz="2800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Ali že po slikovnem delu lahko predvidevamo, o čem bo govorila novica? </a:t>
            </a:r>
            <a:endParaRPr lang="sl-SI" sz="28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9286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značba mesta vsebine 4">
            <a:extLst>
              <a:ext uri="{FF2B5EF4-FFF2-40B4-BE49-F238E27FC236}">
                <a16:creationId xmlns="" xmlns:a16="http://schemas.microsoft.com/office/drawing/2014/main" id="{885847C4-3597-4A41-85D7-82AE82C047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-1843199" y="1811620"/>
            <a:ext cx="6872942" cy="3186546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="" xmlns:a16="http://schemas.microsoft.com/office/drawing/2014/main" id="{F4189445-1F44-4EEE-949E-F8C8AF88C8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730" y="120699"/>
            <a:ext cx="4816886" cy="6616602"/>
          </a:xfrm>
          <a:prstGeom prst="rect">
            <a:avLst/>
          </a:prstGeom>
        </p:spPr>
      </p:pic>
      <p:sp>
        <p:nvSpPr>
          <p:cNvPr id="7" name="PoljeZBesedilom 6">
            <a:extLst>
              <a:ext uri="{FF2B5EF4-FFF2-40B4-BE49-F238E27FC236}">
                <a16:creationId xmlns="" xmlns:a16="http://schemas.microsoft.com/office/drawing/2014/main" id="{AE7CAA74-0C5C-4A36-A536-16B832FDA05D}"/>
              </a:ext>
            </a:extLst>
          </p:cNvPr>
          <p:cNvSpPr txBox="1"/>
          <p:nvPr/>
        </p:nvSpPr>
        <p:spPr>
          <a:xfrm>
            <a:off x="6872139" y="208385"/>
            <a:ext cx="5090475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340"/>
            <a:r>
              <a:rPr lang="sl-SI" sz="2800" dirty="0" smtClean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Novico imamo napisano tudi v SDZ na strani 85.</a:t>
            </a:r>
          </a:p>
          <a:p>
            <a:pPr marL="180340"/>
            <a:endParaRPr lang="sl-SI" sz="2800" dirty="0">
              <a:solidFill>
                <a:srgbClr val="7030A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80340"/>
            <a:r>
              <a:rPr lang="sl-SI" sz="2800" dirty="0" smtClean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Besedilo na glas večkrat preberi.</a:t>
            </a:r>
            <a:endParaRPr lang="sl-SI" sz="2800" dirty="0">
              <a:solidFill>
                <a:srgbClr val="7030A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80340"/>
            <a:endParaRPr lang="sl-SI" sz="2800" dirty="0">
              <a:solidFill>
                <a:srgbClr val="7030A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80340"/>
            <a:endParaRPr lang="sl-SI" sz="28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80340"/>
            <a:endParaRPr lang="sl-SI" sz="2800" dirty="0">
              <a:solidFill>
                <a:schemeClr val="accent1">
                  <a:lumMod val="7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1611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značba mesta vsebine 4">
            <a:extLst>
              <a:ext uri="{FF2B5EF4-FFF2-40B4-BE49-F238E27FC236}">
                <a16:creationId xmlns="" xmlns:a16="http://schemas.microsoft.com/office/drawing/2014/main" id="{885847C4-3597-4A41-85D7-82AE82C047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-1843199" y="1811620"/>
            <a:ext cx="6872942" cy="3186546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="" xmlns:a16="http://schemas.microsoft.com/office/drawing/2014/main" id="{F4189445-1F44-4EEE-949E-F8C8AF88C8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730" y="120699"/>
            <a:ext cx="4816886" cy="6616602"/>
          </a:xfrm>
          <a:prstGeom prst="rect">
            <a:avLst/>
          </a:prstGeom>
        </p:spPr>
      </p:pic>
      <p:sp>
        <p:nvSpPr>
          <p:cNvPr id="7" name="PoljeZBesedilom 6">
            <a:extLst>
              <a:ext uri="{FF2B5EF4-FFF2-40B4-BE49-F238E27FC236}">
                <a16:creationId xmlns="" xmlns:a16="http://schemas.microsoft.com/office/drawing/2014/main" id="{AE7CAA74-0C5C-4A36-A536-16B832FDA05D}"/>
              </a:ext>
            </a:extLst>
          </p:cNvPr>
          <p:cNvSpPr txBox="1"/>
          <p:nvPr/>
        </p:nvSpPr>
        <p:spPr>
          <a:xfrm>
            <a:off x="6872139" y="208385"/>
            <a:ext cx="5090475" cy="63401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340"/>
            <a:r>
              <a:rPr lang="sl-SI" sz="2800" dirty="0" smtClean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Ustno </a:t>
            </a:r>
            <a:r>
              <a:rPr lang="sl-SI" sz="2800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odgovori</a:t>
            </a:r>
            <a:r>
              <a:rPr lang="sl-SI" sz="2800" dirty="0" smtClean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sl-SI" sz="2800" dirty="0">
              <a:solidFill>
                <a:srgbClr val="7030A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80340">
              <a:lnSpc>
                <a:spcPct val="150000"/>
              </a:lnSpc>
            </a:pPr>
            <a:r>
              <a:rPr lang="sl-SI" sz="28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Ali je novica zanimiva? </a:t>
            </a:r>
          </a:p>
          <a:p>
            <a:pPr marL="180340">
              <a:lnSpc>
                <a:spcPct val="150000"/>
              </a:lnSpc>
            </a:pPr>
            <a:r>
              <a:rPr lang="sl-SI" sz="28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Kaj še posebej?</a:t>
            </a:r>
            <a:endParaRPr lang="x-none" sz="2800" dirty="0">
              <a:solidFill>
                <a:schemeClr val="accent1">
                  <a:lumMod val="7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80340">
              <a:lnSpc>
                <a:spcPct val="150000"/>
              </a:lnSpc>
            </a:pPr>
            <a:r>
              <a:rPr lang="sl-SI" sz="28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Ali je novica aktualna? Zakaj? </a:t>
            </a:r>
          </a:p>
          <a:p>
            <a:pPr marL="180340">
              <a:lnSpc>
                <a:spcPct val="150000"/>
              </a:lnSpc>
            </a:pPr>
            <a:r>
              <a:rPr lang="sl-SI" sz="28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Kdaj je bila aktualna?</a:t>
            </a:r>
            <a:endParaRPr lang="x-none" sz="2800" dirty="0">
              <a:solidFill>
                <a:schemeClr val="accent1">
                  <a:lumMod val="7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80340">
              <a:lnSpc>
                <a:spcPct val="150000"/>
              </a:lnSpc>
            </a:pPr>
            <a:r>
              <a:rPr lang="sl-SI" sz="28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Je bilo besedilo razumljivo? </a:t>
            </a:r>
            <a:endParaRPr lang="x-none" sz="2800" dirty="0">
              <a:solidFill>
                <a:schemeClr val="accent1">
                  <a:lumMod val="7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80340">
              <a:lnSpc>
                <a:spcPct val="150000"/>
              </a:lnSpc>
            </a:pPr>
            <a:r>
              <a:rPr lang="sl-SI" sz="28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Ali je besedilo resnično? Zakaj? </a:t>
            </a:r>
          </a:p>
          <a:p>
            <a:pPr marL="180340">
              <a:lnSpc>
                <a:spcPct val="150000"/>
              </a:lnSpc>
            </a:pPr>
            <a:r>
              <a:rPr lang="sl-SI" sz="28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Kaj prikazujejo fotografije? Kaj se zdi neverjetno?</a:t>
            </a:r>
            <a:endParaRPr lang="x-none" sz="2800" dirty="0">
              <a:solidFill>
                <a:schemeClr val="accent1">
                  <a:lumMod val="7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1945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značba mesta vsebine 4">
            <a:extLst>
              <a:ext uri="{FF2B5EF4-FFF2-40B4-BE49-F238E27FC236}">
                <a16:creationId xmlns="" xmlns:a16="http://schemas.microsoft.com/office/drawing/2014/main" id="{885847C4-3597-4A41-85D7-82AE82C047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-1843199" y="1811620"/>
            <a:ext cx="6872942" cy="3186546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="" xmlns:a16="http://schemas.microsoft.com/office/drawing/2014/main" id="{F4189445-1F44-4EEE-949E-F8C8AF88C8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7713" y="70809"/>
            <a:ext cx="4941075" cy="6787191"/>
          </a:xfrm>
          <a:prstGeom prst="rect">
            <a:avLst/>
          </a:prstGeom>
        </p:spPr>
      </p:pic>
      <p:sp>
        <p:nvSpPr>
          <p:cNvPr id="7" name="PoljeZBesedilom 6">
            <a:extLst>
              <a:ext uri="{FF2B5EF4-FFF2-40B4-BE49-F238E27FC236}">
                <a16:creationId xmlns="" xmlns:a16="http://schemas.microsoft.com/office/drawing/2014/main" id="{D5C748E4-288F-4F26-BE57-9B7C391477AC}"/>
              </a:ext>
            </a:extLst>
          </p:cNvPr>
          <p:cNvSpPr txBox="1"/>
          <p:nvPr/>
        </p:nvSpPr>
        <p:spPr>
          <a:xfrm>
            <a:off x="6671256" y="1209053"/>
            <a:ext cx="5280338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37540" indent="-457200">
              <a:lnSpc>
                <a:spcPct val="150000"/>
              </a:lnSpc>
              <a:buFont typeface="+mj-lt"/>
              <a:buAutoNum type="arabicPeriod"/>
              <a:tabLst>
                <a:tab pos="180340" algn="l"/>
              </a:tabLst>
            </a:pPr>
            <a:r>
              <a:rPr lang="sl-SI" sz="24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Katerega dne se je zgodil dogodek, ki ga opisuje novica? </a:t>
            </a:r>
          </a:p>
          <a:p>
            <a:pPr marL="637540" indent="-457200">
              <a:lnSpc>
                <a:spcPct val="150000"/>
              </a:lnSpc>
              <a:buFont typeface="+mj-lt"/>
              <a:buAutoNum type="arabicPeriod"/>
              <a:tabLst>
                <a:tab pos="180340" algn="l"/>
              </a:tabLst>
            </a:pPr>
            <a:r>
              <a:rPr lang="sl-SI" sz="24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Kje se je zgodilo?</a:t>
            </a:r>
            <a:endParaRPr lang="x-none" sz="2400" dirty="0">
              <a:solidFill>
                <a:schemeClr val="accent1">
                  <a:lumMod val="7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637540" indent="-457200">
              <a:lnSpc>
                <a:spcPct val="150000"/>
              </a:lnSpc>
              <a:buFont typeface="+mj-lt"/>
              <a:buAutoNum type="arabicPeriod"/>
              <a:tabLst>
                <a:tab pos="180340" algn="l"/>
              </a:tabLst>
            </a:pPr>
            <a:r>
              <a:rPr lang="sl-SI" sz="24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Kje so bile ledene kocke? </a:t>
            </a:r>
            <a:endParaRPr lang="x-none" sz="2400" dirty="0">
              <a:solidFill>
                <a:schemeClr val="accent1">
                  <a:lumMod val="7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637540" indent="-457200">
              <a:lnSpc>
                <a:spcPct val="150000"/>
              </a:lnSpc>
              <a:buFont typeface="+mj-lt"/>
              <a:buAutoNum type="arabicPeriod"/>
              <a:tabLst>
                <a:tab pos="180340" algn="l"/>
              </a:tabLst>
            </a:pPr>
            <a:r>
              <a:rPr lang="sl-SI" sz="24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Kaj so morali narediti, da so bile ceste spet prevozne?</a:t>
            </a:r>
            <a:endParaRPr lang="x-none" sz="2400" dirty="0">
              <a:solidFill>
                <a:schemeClr val="accent1">
                  <a:lumMod val="7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637540" indent="-457200">
              <a:lnSpc>
                <a:spcPct val="150000"/>
              </a:lnSpc>
              <a:buFont typeface="+mj-lt"/>
              <a:buAutoNum type="arabicPeriod"/>
              <a:tabLst>
                <a:tab pos="180340" algn="l"/>
              </a:tabLst>
            </a:pPr>
            <a:r>
              <a:rPr lang="sl-SI" sz="24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Kakšno škodo je povzročil veter?</a:t>
            </a:r>
            <a:endParaRPr lang="x-none" sz="2400" dirty="0">
              <a:solidFill>
                <a:schemeClr val="accent1">
                  <a:lumMod val="7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637540" indent="-457200">
              <a:lnSpc>
                <a:spcPct val="150000"/>
              </a:lnSpc>
              <a:buFont typeface="+mj-lt"/>
              <a:buAutoNum type="arabicPeriod"/>
              <a:tabLst>
                <a:tab pos="180340" algn="l"/>
              </a:tabLst>
            </a:pPr>
            <a:r>
              <a:rPr lang="sl-SI" sz="24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Kaj je uničila toča na poljih?</a:t>
            </a:r>
            <a:endParaRPr lang="x-none" sz="2400" dirty="0">
              <a:solidFill>
                <a:schemeClr val="accent1">
                  <a:lumMod val="7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637540" indent="-457200">
              <a:lnSpc>
                <a:spcPct val="150000"/>
              </a:lnSpc>
              <a:buFont typeface="+mj-lt"/>
              <a:buAutoNum type="arabicPeriod"/>
              <a:tabLst>
                <a:tab pos="180340" algn="l"/>
              </a:tabLst>
            </a:pPr>
            <a:r>
              <a:rPr lang="sl-SI" sz="24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Kaj so naredile srne?</a:t>
            </a:r>
            <a:endParaRPr lang="x-none" sz="2400" dirty="0">
              <a:solidFill>
                <a:schemeClr val="accent1">
                  <a:lumMod val="7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PoljeZBesedilom 7">
            <a:extLst>
              <a:ext uri="{FF2B5EF4-FFF2-40B4-BE49-F238E27FC236}">
                <a16:creationId xmlns="" xmlns:a16="http://schemas.microsoft.com/office/drawing/2014/main" id="{2FDDA815-7659-46F8-B854-F6C9AE1D0039}"/>
              </a:ext>
            </a:extLst>
          </p:cNvPr>
          <p:cNvSpPr txBox="1"/>
          <p:nvPr/>
        </p:nvSpPr>
        <p:spPr>
          <a:xfrm>
            <a:off x="7174977" y="70809"/>
            <a:ext cx="533321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 ZVEZEK ZA </a:t>
            </a:r>
            <a:r>
              <a:rPr kumimoji="0" lang="sl-SI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MALIMI TISKANIMI ČRKAMI </a:t>
            </a:r>
            <a:r>
              <a:rPr kumimoji="0" lang="sl-SI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ZAPIŠI ODGOVORE NA VPRAŠANJA.</a:t>
            </a:r>
          </a:p>
        </p:txBody>
      </p:sp>
    </p:spTree>
    <p:extLst>
      <p:ext uri="{BB962C8B-B14F-4D97-AF65-F5344CB8AC3E}">
        <p14:creationId xmlns:p14="http://schemas.microsoft.com/office/powerpoint/2010/main" xmlns="" val="41831312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3779</TotalTime>
  <Words>185</Words>
  <Application>Microsoft Office PowerPoint</Application>
  <PresentationFormat>Po meri</PresentationFormat>
  <Paragraphs>27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6</vt:i4>
      </vt:variant>
    </vt:vector>
  </HeadingPairs>
  <TitlesOfParts>
    <vt:vector size="7" baseType="lpstr">
      <vt:lpstr>Officeova tema</vt:lpstr>
      <vt:lpstr>Diapozitiv 1</vt:lpstr>
      <vt:lpstr>Diapozitiv 2</vt:lpstr>
      <vt:lpstr>Diapozitiv 3</vt:lpstr>
      <vt:lpstr>Diapozitiv 4</vt:lpstr>
      <vt:lpstr>Diapozitiv 5</vt:lpstr>
      <vt:lpstr>Diapozitiv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Ksenija Steblovnik Rak</dc:creator>
  <cp:lastModifiedBy>chile</cp:lastModifiedBy>
  <cp:revision>11</cp:revision>
  <dcterms:created xsi:type="dcterms:W3CDTF">2021-01-14T14:35:29Z</dcterms:created>
  <dcterms:modified xsi:type="dcterms:W3CDTF">2021-01-23T17:48:06Z</dcterms:modified>
</cp:coreProperties>
</file>