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68" r:id="rId4"/>
    <p:sldId id="260" r:id="rId5"/>
    <p:sldId id="261" r:id="rId6"/>
    <p:sldId id="262" r:id="rId7"/>
    <p:sldId id="263" r:id="rId8"/>
    <p:sldId id="269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23C6E-B33A-4B41-90EF-8FA4C464DD06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C7DAA-517B-4066-A8C9-4F9470AC16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6291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51053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3895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20329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1841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8089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6481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24898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07228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8998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09982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91292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6FA3-3150-4A79-92F5-222D3EF671F2}" type="datetimeFigureOut">
              <a:rPr lang="sl-SI" smtClean="0"/>
              <a:pPr/>
              <a:t>31. 01. 2022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EBE1-B8A2-464B-B6B7-932FD9143DD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9835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498109" y="332509"/>
            <a:ext cx="280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SIMETRIJA</a:t>
            </a: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60" y="-1250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en povezovalnik 2"/>
          <p:cNvCxnSpPr/>
          <p:nvPr/>
        </p:nvCxnSpPr>
        <p:spPr>
          <a:xfrm>
            <a:off x="10574447" y="-125087"/>
            <a:ext cx="9054" cy="4257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8589" y="-1250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C:\Users\majda\Downloads\shutterstock_1565769001 [Converted]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9" t="-1" r="49474" b="-1579"/>
          <a:stretch/>
        </p:blipFill>
        <p:spPr bwMode="auto">
          <a:xfrm>
            <a:off x="77294" y="332509"/>
            <a:ext cx="1607820" cy="441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Slika 10" descr="C:\Users\majda\Downloads\shutterstock_1565769001 [Converted]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9" t="-1" r="49474" b="-1579"/>
          <a:stretch/>
        </p:blipFill>
        <p:spPr bwMode="auto">
          <a:xfrm flipH="1">
            <a:off x="1655726" y="332509"/>
            <a:ext cx="1607820" cy="4411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8" name="Picture 4" descr="symmetrical figure clip art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5" y="4848224"/>
            <a:ext cx="4105275" cy="200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s is the Capital Letter A. : notinteres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84" y="897909"/>
            <a:ext cx="3703623" cy="3703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mmetrical Tree High Res Stock Image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97" y="3920352"/>
            <a:ext cx="2280258" cy="2942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689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693814" y="332509"/>
            <a:ext cx="503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SIMETRIJA V NARAVI</a:t>
            </a:r>
          </a:p>
        </p:txBody>
      </p:sp>
      <p:pic>
        <p:nvPicPr>
          <p:cNvPr id="9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258" y="830726"/>
            <a:ext cx="4671630" cy="231384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733" y="614429"/>
            <a:ext cx="4138221" cy="274644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6" y="3768766"/>
            <a:ext cx="6124415" cy="284813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/>
          <a:srcRect l="7993" t="2909" r="5179" b="19626"/>
          <a:stretch/>
        </p:blipFill>
        <p:spPr>
          <a:xfrm>
            <a:off x="7403708" y="3768766"/>
            <a:ext cx="4486164" cy="295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5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077362" y="434566"/>
            <a:ext cx="2607398" cy="70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62253" y="559806"/>
            <a:ext cx="2607398" cy="70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7170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3911" y="4730782"/>
            <a:ext cx="2242241" cy="2242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887" y="4682497"/>
            <a:ext cx="2290526" cy="2290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887240" y="271604"/>
            <a:ext cx="341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 Black" panose="020B0A04020102020204" pitchFamily="34" charset="0"/>
              </a:rPr>
              <a:t>JE SIMETRIČNO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8345786" y="375140"/>
            <a:ext cx="341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Arial Black" panose="020B0A04020102020204" pitchFamily="34" charset="0"/>
              </a:rPr>
              <a:t>JE SIMETRIČNO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8953877" y="153909"/>
            <a:ext cx="923454" cy="9053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27" y="366086"/>
            <a:ext cx="2285819" cy="128164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435" y="2487030"/>
            <a:ext cx="1887612" cy="163593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303" y="3767236"/>
            <a:ext cx="1923667" cy="157677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6"/>
          <a:srcRect l="12632" t="626" r="5053" b="-626"/>
          <a:stretch/>
        </p:blipFill>
        <p:spPr>
          <a:xfrm>
            <a:off x="4335469" y="5410944"/>
            <a:ext cx="1179908" cy="1447056"/>
          </a:xfrm>
          <a:prstGeom prst="rect">
            <a:avLst/>
          </a:prstGeom>
        </p:spPr>
      </p:pic>
      <p:cxnSp>
        <p:nvCxnSpPr>
          <p:cNvPr id="17" name="Raven povezovalnik 16"/>
          <p:cNvCxnSpPr/>
          <p:nvPr/>
        </p:nvCxnSpPr>
        <p:spPr>
          <a:xfrm flipH="1">
            <a:off x="3725306" y="0"/>
            <a:ext cx="27161" cy="6771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H="1">
            <a:off x="7986634" y="86008"/>
            <a:ext cx="27161" cy="6771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2" name="Picture 4" descr="IKSOVE ZVEZDICE 2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20" y="160384"/>
            <a:ext cx="1715616" cy="1960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retanje životin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20" y="4617397"/>
            <a:ext cx="2017007" cy="2017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46027" y="1629002"/>
            <a:ext cx="1486348" cy="2211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3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7222 L 0.00625 0.07245 C 0.00912 0.07176 0.01211 0.07176 0.01511 0.07106 C 0.01693 0.0706 0.01849 0.06898 0.02031 0.06829 C 0.02175 0.06782 0.02331 0.06736 0.02474 0.06713 C 0.04063 0.06736 0.05638 0.06713 0.07227 0.06829 C 0.07526 0.06852 0.07813 0.0706 0.08125 0.07106 C 0.0888 0.07199 0.09649 0.07176 0.10417 0.07222 C 0.11276 0.08009 0.10573 0.07454 0.12578 0.07755 C 0.128 0.07801 0.13021 0.07847 0.13242 0.07893 C 0.13711 0.08125 0.14167 0.08426 0.14649 0.08565 C 0.15417 0.0875 0.15 0.08657 0.15912 0.08819 C 0.16198 0.08912 0.16445 0.09028 0.16732 0.09097 C 0.17083 0.09167 0.17487 0.09213 0.17852 0.09352 C 0.18359 0.0956 0.1862 0.09861 0.1918 0.09884 C 0.21537 0.1 0.2388 0.09977 0.26237 0.10023 C 0.27005 0.10069 0.27774 0.10046 0.28542 0.10139 C 0.28841 0.10185 0.29128 0.10347 0.29427 0.10417 L 0.30104 0.10555 C 0.30886 0.10393 0.30547 0.10417 0.31146 0.10417 L 0.31146 0.1044 " pathEditMode="relative" rAng="0" ptsTypes="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-0.00254 L -0.01185 -0.00231 C -0.0142 -0.00046 -0.01628 0.00209 -0.01862 0.00394 C -0.0198 0.00486 -0.0211 0.0051 -0.02227 0.00533 C -0.03125 0.00649 -0.04011 0.00695 -0.04909 0.00787 C -0.053 0.0088 -0.05703 0.00949 -0.06094 0.01065 C -0.08321 0.01644 -0.0698 0.01505 -0.10105 0.02107 C -0.10547 0.02199 -0.1099 0.02199 -0.11433 0.02246 C -0.13243 0.02824 -0.15183 0.02639 -0.16862 0.03959 C -0.19532 0.06088 -0.16771 0.04051 -0.20795 0.06204 C -0.21498 0.06598 -0.22188 0.07107 -0.22878 0.07547 C -0.24219 0.09514 -0.22943 0.07801 -0.26511 0.10047 C -0.28086 0.11042 -0.27344 0.10672 -0.28737 0.1125 C -0.28868 0.11204 -0.28998 0.11181 -0.29115 0.11111 C -0.2918 0.11065 -0.2961 0.10463 -0.29636 0.1044 C -0.30013 0.09977 -0.29805 0.10324 -0.303 0.09514 C -0.30456 0.0926 -0.30573 0.08936 -0.30743 0.08727 C -0.31081 0.08334 -0.30899 0.08473 -0.3142 0.08334 C -0.31589 0.08287 -0.31927 0.08195 -0.31927 0.08218 L -0.31927 0.08195 " pathEditMode="relative" rAng="0" ptsTypes="AAAAAAAAAAAAAAAAAAAA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593E-6 L -3.33333E-6 -5.92593E-6 C -0.00104 0.00393 -0.00143 0.00856 -0.00299 0.0118 C -0.00651 0.01897 -0.0112 0.02036 -0.01562 0.02383 C -0.02005 0.02708 -0.01797 0.02708 -0.02383 0.03032 C -0.02669 0.03194 -0.02969 0.03333 -0.03268 0.03425 C -0.03646 0.03564 -0.04557 0.03657 -0.04831 0.03703 L -0.05651 0.03842 C -0.06589 0.03749 -0.07539 0.03703 -0.08477 0.03564 C -0.08815 0.03518 -0.09167 0.03379 -0.09518 0.03309 C -0.10573 0.03078 -0.11641 0.02823 -0.12708 0.02638 C -0.1306 0.02592 -0.16185 0.02383 -0.16341 0.02383 C -0.16992 0.02291 -0.1763 0.02106 -0.18281 0.02106 C -0.1944 0.02106 -0.2237 0.02383 -0.23997 0.02499 C -0.24466 0.0243 -0.24961 0.02522 -0.25404 0.02245 C -0.2556 0.02152 -0.25534 0.01689 -0.25625 0.01458 C -0.25703 0.01249 -0.2582 0.0111 -0.25924 0.00925 C -0.2599 0.00555 -0.26081 -0.00047 -0.26224 -0.00394 C -0.26276 -0.00556 -0.2638 -0.00649 -0.26445 -0.00788 C -0.26654 -0.0132 -0.26497 -0.01343 -0.2681 -0.01714 C -0.26875 -0.01783 -0.26966 -0.01806 -0.27044 -0.01853 C -0.27083 -0.01968 -0.27122 -0.02154 -0.27187 -0.02246 C -0.27253 -0.02339 -0.27344 -0.02316 -0.27409 -0.02385 C -0.27487 -0.02455 -0.27565 -0.02547 -0.2763 -0.0264 C -0.2776 -0.02802 -0.27891 -0.02964 -0.28008 -0.03172 C -0.28086 -0.03334 -0.28138 -0.03542 -0.28229 -0.03705 C -0.28411 -0.03982 -0.28815 -0.04492 -0.28815 -0.04492 C -0.28867 -0.04654 -0.28893 -0.04862 -0.28971 -0.05024 C -0.29128 -0.05348 -0.29284 -0.05695 -0.29492 -0.0595 C -0.29635 -0.06112 -0.30078 -0.06621 -0.30234 -0.06853 C -0.30391 -0.07107 -0.30534 -0.07385 -0.30677 -0.07663 C -0.30781 -0.07825 -0.30859 -0.08033 -0.30977 -0.08195 C -0.31068 -0.08311 -0.31185 -0.08427 -0.31276 -0.08589 C -0.31302 -0.08635 -0.31602 -0.09353 -0.31641 -0.09515 C -0.3168 -0.0963 -0.3168 -0.09769 -0.31719 -0.09908 C -0.31758 -0.10047 -0.31823 -0.10163 -0.31862 -0.10302 C -0.31914 -0.10464 -0.3194 -0.10695 -0.32018 -0.10834 C -0.3207 -0.10927 -0.32161 -0.10904 -0.3224 -0.1095 C -0.32656 -0.12084 -0.32148 -0.10649 -0.32461 -0.1176 C -0.325 -0.11899 -0.32565 -0.11992 -0.32604 -0.12154 C -0.32669 -0.12362 -0.32695 -0.12593 -0.3276 -0.12802 C -0.32799 -0.12941 -0.32865 -0.13056 -0.32904 -0.13195 C -0.33138 -0.13913 -0.3293 -0.13589 -0.33281 -0.13982 C -0.33346 -0.14167 -0.33424 -0.14353 -0.33503 -0.14515 C -0.33555 -0.14654 -0.33581 -0.14816 -0.33646 -0.14908 C -0.33919 -0.15302 -0.33867 -0.14769 -0.33867 -0.15302 L -0.33867 -0.15302 L -0.33867 -0.15302 " pathEditMode="relative" ptsTypes="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4.44444E-6 C -0.00469 0.00024 -0.01159 0.0007 -0.01641 0.00186 C -0.0207 0.00255 -0.02526 0.0044 -0.02956 0.00579 C -0.03073 0.00672 -0.03203 0.00787 -0.03359 0.0088 C -0.03451 0.00926 -0.03555 0.0095 -0.03672 0.00973 C -0.03893 0.01019 -0.04128 0.01112 -0.04375 0.01158 C -0.04674 0.01204 -0.04974 0.01204 -0.05286 0.01274 C -0.05482 0.01274 -0.0569 0.0132 -0.05885 0.01343 C -0.08086 0.01297 -0.0974 0.01135 -0.11875 0.01459 C -0.12122 0.01482 -0.12331 0.01667 -0.12565 0.0176 C -0.12773 0.01829 -0.12969 0.01899 -0.1319 0.01968 C -0.1375 0.02037 -0.14323 0.02084 -0.14909 0.02153 C -0.16211 0.02292 -0.15833 0.02246 -0.17318 0.02338 C -0.20703 0.02616 -0.14674 0.02246 -0.22083 0.02639 C -0.22331 0.02662 -0.22565 0.02709 -0.22799 0.02732 C -0.22943 0.02778 -0.2306 0.02825 -0.23203 0.02848 C -0.23802 0.02917 -0.24896 0.02987 -0.25443 0.03033 C -0.26276 0.03241 -0.26484 0.03264 -0.27357 0.03612 C -0.29023 0.04329 -0.27799 0.03982 -0.29792 0.04908 C -0.3 0.05024 -0.3026 0.05024 -0.30508 0.05093 C -0.30768 0.05186 -0.31042 0.05301 -0.31302 0.05394 C -0.31536 0.05463 -0.31784 0.05533 -0.32018 0.05602 C -0.32279 0.05672 -0.32604 0.05787 -0.32826 0.05903 C -0.33099 0.06019 -0.33294 0.06112 -0.33542 0.06274 C -0.33698 0.06412 -0.33854 0.06575 -0.34036 0.06667 C -0.34271 0.06806 -0.34518 0.06875 -0.34753 0.06968 C -0.34779 0.07408 -0.34714 0.07848 -0.34857 0.08241 C -0.34909 0.08426 -0.35104 0.08496 -0.3526 0.08565 C -0.35781 0.0875 -0.36328 0.08889 -0.36875 0.09051 C -0.37695 0.09283 -0.3832 0.09422 -0.39206 0.0963 C -0.39401 0.09792 -0.39596 0.1 -0.39805 0.10139 C -0.4 0.10255 -0.40221 0.10348 -0.40417 0.10417 C -0.4168 0.10973 -0.41263 0.10857 -0.4224 0.11019 C -0.42487 0.11135 -0.42682 0.1125 -0.42956 0.11297 C -0.43151 0.11366 -0.43359 0.11366 -0.43555 0.11412 C -0.43659 0.11436 -0.4375 0.11482 -0.43854 0.11505 C -0.44128 0.11575 -0.45104 0.11783 -0.45169 0.11806 C -0.45951 0.11922 -0.46146 0.11899 -0.46784 0.11899 L -0.46784 0.11922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4.375E-6 4.81481E-6 C 0.01719 -0.0169 -0.00235 -0.00024 0.02148 -0.01065 C 0.0332 -0.01575 0.04466 -0.02385 0.05638 -0.02917 C 0.09427 -0.04607 0.06706 -0.03542 0.11133 -0.04769 C 0.11849 -0.04954 0.12565 -0.05232 0.13294 -0.05417 C 0.14518 -0.05764 0.15768 -0.06019 0.17005 -0.06343 C 0.17773 -0.06551 0.18528 -0.06829 0.1931 -0.07014 C 0.2069 -0.07315 0.2207 -0.07547 0.23463 -0.07801 C 0.26458 -0.09028 0.26536 -0.09167 0.30664 -0.09908 C 0.31823 -0.10116 0.32995 -0.10093 0.34153 -0.10186 C 0.34479 -0.10301 0.34804 -0.10394 0.35117 -0.10579 C 0.35208 -0.10625 0.35273 -0.10764 0.35351 -0.10834 C 0.35547 -0.11019 0.35729 -0.11227 0.35937 -0.11366 C 0.36068 -0.11459 0.36198 -0.11528 0.36315 -0.11621 C 0.36823 -0.12084 0.36185 -0.1176 0.36901 -0.12014 C 0.37005 -0.12107 0.37096 -0.122 0.372 -0.12292 C 0.3776 -0.12709 0.36979 -0.11922 0.37877 -0.12825 C 0.37956 -0.12894 0.38034 -0.12963 0.38099 -0.13079 C 0.38229 -0.13334 0.38333 -0.13612 0.38463 -0.13866 C 0.38541 -0.14005 0.3862 -0.14121 0.38685 -0.1426 C 0.38867 -0.14653 0.3901 -0.15093 0.39206 -0.15463 C 0.39336 -0.15672 0.39492 -0.15834 0.39648 -0.15973 C 0.41862 -0.18033 0.40586 -0.16551 0.41653 -0.17825 C 0.42448 -0.20186 0.40794 -0.15325 0.42552 -0.20209 C 0.42682 -0.20579 0.4276 -0.21042 0.42916 -0.21389 C 0.43359 -0.22292 0.43815 -0.23172 0.44336 -0.23912 C 0.45052 -0.24931 0.45312 -0.25116 0.4582 -0.26667 C 0.46068 -0.27431 0.46237 -0.28241 0.46406 -0.29051 C 0.4651 -0.29468 0.46484 -0.3 0.4664 -0.30371 C 0.46914 -0.31042 0.4737 -0.31436 0.47669 -0.32084 C 0.48463 -0.33797 0.49427 -0.35301 0.50052 -0.37246 C 0.5056 -0.38843 0.50104 -0.37593 0.50651 -0.38681 C 0.51028 -0.39468 0.5069 -0.39005 0.51094 -0.39468 C 0.51172 -0.39445 0.51237 -0.39375 0.51315 -0.39352 C 0.51406 -0.39306 0.51523 -0.39306 0.51614 -0.39213 C 0.51627 -0.3919 0.51614 -0.39121 0.51614 -0.39075 L 0.51614 -0.39075 " pathEditMode="relative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991 L 3.75E-6 0.02037 C -0.00287 0.01713 -0.0056 0.01389 -0.00834 0.01181 C -0.0099 0.01065 -0.01159 0.01065 -0.01315 0.00995 C -0.01563 0.00857 -0.01823 0.00718 -0.02071 0.00579 C -0.02227 0.00486 -0.02383 0.00463 -0.02552 0.00347 C -0.02735 0.00255 -0.02917 0.00069 -0.03099 -0.00046 C -0.0362 -0.0037 -0.05391 -0.01181 -0.0556 -0.0125 C -0.06211 -0.01505 -0.06849 -0.01643 -0.07474 -0.01875 C -0.0849 -0.02268 -0.09493 -0.02893 -0.10495 -0.03079 C -0.13086 -0.03611 -0.11862 -0.03403 -0.14128 -0.03681 L -0.22357 -0.03518 C -0.23021 -0.03472 -0.23711 -0.03727 -0.24336 -0.03079 C -0.24805 -0.02662 -0.25039 -0.00787 -0.25508 -0.0044 C -0.2625 0.00093 -0.2586 -0.00116 -0.26667 0.00185 C -0.28203 0.01458 -0.27136 0.00741 -0.29076 0.01389 C -0.29545 0.01528 -0.29467 0.01644 -0.29961 0.01991 C -0.30313 0.02245 -0.30534 0.02292 -0.30925 0.02384 C -0.31003 0.02454 -0.31107 0.02569 -0.31198 0.02616 C -0.31524 0.02778 -0.32123 0.02963 -0.32422 0.03009 C -0.34323 0.03333 -0.34727 0.03218 -0.36732 0.03218 L -0.36732 0.03264 " pathEditMode="relative" rAng="0" ptsTypes="AAAAAAAAAAAAAAAAAAAAAA">
                                      <p:cBhvr>
                                        <p:cTn id="5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1.11111E-6 L -5.625E-6 1.11111E-6 C 0.00611 -0.00486 0.01184 -0.01273 0.01848 -0.01458 L 0.03632 -0.0199 C 0.04127 -0.02291 0.04596 -0.02777 0.05116 -0.02916 C 0.06171 -0.03217 0.08306 -0.0331 0.08306 -0.0331 C 0.11301 -0.04259 0.07551 -0.03148 0.11353 -0.03981 C 0.12369 -0.04189 0.12786 -0.04352 0.1358 -0.04629 C 0.14335 -0.05162 0.13528 -0.04676 0.14622 -0.05023 C 0.14791 -0.05092 0.1496 -0.05231 0.15142 -0.05301 C 0.1539 -0.05393 0.15637 -0.05463 0.15885 -0.05555 C 0.16588 -0.0618 0.16093 -0.05856 0.16991 -0.06088 C 0.17838 -0.06296 0.16796 -0.0618 0.18033 -0.06365 C 0.18476 -0.06412 0.18931 -0.06412 0.19374 -0.06481 L 0.22265 -0.06875 C 0.24947 -0.07847 0.21223 -0.06551 0.23671 -0.07268 C 0.24049 -0.07384 0.24413 -0.07615 0.24791 -0.07685 C 0.2509 -0.07731 0.2539 -0.07754 0.25676 -0.07801 C 0.26054 -0.07893 0.26418 -0.07986 0.26796 -0.08078 C 0.27017 -0.08125 0.27239 -0.08171 0.2746 -0.08194 C 0.27681 -0.08333 0.27903 -0.08495 0.28137 -0.08611 C 0.28306 -0.0868 0.28476 -0.0868 0.28645 -0.08727 C 0.28775 -0.08773 0.28892 -0.08842 0.29023 -0.08865 C 0.30429 -0.09189 0.29075 -0.0875 0.30728 -0.09259 C 0.31458 -0.0949 0.30533 -0.09282 0.31392 -0.09652 C 0.3177 -0.09814 0.32851 -0.09907 0.33033 -0.0993 C 0.33645 -0.10277 0.32681 -0.09745 0.33997 -0.10185 C 0.34153 -0.10231 0.34439 -0.10439 0.34439 -0.10439 C 0.34596 -0.1037 0.34752 -0.10347 0.34882 -0.10185 L 0.35116 -0.0993 L 0.35116 -0.0993 " pathEditMode="relative" ptsTypes="AAAAAAAAAAAAAAAAAAAAAAAAAAAAA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1895" y="14192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708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1856791" y="141923"/>
            <a:ext cx="5812971" cy="2649893"/>
          </a:xfrm>
          <a:prstGeom prst="wedgeEllipseCallout">
            <a:avLst>
              <a:gd name="adj1" fmla="val -78136"/>
              <a:gd name="adj2" fmla="val 53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911151" y="690465"/>
            <a:ext cx="3918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Za izdelavo simetrične oblike potrebuješ:</a:t>
            </a:r>
          </a:p>
          <a:p>
            <a:r>
              <a:rPr lang="sl-SI" dirty="0">
                <a:solidFill>
                  <a:srgbClr val="FFFF00"/>
                </a:solidFill>
                <a:latin typeface="Arial Black" panose="020B0A04020102020204" pitchFamily="34" charset="0"/>
              </a:rPr>
              <a:t>-list kolaž papirja,</a:t>
            </a:r>
          </a:p>
          <a:p>
            <a:r>
              <a:rPr lang="sl-SI" dirty="0">
                <a:solidFill>
                  <a:srgbClr val="FFFF00"/>
                </a:solidFill>
                <a:latin typeface="Arial Black" panose="020B0A04020102020204" pitchFamily="34" charset="0"/>
              </a:rPr>
              <a:t>-svinčnik,</a:t>
            </a:r>
          </a:p>
          <a:p>
            <a:r>
              <a:rPr lang="sl-SI" dirty="0">
                <a:solidFill>
                  <a:srgbClr val="FFFF00"/>
                </a:solidFill>
                <a:latin typeface="Arial Black" panose="020B0A04020102020204" pitchFamily="34" charset="0"/>
              </a:rPr>
              <a:t>-škarje. </a:t>
            </a:r>
          </a:p>
        </p:txBody>
      </p:sp>
      <p:sp>
        <p:nvSpPr>
          <p:cNvPr id="10" name="Ovalni oblaček 9"/>
          <p:cNvSpPr/>
          <p:nvPr/>
        </p:nvSpPr>
        <p:spPr>
          <a:xfrm>
            <a:off x="8276253" y="197906"/>
            <a:ext cx="2565918" cy="1770853"/>
          </a:xfrm>
          <a:prstGeom prst="wedgeEllipseCallout">
            <a:avLst>
              <a:gd name="adj1" fmla="val 84342"/>
              <a:gd name="adj2" fmla="val 262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8921066" y="543539"/>
            <a:ext cx="192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Pozorno poslušaj navodila!</a:t>
            </a:r>
          </a:p>
        </p:txBody>
      </p:sp>
      <p:pic>
        <p:nvPicPr>
          <p:cNvPr id="2050" name="Picture 2" descr="https://scontent.xx.fbcdn.net/v/t1.15752-0/p206x206/140619807_3946697215341870_5681547224250016451_n.jpg?_nc_cat=101&amp;ccb=2&amp;_nc_sid=58c789&amp;_nc_ohc=6tg3pY3f35gAX9Cck6g&amp;_nc_oc=AQmFm6NqplQxH9p68X62h3guxuidv0tX0x9Ixch4xmFObPx7Wa5ZY1jxBH1iBNFy_07tFV8g6h34bMaQDn4ZzBRD&amp;_nc_ad=z-m&amp;_nc_cid=0&amp;_nc_ht=scontent.xx&amp;tp=6&amp;oh=4c1d51b2b07999636e443eb183b24a6e&amp;oe=602E8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3" y="3410034"/>
            <a:ext cx="2876874" cy="2876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537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xx.fbcdn.net/v/t1.15752-0/p206x206/140632052_691178461557785_1559991337754819997_n.jpg?_nc_cat=105&amp;ccb=2&amp;_nc_sid=58c789&amp;_nc_ohc=C4P6nn5nhrEAX9G4P9U&amp;_nc_ad=z-m&amp;_nc_cid=0&amp;_nc_ht=scontent.xx&amp;tp=6&amp;oh=3243aeb616f374cf4c72d1a6935329ec&amp;oe=602F3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6" y="1801516"/>
            <a:ext cx="2832068" cy="283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08231" y="1016685"/>
            <a:ext cx="366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Papir natančno prepogni na polovico.</a:t>
            </a:r>
          </a:p>
        </p:txBody>
      </p:sp>
      <p:pic>
        <p:nvPicPr>
          <p:cNvPr id="3076" name="Picture 4" descr="https://scontent.xx.fbcdn.net/v/t1.15752-0/p206x206/140648570_479125776809757_311052376427843069_n.jpg?_nc_cat=105&amp;ccb=2&amp;_nc_sid=58c789&amp;_nc_ohc=1XUZ6A4mwvYAX9cZst0&amp;_nc_ad=z-m&amp;_nc_cid=0&amp;_nc_ht=scontent.xx&amp;tp=6&amp;oh=ba562a19f44260b4bcc7c813374feb02&amp;oe=602DA6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6" y="1801516"/>
            <a:ext cx="2832068" cy="283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237022" y="878186"/>
            <a:ext cx="347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Nariši polovico poljubne oblike. Jaz sem narisala polovico srčka.</a:t>
            </a:r>
          </a:p>
        </p:txBody>
      </p:sp>
      <p:pic>
        <p:nvPicPr>
          <p:cNvPr id="3078" name="Picture 6" descr="https://scontent.xx.fbcdn.net/v/t1.15752-0/p206x206/141191169_409560943660858_2219659685770754234_n.jpg?_nc_cat=105&amp;ccb=2&amp;_nc_sid=58c789&amp;_nc_ohc=aHSJuX6UddoAX9-pb7m&amp;_nc_ad=z-m&amp;_nc_cid=0&amp;_nc_ht=scontent.xx&amp;tp=6&amp;oh=b34d6bcbff4238d358b376b31dcbed1b&amp;oe=602E39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89" y="1801516"/>
            <a:ext cx="2904496" cy="290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7911221" y="908043"/>
            <a:ext cx="366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Po narisani črti obliko natančno izreži.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781" y="5024673"/>
            <a:ext cx="4410196" cy="1336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64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v/t1.15752-0/p206x206/140572864_405707980708808_2601588269124158952_n.jpg?_nc_cat=100&amp;ccb=2&amp;_nc_sid=58c789&amp;_nc_ohc=0QTV5xPdyC8AX-birDF&amp;_nc_ad=z-m&amp;_nc_cid=0&amp;_nc_ht=scontent.xx&amp;tp=6&amp;oh=134e2fdf7d06db63351d2490026c6800&amp;oe=602E1C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12" y="1306575"/>
            <a:ext cx="2928388" cy="292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711922" y="636439"/>
            <a:ext cx="36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 Black" panose="020B0A04020102020204" pitchFamily="34" charset="0"/>
              </a:rPr>
              <a:t>Dobil/a si simetrično obliko.</a:t>
            </a:r>
          </a:p>
        </p:txBody>
      </p:sp>
      <p:pic>
        <p:nvPicPr>
          <p:cNvPr id="4102" name="Picture 6" descr="https://scontent.xx.fbcdn.net/v/t1.15752-0/p206x206/140619807_926030491475619_7335821065907020623_n.jpg?_nc_cat=100&amp;ccb=2&amp;_nc_sid=58c789&amp;_nc_ohc=EFVz7ekNN0EAX9uOmwF&amp;_nc_ad=z-m&amp;_nc_cid=0&amp;_nc_ht=scontent.xx&amp;tp=6&amp;oh=de0c540c186469f81a626505852ad42e&amp;oe=602EC5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62" y="1455549"/>
            <a:ext cx="2779414" cy="2779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xx.fbcdn.net/v/t1.15752-0/p206x206/141503751_394465324982707_8793322862362389721_n.jpg?_nc_cat=105&amp;ccb=2&amp;_nc_sid=58c789&amp;_nc_ohc=xrePLq12wGYAX9calsX&amp;_nc_ad=z-m&amp;_nc_cid=0&amp;_nc_ht=scontent.xx&amp;tp=6&amp;oh=819df8742e2ae11d4f7c1aae30f4b828&amp;oe=602E66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24"/>
          <a:stretch/>
        </p:blipFill>
        <p:spPr bwMode="auto">
          <a:xfrm rot="16200000">
            <a:off x="705639" y="1134560"/>
            <a:ext cx="2834267" cy="3178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554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34" y="29300"/>
            <a:ext cx="4776982" cy="677519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997513" y="525101"/>
            <a:ext cx="20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Arial Black" panose="020B0A04020102020204" pitchFamily="34" charset="0"/>
              </a:rPr>
              <a:t>Simetrija</a:t>
            </a:r>
          </a:p>
        </p:txBody>
      </p:sp>
      <p:pic>
        <p:nvPicPr>
          <p:cNvPr id="5122" name="Picture 2" descr="https://scontent.xx.fbcdn.net/v/t1.15752-0/p206x206/140619807_926030491475619_7335821065907020623_n.jpg?_nc_cat=100&amp;ccb=2&amp;_nc_sid=58c789&amp;_nc_ohc=EFVz7ekNN0EAX9uOmwF&amp;_nc_ad=z-m&amp;_nc_cid=0&amp;_nc_ht=scontent.xx&amp;tp=6&amp;oh=de0c540c186469f81a626505852ad42e&amp;oe=602EC5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50" y="1028794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730028" y="3249300"/>
            <a:ext cx="385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Oblika je simetrična, kadar se leva in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811509" y="3675707"/>
            <a:ext cx="4083113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desna stran povsem prekrijeta. </a:t>
            </a:r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815" y="301354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ni oblaček 9"/>
          <p:cNvSpPr/>
          <p:nvPr/>
        </p:nvSpPr>
        <p:spPr>
          <a:xfrm>
            <a:off x="7976103" y="2414544"/>
            <a:ext cx="2971600" cy="1770853"/>
          </a:xfrm>
          <a:prstGeom prst="wedgeEllipseCallout">
            <a:avLst>
              <a:gd name="adj1" fmla="val 74909"/>
              <a:gd name="adj2" fmla="val 131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8333246" y="2510636"/>
            <a:ext cx="233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Arial Black" panose="020B0A04020102020204" pitchFamily="34" charset="0"/>
              </a:rPr>
              <a:t>Izrezano simetrično obliko prilepi v </a:t>
            </a:r>
            <a:r>
              <a:rPr lang="sl-SI" sz="1600" dirty="0" smtClean="0">
                <a:latin typeface="Arial Black" panose="020B0A04020102020204" pitchFamily="34" charset="0"/>
              </a:rPr>
              <a:t>matematični</a:t>
            </a:r>
            <a:r>
              <a:rPr lang="sl-SI" sz="1600" dirty="0" smtClean="0">
                <a:latin typeface="Arial Black" panose="020B0A04020102020204" pitchFamily="34" charset="0"/>
              </a:rPr>
              <a:t> </a:t>
            </a:r>
            <a:r>
              <a:rPr lang="sl-SI" sz="1600" dirty="0">
                <a:latin typeface="Arial Black" panose="020B0A04020102020204" pitchFamily="34" charset="0"/>
              </a:rPr>
              <a:t>zvezek. Prepiši besedilo. </a:t>
            </a:r>
          </a:p>
        </p:txBody>
      </p:sp>
    </p:spTree>
    <p:extLst>
      <p:ext uri="{BB962C8B-B14F-4D97-AF65-F5344CB8AC3E}">
        <p14:creationId xmlns="" xmlns:p14="http://schemas.microsoft.com/office/powerpoint/2010/main" val="208589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trija - Wikipedija, prosta encikloped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239" y="4038028"/>
            <a:ext cx="1905000" cy="18669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SDZ 2, stran 26, 27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Oglej si razlago in reši naloge</a:t>
            </a:r>
            <a:endParaRPr lang="sl-SI" dirty="0"/>
          </a:p>
        </p:txBody>
      </p:sp>
      <p:pic>
        <p:nvPicPr>
          <p:cNvPr id="1026" name="Picture 2" descr="Kaj je simetrija in asimetrija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535" y="1144525"/>
            <a:ext cx="2020825" cy="2177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169528" y="2066234"/>
            <a:ext cx="62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 Black" panose="020B0A04020102020204" pitchFamily="34" charset="0"/>
              </a:rPr>
              <a:t>DOMA IZ RAZLIČNIH MATERIALOV IZDELAJ SIMETRIČNO OBLIKO. </a:t>
            </a:r>
          </a:p>
        </p:txBody>
      </p:sp>
      <p:pic>
        <p:nvPicPr>
          <p:cNvPr id="6148" name="Picture 4" descr="Fun way to learn symmetry with Duplo - Happy Tot Sh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759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day Symmetry Breakfast - minor g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1" y="3592560"/>
            <a:ext cx="3036840" cy="303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content.xx.fbcdn.net/v/t1.15752-0/p206x206/140834270_232380108369498_3865099016699633481_n.jpg?_nc_cat=101&amp;ccb=2&amp;_nc_sid=58c789&amp;_nc_ohc=HG2xVptxkVQAX9tQk8B&amp;_nc_ad=z-m&amp;_nc_cid=0&amp;_nc_ht=scontent.xx&amp;tp=6&amp;oh=79f3f6272ccbe4edbf1c7089e05277ca&amp;oe=602DCE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96" y="3757421"/>
            <a:ext cx="2871979" cy="2871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k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16" y="221586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48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97</Words>
  <Application>Microsoft Office PowerPoint</Application>
  <PresentationFormat>Po meri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 SDZ 2, stran 26, 27</vt:lpstr>
      <vt:lpstr>Diapozitiv 9</vt:lpstr>
    </vt:vector>
  </TitlesOfParts>
  <Company>MIZS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PŠK11</dc:creator>
  <cp:lastModifiedBy>chile</cp:lastModifiedBy>
  <cp:revision>23</cp:revision>
  <dcterms:created xsi:type="dcterms:W3CDTF">2021-01-20T11:03:13Z</dcterms:created>
  <dcterms:modified xsi:type="dcterms:W3CDTF">2022-01-31T20:26:16Z</dcterms:modified>
</cp:coreProperties>
</file>