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8" r:id="rId4"/>
    <p:sldId id="262" r:id="rId5"/>
    <p:sldId id="263" r:id="rId6"/>
    <p:sldId id="269" r:id="rId7"/>
    <p:sldId id="265" r:id="rId8"/>
    <p:sldId id="272" r:id="rId9"/>
    <p:sldId id="273" r:id="rId10"/>
    <p:sldId id="271" r:id="rId11"/>
    <p:sldId id="274" r:id="rId12"/>
    <p:sldId id="275" r:id="rId13"/>
    <p:sldId id="276" r:id="rId14"/>
    <p:sldId id="280" r:id="rId15"/>
    <p:sldId id="278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7FCC-71AE-415B-9FBB-4935CAAF5729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B72BA-9C63-47FE-A0AD-5F67405DEB9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377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68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18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24996A-D866-4563-98BD-83BD95A16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AF087F2-EE93-4F73-A4C4-37FBF32BD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54C0F6-7EDC-492B-84FD-312C447A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2939C8E-21A2-4CA4-A538-61778E0B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331526C-5B9F-4318-A3EA-652AA514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343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FC02C1-2D7E-485C-AAED-BAFBFFCE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7DE56C0-F52F-4039-803D-F0FF66BA9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671A8B1-56DA-49EF-AA04-502DF89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B27C156-0895-44F6-958E-1D5AABB0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7FDE84A-6C8E-4B8C-9E5D-8334E4FE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02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3D53752-FD9C-45F6-BAF0-9876391A2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8E09474-9B33-40CC-97D7-9170E9C4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0F7089-453A-46CD-BDE3-BAB7A910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41E084-4F4A-46FC-BA4C-1FA8991C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221361-A2FB-491D-AB67-9F41020D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093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56267" y="153633"/>
            <a:ext cx="11879411" cy="6550699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187067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524283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43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2A7CA8-B412-4AE1-B21C-BB38B4C0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A5DA070-2C87-4A02-B6EF-9C02DAA0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4BC8F2-416A-4BED-B258-18D8ABF5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2CF42FF-D3A4-4B24-ADC6-B3712764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D6F40AA-E948-4DFE-8679-D98B004B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355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F930DE-3628-42DF-9695-1DF9EBDC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46564EB-F7F6-4D85-805B-B8695BFD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345FBAC-2B86-4150-99AB-E7B2D5BE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378CCBC-E547-4808-9E82-8C05FCD8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E3D99BD-318D-41DC-8B13-AA4140D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837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B68C38-C7AE-44B1-AB65-3DCFE114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0CFCDA-3EFD-43D6-9D59-FBC5A8B81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9B90407-2ED9-4135-8038-DBEADF25E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3D50EC9-E32F-46D2-9EA1-5624A141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482DDA9-A863-45FB-A1D2-1ECAB75D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70EA7BB-1110-41D5-A5D6-0D77865A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95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3CEAD9-DFF6-4D50-B41D-C24B2328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16BE9E0-3930-43A4-8B67-0459AD1B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54072F0F-26C3-4C96-A093-404A92421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7F6FAE4-67B2-452A-B0F1-282555A8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80F7321-E095-497C-8BFD-2715628C8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223E22B-0468-49CB-8BE3-B49857FB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8D71BB16-3C3F-455C-AD06-9EEDE2F0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6585A13-69BD-4483-85C5-76B8A8F3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200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56D07-E7D7-4F8F-90BD-E17EFA82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6EB7AFE-0860-4B35-99E7-9A7EA617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0376A68B-E16D-4376-9B30-768CE907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2C3697F-537D-4771-BB37-E01A1513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30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CBD950B-CF48-45BD-B795-49E6B82C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2E0E44B-1CA1-4AFD-83D8-2E20B53B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486ACE0-3744-4FCC-B9FC-FD047D4A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723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88416-8411-4729-AD05-D0928C7B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6FC074C-B144-40FF-8174-3875366C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257724C-67B8-4ED1-B0A9-118F617ED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E8625C0-CA69-4655-8C21-756B851D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B790F92-0E0E-4832-9A9D-9019B667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C91EAB7-FC4A-4DD3-AEB8-F6169DD9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84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3D7011-28F3-40D6-9B9A-392CB6EF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A7EEBA5-E783-4221-B38A-F5FBB1221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B3ABC46-A151-499C-8AD9-C59B9AB72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CD806A2-0AB4-49A4-AA15-2D47666F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02CBE00-DAFC-4ABA-8F71-2A95590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657AEAE-5BA7-42D7-871C-AF194BFD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348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3CBDFE2F-8936-48C7-AADD-4607847B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333CA7A-0601-4FFB-B3CA-107CDD28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5A90E22-30C6-479C-9776-A08AB2E47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32C8-2EA2-497A-B740-9E37C5C1EEF5}" type="datetimeFigureOut">
              <a:rPr lang="sl-SI" smtClean="0"/>
              <a:t>9. 02. 2022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8608027-F08B-49C8-BCC6-45E3A064B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1A48345-A21A-40A4-9C1A-CF669FC1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8A1C-7D2B-4852-AEDA-E980749887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166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13" y="148527"/>
            <a:ext cx="1743075" cy="2286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30B84BB-BAEF-4E9B-96F4-5C63EECA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57" y="1683388"/>
            <a:ext cx="4970589" cy="5027640"/>
          </a:xfrm>
          <a:prstGeom prst="rect">
            <a:avLst/>
          </a:prstGeom>
        </p:spPr>
      </p:pic>
      <p:sp>
        <p:nvSpPr>
          <p:cNvPr id="10" name="Oblak 9"/>
          <p:cNvSpPr/>
          <p:nvPr/>
        </p:nvSpPr>
        <p:spPr>
          <a:xfrm>
            <a:off x="2193463" y="392830"/>
            <a:ext cx="4097026" cy="1083019"/>
          </a:xfrm>
          <a:prstGeom prst="cloudCallout">
            <a:avLst>
              <a:gd name="adj1" fmla="val 16068"/>
              <a:gd name="adj2" fmla="val 8149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Ufff</a:t>
            </a:r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nas je veliko!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" y="1683388"/>
            <a:ext cx="6281190" cy="3534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4505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979" b="4051"/>
          <a:stretch/>
        </p:blipFill>
        <p:spPr>
          <a:xfrm>
            <a:off x="597393" y="504824"/>
            <a:ext cx="4297612" cy="2986522"/>
          </a:xfrm>
          <a:prstGeom prst="rect">
            <a:avLst/>
          </a:prstGeom>
        </p:spPr>
      </p:pic>
      <p:sp>
        <p:nvSpPr>
          <p:cNvPr id="5" name="Označba mesta številke diapoz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10</a:t>
            </a:fld>
            <a:endParaRPr lang="en" dirty="0"/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831368" y="528027"/>
            <a:ext cx="5388995" cy="63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PRISLUHNI si</a:t>
            </a:r>
            <a:r>
              <a:rPr lang="sl-SI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kako izgovoriš število.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Diagram poteka: nadomestni process 22"/>
          <p:cNvSpPr/>
          <p:nvPr/>
        </p:nvSpPr>
        <p:spPr>
          <a:xfrm>
            <a:off x="6974679" y="3163598"/>
            <a:ext cx="867033" cy="60082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3733" dirty="0">
              <a:solidFill>
                <a:srgbClr val="00206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157" y="2261860"/>
            <a:ext cx="6348189" cy="128760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17" y="1229884"/>
            <a:ext cx="3675879" cy="1160118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6776922" y="4298242"/>
            <a:ext cx="4042838" cy="1779219"/>
            <a:chOff x="6776922" y="4298242"/>
            <a:chExt cx="4042838" cy="1779219"/>
          </a:xfrm>
        </p:grpSpPr>
        <p:sp>
          <p:nvSpPr>
            <p:cNvPr id="18" name="Pravokotnik 17"/>
            <p:cNvSpPr/>
            <p:nvPr/>
          </p:nvSpPr>
          <p:spPr>
            <a:xfrm>
              <a:off x="6776922" y="5100158"/>
              <a:ext cx="40428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ŠTIRI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0" name="Lok 19"/>
            <p:cNvSpPr/>
            <p:nvPr/>
          </p:nvSpPr>
          <p:spPr>
            <a:xfrm rot="8032292">
              <a:off x="7929754" y="4408990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7378122" y="3130862"/>
            <a:ext cx="3922612" cy="1779219"/>
            <a:chOff x="5979728" y="3121477"/>
            <a:chExt cx="3922612" cy="1779219"/>
          </a:xfrm>
        </p:grpSpPr>
        <p:sp>
          <p:nvSpPr>
            <p:cNvPr id="17" name="Pravokotnik 16"/>
            <p:cNvSpPr/>
            <p:nvPr/>
          </p:nvSpPr>
          <p:spPr>
            <a:xfrm>
              <a:off x="5979728" y="3880795"/>
              <a:ext cx="39226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ŠEST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1" name="Lok 20"/>
            <p:cNvSpPr/>
            <p:nvPr/>
          </p:nvSpPr>
          <p:spPr>
            <a:xfrm rot="8067420">
              <a:off x="7006808" y="3232225"/>
              <a:ext cx="1779219" cy="1557723"/>
            </a:xfrm>
            <a:prstGeom prst="arc">
              <a:avLst>
                <a:gd name="adj1" fmla="val 16698538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69999" y="4311150"/>
            <a:ext cx="4456669" cy="1779219"/>
            <a:chOff x="769999" y="4311150"/>
            <a:chExt cx="4456669" cy="1779219"/>
          </a:xfrm>
        </p:grpSpPr>
        <p:sp>
          <p:nvSpPr>
            <p:cNvPr id="16" name="Pravokotnik 15"/>
            <p:cNvSpPr/>
            <p:nvPr/>
          </p:nvSpPr>
          <p:spPr>
            <a:xfrm>
              <a:off x="769999" y="5100158"/>
              <a:ext cx="44566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DEVET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2" name="Lok 21"/>
            <p:cNvSpPr/>
            <p:nvPr/>
          </p:nvSpPr>
          <p:spPr>
            <a:xfrm rot="8032292">
              <a:off x="2268411" y="4421898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161153" y="3421986"/>
            <a:ext cx="3656770" cy="2299719"/>
            <a:chOff x="532273" y="3356446"/>
            <a:chExt cx="3656770" cy="2299719"/>
          </a:xfrm>
        </p:grpSpPr>
        <p:grpSp>
          <p:nvGrpSpPr>
            <p:cNvPr id="19" name="Skupina 18"/>
            <p:cNvGrpSpPr/>
            <p:nvPr/>
          </p:nvGrpSpPr>
          <p:grpSpPr>
            <a:xfrm>
              <a:off x="532273" y="3916091"/>
              <a:ext cx="3656770" cy="1740074"/>
              <a:chOff x="532273" y="3916091"/>
              <a:chExt cx="3656770" cy="1740074"/>
            </a:xfrm>
          </p:grpSpPr>
          <p:sp>
            <p:nvSpPr>
              <p:cNvPr id="6" name="Pravokotnik 5"/>
              <p:cNvSpPr/>
              <p:nvPr/>
            </p:nvSpPr>
            <p:spPr>
              <a:xfrm>
                <a:off x="532273" y="3916091"/>
                <a:ext cx="365677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PET</a:t>
                </a:r>
                <a:r>
                  <a:rPr lang="sl-SI" sz="5400" dirty="0" err="1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po</a:t>
                </a:r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DESET</a:t>
                </a:r>
                <a:endParaRPr lang="sl-SI" sz="5400" b="0" cap="none" spc="0" dirty="0">
                  <a:ln w="0"/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Lok 23"/>
              <p:cNvSpPr/>
              <p:nvPr/>
            </p:nvSpPr>
            <p:spPr>
              <a:xfrm rot="19085107">
                <a:off x="773311" y="3952086"/>
                <a:ext cx="2067791" cy="1704079"/>
              </a:xfrm>
              <a:prstGeom prst="arc">
                <a:avLst>
                  <a:gd name="adj1" fmla="val 16877575"/>
                  <a:gd name="adj2" fmla="val 2125631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5" name="Google Shape;290;p35"/>
            <p:cNvSpPr txBox="1">
              <a:spLocks/>
            </p:cNvSpPr>
            <p:nvPr/>
          </p:nvSpPr>
          <p:spPr>
            <a:xfrm>
              <a:off x="836699" y="3356446"/>
              <a:ext cx="2286610" cy="441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683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ctr">
                <a:buNone/>
              </a:pPr>
              <a:r>
                <a:rPr lang="sl-SI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PRESKOČI</a:t>
              </a:r>
              <a:endParaRPr lang="en-US" sz="18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9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11</a:t>
            </a:fld>
            <a:endParaRPr/>
          </a:p>
        </p:txBody>
      </p:sp>
      <p:sp>
        <p:nvSpPr>
          <p:cNvPr id="13" name="Google Shape;290;p35"/>
          <p:cNvSpPr txBox="1">
            <a:spLocks/>
          </p:cNvSpPr>
          <p:nvPr/>
        </p:nvSpPr>
        <p:spPr>
          <a:xfrm>
            <a:off x="2326718" y="512764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78" y="1638010"/>
            <a:ext cx="10879445" cy="3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5435"/>
      </p:ext>
    </p:extLst>
  </p:cSld>
  <p:clrMapOvr>
    <a:masterClrMapping/>
  </p:clrMapOvr>
  <p:transition advTm="517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12</a:t>
            </a:fld>
            <a:endParaRPr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  <p:sp>
        <p:nvSpPr>
          <p:cNvPr id="7" name="Google Shape;290;p35"/>
          <p:cNvSpPr txBox="1">
            <a:spLocks/>
          </p:cNvSpPr>
          <p:nvPr/>
        </p:nvSpPr>
        <p:spPr>
          <a:xfrm>
            <a:off x="479445" y="521363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9" y="2579203"/>
            <a:ext cx="10454621" cy="3198872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7"/>
          <a:stretch>
            <a:fillRect/>
          </a:stretch>
        </p:blipFill>
        <p:spPr>
          <a:xfrm>
            <a:off x="7783858" y="687618"/>
            <a:ext cx="3798542" cy="27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376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4" y="713444"/>
            <a:ext cx="1888449" cy="2360561"/>
          </a:xfrm>
          <a:prstGeom prst="rect">
            <a:avLst/>
          </a:prstGeom>
        </p:spPr>
      </p:pic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>
          <a:xfrm>
            <a:off x="359238" y="6028333"/>
            <a:ext cx="3488973" cy="524800"/>
          </a:xfrm>
        </p:spPr>
        <p:txBody>
          <a:bodyPr/>
          <a:lstStyle/>
          <a:p>
            <a:pPr algn="ctr"/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Kroge riši s šablonskim ravnilom.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90;p35"/>
          <p:cNvSpPr txBox="1">
            <a:spLocks/>
          </p:cNvSpPr>
          <p:nvPr/>
        </p:nvSpPr>
        <p:spPr>
          <a:xfrm>
            <a:off x="209448" y="179851"/>
            <a:ext cx="3136616" cy="54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1867" dirty="0">
                <a:solidFill>
                  <a:srgbClr val="002060"/>
                </a:solidFill>
              </a:rPr>
              <a:t>ZAPIS V  ZVEZEK</a:t>
            </a:r>
            <a:endParaRPr lang="en-US" sz="1867" dirty="0">
              <a:solidFill>
                <a:srgbClr val="002060"/>
              </a:solidFill>
            </a:endParaRPr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210414" y="638475"/>
            <a:ext cx="5448249" cy="6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rgbClr val="00B050"/>
                </a:solidFill>
              </a:rPr>
              <a:t>STONOGA    11. 2. 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1210877" y="2969207"/>
            <a:ext cx="12192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Elipsa 9"/>
          <p:cNvSpPr/>
          <p:nvPr/>
        </p:nvSpPr>
        <p:spPr>
          <a:xfrm>
            <a:off x="4288376" y="1780569"/>
            <a:ext cx="1219200" cy="12192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733" dirty="0">
                <a:solidFill>
                  <a:srgbClr val="FF0000"/>
                </a:solidFill>
                <a:latin typeface="OCR A Extended" panose="02010509020102010303" pitchFamily="50" charset="0"/>
              </a:rPr>
              <a:t>4</a:t>
            </a:r>
            <a:r>
              <a:rPr lang="sl-SI" sz="3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Elipsa 10"/>
          <p:cNvSpPr/>
          <p:nvPr/>
        </p:nvSpPr>
        <p:spPr>
          <a:xfrm>
            <a:off x="5711401" y="3706503"/>
            <a:ext cx="1219200" cy="1219200"/>
          </a:xfrm>
          <a:prstGeom prst="ellipse">
            <a:avLst/>
          </a:prstGeom>
          <a:solidFill>
            <a:srgbClr val="E68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2" name="Elipsa 11"/>
          <p:cNvSpPr/>
          <p:nvPr/>
        </p:nvSpPr>
        <p:spPr>
          <a:xfrm>
            <a:off x="6724768" y="4441325"/>
            <a:ext cx="1219200" cy="1219200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3" name="Elipsa 12"/>
          <p:cNvSpPr/>
          <p:nvPr/>
        </p:nvSpPr>
        <p:spPr>
          <a:xfrm>
            <a:off x="7954404" y="4524744"/>
            <a:ext cx="1219200" cy="1219200"/>
          </a:xfrm>
          <a:prstGeom prst="ellipse">
            <a:avLst/>
          </a:prstGeom>
          <a:solidFill>
            <a:srgbClr val="A5F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4" name="Elipsa 13"/>
          <p:cNvSpPr/>
          <p:nvPr/>
        </p:nvSpPr>
        <p:spPr>
          <a:xfrm>
            <a:off x="9187583" y="4368408"/>
            <a:ext cx="1219200" cy="1219200"/>
          </a:xfrm>
          <a:prstGeom prst="ellipse">
            <a:avLst/>
          </a:prstGeom>
          <a:solidFill>
            <a:srgbClr val="F9CA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5" name="Elipsa 14"/>
          <p:cNvSpPr/>
          <p:nvPr/>
        </p:nvSpPr>
        <p:spPr>
          <a:xfrm>
            <a:off x="10346656" y="4011236"/>
            <a:ext cx="1219200" cy="1219200"/>
          </a:xfrm>
          <a:prstGeom prst="ellipse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667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Elipsa 15"/>
          <p:cNvSpPr/>
          <p:nvPr/>
        </p:nvSpPr>
        <p:spPr>
          <a:xfrm>
            <a:off x="5146729" y="2603873"/>
            <a:ext cx="1219200" cy="1219200"/>
          </a:xfrm>
          <a:prstGeom prst="ellipse">
            <a:avLst/>
          </a:prstGeom>
          <a:solidFill>
            <a:srgbClr val="F1A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7" name="Elipsa 16"/>
          <p:cNvSpPr/>
          <p:nvPr/>
        </p:nvSpPr>
        <p:spPr>
          <a:xfrm>
            <a:off x="3277503" y="2552108"/>
            <a:ext cx="1219200" cy="1219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8" name="Elipsa 17"/>
          <p:cNvSpPr/>
          <p:nvPr/>
        </p:nvSpPr>
        <p:spPr>
          <a:xfrm>
            <a:off x="2359908" y="3428992"/>
            <a:ext cx="1219200" cy="1219200"/>
          </a:xfrm>
          <a:prstGeom prst="ellipse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19" name="Slika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7349" r="1643" b="16692"/>
          <a:stretch/>
        </p:blipFill>
        <p:spPr bwMode="auto">
          <a:xfrm>
            <a:off x="3848211" y="5674293"/>
            <a:ext cx="1226820" cy="878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značba mesta številke diapozitiva 1"/>
          <p:cNvSpPr txBox="1">
            <a:spLocks/>
          </p:cNvSpPr>
          <p:nvPr/>
        </p:nvSpPr>
        <p:spPr>
          <a:xfrm>
            <a:off x="5181718" y="6028333"/>
            <a:ext cx="310087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Vsakemu krogu nariši 10 nog.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značba mesta številke diapozitiva 1"/>
          <p:cNvSpPr txBox="1">
            <a:spLocks/>
          </p:cNvSpPr>
          <p:nvPr/>
        </p:nvSpPr>
        <p:spPr>
          <a:xfrm>
            <a:off x="8747506" y="6028333"/>
            <a:ext cx="244434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krog zapiši število.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značba mesta številke diapozitiva 1"/>
          <p:cNvSpPr txBox="1">
            <a:spLocks/>
          </p:cNvSpPr>
          <p:nvPr/>
        </p:nvSpPr>
        <p:spPr>
          <a:xfrm>
            <a:off x="254568" y="5674293"/>
            <a:ext cx="160282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NAVODILO:</a:t>
            </a:r>
            <a:endParaRPr lang="en" sz="1867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ven povezovalnik 23"/>
          <p:cNvCxnSpPr/>
          <p:nvPr/>
        </p:nvCxnSpPr>
        <p:spPr>
          <a:xfrm>
            <a:off x="7115653" y="5070068"/>
            <a:ext cx="218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inus 27"/>
          <p:cNvSpPr/>
          <p:nvPr/>
        </p:nvSpPr>
        <p:spPr>
          <a:xfrm>
            <a:off x="600735" y="328262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1" name="Minus 30"/>
          <p:cNvSpPr/>
          <p:nvPr/>
        </p:nvSpPr>
        <p:spPr>
          <a:xfrm>
            <a:off x="565658" y="351038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2" name="Minus 31"/>
          <p:cNvSpPr/>
          <p:nvPr/>
        </p:nvSpPr>
        <p:spPr>
          <a:xfrm rot="20335600">
            <a:off x="642766" y="383151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3" name="Minus 32"/>
          <p:cNvSpPr/>
          <p:nvPr/>
        </p:nvSpPr>
        <p:spPr>
          <a:xfrm>
            <a:off x="708125" y="308419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4" name="Minus 33"/>
          <p:cNvSpPr/>
          <p:nvPr/>
        </p:nvSpPr>
        <p:spPr>
          <a:xfrm rot="20314040">
            <a:off x="775189" y="402084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5" name="Minus 34"/>
          <p:cNvSpPr/>
          <p:nvPr/>
        </p:nvSpPr>
        <p:spPr>
          <a:xfrm rot="19278981">
            <a:off x="972019" y="419541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6" name="Minus 35"/>
          <p:cNvSpPr/>
          <p:nvPr/>
        </p:nvSpPr>
        <p:spPr>
          <a:xfrm rot="5632785">
            <a:off x="1333207" y="4350083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7" name="Minus 36"/>
          <p:cNvSpPr/>
          <p:nvPr/>
        </p:nvSpPr>
        <p:spPr>
          <a:xfrm rot="5234701">
            <a:off x="1573687" y="432484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8" name="Minus 37"/>
          <p:cNvSpPr/>
          <p:nvPr/>
        </p:nvSpPr>
        <p:spPr>
          <a:xfrm rot="5012471">
            <a:off x="1769525" y="426178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9" name="Minus 38"/>
          <p:cNvSpPr/>
          <p:nvPr/>
        </p:nvSpPr>
        <p:spPr>
          <a:xfrm rot="16984102">
            <a:off x="1198853" y="428315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0" name="Minus 39"/>
          <p:cNvSpPr/>
          <p:nvPr/>
        </p:nvSpPr>
        <p:spPr>
          <a:xfrm rot="5012471">
            <a:off x="2835781" y="477053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2" name="Minus 41"/>
          <p:cNvSpPr/>
          <p:nvPr/>
        </p:nvSpPr>
        <p:spPr>
          <a:xfrm rot="5012471">
            <a:off x="2648769" y="477609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3" name="Minus 42"/>
          <p:cNvSpPr/>
          <p:nvPr/>
        </p:nvSpPr>
        <p:spPr>
          <a:xfrm rot="5012471">
            <a:off x="2945982" y="464714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4" name="Minus 43"/>
          <p:cNvSpPr/>
          <p:nvPr/>
        </p:nvSpPr>
        <p:spPr>
          <a:xfrm rot="5012471">
            <a:off x="2495739" y="4762346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5" name="Minus 44"/>
          <p:cNvSpPr/>
          <p:nvPr/>
        </p:nvSpPr>
        <p:spPr>
          <a:xfrm rot="3402803">
            <a:off x="3207775" y="440456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6" name="Minus 45"/>
          <p:cNvSpPr/>
          <p:nvPr/>
        </p:nvSpPr>
        <p:spPr>
          <a:xfrm rot="4173108">
            <a:off x="3092843" y="4564630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7" name="Minus 46"/>
          <p:cNvSpPr/>
          <p:nvPr/>
        </p:nvSpPr>
        <p:spPr>
          <a:xfrm rot="5962031">
            <a:off x="2341127" y="471789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8" name="Minus 47"/>
          <p:cNvSpPr/>
          <p:nvPr/>
        </p:nvSpPr>
        <p:spPr>
          <a:xfrm rot="6973001">
            <a:off x="2155289" y="461651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9" name="Minus 48"/>
          <p:cNvSpPr/>
          <p:nvPr/>
        </p:nvSpPr>
        <p:spPr>
          <a:xfrm rot="7185851">
            <a:off x="2033386" y="4538611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50" name="Minus 49"/>
          <p:cNvSpPr/>
          <p:nvPr/>
        </p:nvSpPr>
        <p:spPr>
          <a:xfrm rot="3402803">
            <a:off x="3307439" y="429767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404" y="19573"/>
            <a:ext cx="4159173" cy="31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9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14</a:t>
            </a:fld>
            <a:endParaRPr lang="en"/>
          </a:p>
        </p:txBody>
      </p:sp>
      <p:sp>
        <p:nvSpPr>
          <p:cNvPr id="3" name="Google Shape;290;p35"/>
          <p:cNvSpPr txBox="1">
            <a:spLocks/>
          </p:cNvSpPr>
          <p:nvPr/>
        </p:nvSpPr>
        <p:spPr>
          <a:xfrm>
            <a:off x="383298" y="399506"/>
            <a:ext cx="8962516" cy="71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Reši naloge v delovnem zvezku </a:t>
            </a:r>
            <a:r>
              <a:rPr lang="sl-SI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2.del</a:t>
            </a: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 na strani 33.</a:t>
            </a:r>
            <a:endParaRPr lang="en-US" sz="26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D57B92C-1401-4AE9-8879-B1B0769A7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2" t="5927" r="34029" b="59482"/>
          <a:stretch/>
        </p:blipFill>
        <p:spPr>
          <a:xfrm>
            <a:off x="3888419" y="1445139"/>
            <a:ext cx="4136995" cy="2619603"/>
          </a:xfrm>
          <a:prstGeom prst="rect">
            <a:avLst/>
          </a:prstGeom>
        </p:spPr>
      </p:pic>
      <p:sp>
        <p:nvSpPr>
          <p:cNvPr id="7" name="Google Shape;290;p35">
            <a:extLst>
              <a:ext uri="{FF2B5EF4-FFF2-40B4-BE49-F238E27FC236}">
                <a16:creationId xmlns:a16="http://schemas.microsoft.com/office/drawing/2014/main" id="{CFE4697D-D158-4069-8987-0B71ACBA63BA}"/>
              </a:ext>
            </a:extLst>
          </p:cNvPr>
          <p:cNvSpPr txBox="1">
            <a:spLocks/>
          </p:cNvSpPr>
          <p:nvPr/>
        </p:nvSpPr>
        <p:spPr>
          <a:xfrm>
            <a:off x="216102" y="3960931"/>
            <a:ext cx="8962516" cy="71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Reši naloge v delovnem zvezku </a:t>
            </a:r>
            <a:r>
              <a:rPr lang="sl-SI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2.del</a:t>
            </a: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 na strani 34 (3. in 4. nalogo).</a:t>
            </a:r>
            <a:endParaRPr lang="en-US" sz="26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A5538B9-A14C-4807-8A56-0A4286BA9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9" t="8284" r="34175" b="65567"/>
          <a:stretch/>
        </p:blipFill>
        <p:spPr>
          <a:xfrm>
            <a:off x="6480699" y="4745623"/>
            <a:ext cx="3897297" cy="179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05" y="4383"/>
            <a:ext cx="3863546" cy="18646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391485" cy="2939287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729521" y="921986"/>
            <a:ext cx="3226570" cy="777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200" dirty="0">
                <a:solidFill>
                  <a:srgbClr val="0070C0"/>
                </a:solidFill>
              </a:rPr>
              <a:t>Kot zanimivost</a:t>
            </a:r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598521" y="1972172"/>
            <a:ext cx="7188928" cy="7281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600" dirty="0">
                <a:solidFill>
                  <a:srgbClr val="0070C0"/>
                </a:solidFill>
              </a:rPr>
              <a:t>Že Egipčani so klesali števila v kamen. </a:t>
            </a:r>
          </a:p>
        </p:txBody>
      </p:sp>
      <p:sp>
        <p:nvSpPr>
          <p:cNvPr id="6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37334" y="3042226"/>
            <a:ext cx="4388778" cy="9841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2800" dirty="0">
                <a:latin typeface="Century Gothic" panose="020B0502020202020204" pitchFamily="34" charset="0"/>
              </a:rPr>
              <a:t> so označili s palico = </a:t>
            </a:r>
            <a:r>
              <a:rPr lang="sl-SI" sz="2800" dirty="0">
                <a:solidFill>
                  <a:srgbClr val="0070C0"/>
                </a:solidFill>
                <a:latin typeface="Century Gothic" panose="020B0502020202020204" pitchFamily="34" charset="0"/>
              </a:rPr>
              <a:t>I </a:t>
            </a: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5710717" y="5641771"/>
            <a:ext cx="5808328" cy="9112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</a:rPr>
              <a:t>Poigraj se z zapisovanjem števil še ti.</a:t>
            </a:r>
          </a:p>
          <a:p>
            <a:pPr algn="ctr"/>
            <a:r>
              <a:rPr lang="sl-SI" sz="2800" dirty="0">
                <a:solidFill>
                  <a:srgbClr val="0070C0"/>
                </a:solidFill>
              </a:rPr>
              <a:t>Ti je lažje pisati na naš ali njihov način?</a:t>
            </a: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5" y="4129332"/>
            <a:ext cx="4388781" cy="1211751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6" y="5444021"/>
            <a:ext cx="4244942" cy="1210653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669" y="4184821"/>
            <a:ext cx="5912016" cy="1156262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5647357" y="3052196"/>
            <a:ext cx="5808328" cy="984167"/>
            <a:chOff x="5647357" y="3052196"/>
            <a:chExt cx="5808328" cy="984167"/>
          </a:xfrm>
        </p:grpSpPr>
        <p:sp>
          <p:nvSpPr>
            <p:cNvPr id="16" name="Naslov 3">
              <a:extLst>
                <a:ext uri="{FF2B5EF4-FFF2-40B4-BE49-F238E27FC236}">
                  <a16:creationId xmlns:a16="http://schemas.microsoft.com/office/drawing/2014/main" id="{2235A70F-47A8-4F16-8C30-26208A15CEBB}"/>
                </a:ext>
              </a:extLst>
            </p:cNvPr>
            <p:cNvSpPr txBox="1">
              <a:spLocks/>
            </p:cNvSpPr>
            <p:nvPr/>
          </p:nvSpPr>
          <p:spPr>
            <a:xfrm>
              <a:off x="5647357" y="3052196"/>
              <a:ext cx="5808328" cy="98416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2800" dirty="0"/>
                <a:t>Vklesana </a:t>
              </a:r>
              <a:r>
                <a:rPr lang="sl-SI" sz="2800" dirty="0">
                  <a:solidFill>
                    <a:srgbClr val="0070C0"/>
                  </a:solidFill>
                </a:rPr>
                <a:t>5</a:t>
              </a:r>
              <a:r>
                <a:rPr lang="sl-SI" sz="2800" dirty="0"/>
                <a:t> je zgledala</a:t>
              </a:r>
            </a:p>
            <a:p>
              <a:pPr algn="ctr"/>
              <a:r>
                <a:rPr lang="sl-SI" sz="2800" dirty="0">
                  <a:solidFill>
                    <a:srgbClr val="0070C0"/>
                  </a:solidFill>
                </a:rPr>
                <a:t>I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/>
                <a:t>                 </a:t>
              </a:r>
            </a:p>
          </p:txBody>
        </p:sp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44078" y="3281802"/>
              <a:ext cx="847843" cy="55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5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27" y="4864982"/>
            <a:ext cx="428685" cy="5048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475" y="3176551"/>
            <a:ext cx="428685" cy="50489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06" y="5496368"/>
            <a:ext cx="428685" cy="5048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963" y="5505248"/>
            <a:ext cx="428685" cy="5048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57" y="3481352"/>
            <a:ext cx="428685" cy="50489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77" y="3428998"/>
            <a:ext cx="428685" cy="5048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96" y="3149800"/>
            <a:ext cx="428685" cy="50489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635" y="2703828"/>
            <a:ext cx="428685" cy="5048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52" y="2976457"/>
            <a:ext cx="428685" cy="50489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89" y="4041436"/>
            <a:ext cx="428685" cy="50489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727" y="5757696"/>
            <a:ext cx="428685" cy="50489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507" y="4534420"/>
            <a:ext cx="428685" cy="50489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566" y="4115431"/>
            <a:ext cx="428685" cy="45720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443" y="5270286"/>
            <a:ext cx="428685" cy="50489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4" y="3566056"/>
            <a:ext cx="428685" cy="50489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90" y="5198893"/>
            <a:ext cx="428685" cy="504895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17" y="3986247"/>
            <a:ext cx="428685" cy="50489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57" y="4054006"/>
            <a:ext cx="428685" cy="504895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977" y="3931686"/>
            <a:ext cx="428685" cy="504895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30" y="3654695"/>
            <a:ext cx="428685" cy="50489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45" y="4897167"/>
            <a:ext cx="428685" cy="504895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638" y="3536541"/>
            <a:ext cx="428685" cy="504895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31" y="3222834"/>
            <a:ext cx="428685" cy="504895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955" y="5608377"/>
            <a:ext cx="428685" cy="504895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47" y="4372753"/>
            <a:ext cx="428685" cy="504895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128" y="4007908"/>
            <a:ext cx="428685" cy="504895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422" y="2671656"/>
            <a:ext cx="428685" cy="504895"/>
          </a:xfrm>
          <a:prstGeom prst="rect">
            <a:avLst/>
          </a:prstGeom>
        </p:spPr>
      </p:pic>
      <p:pic>
        <p:nvPicPr>
          <p:cNvPr id="34" name="Slika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58" y="2628376"/>
            <a:ext cx="428685" cy="504895"/>
          </a:xfrm>
          <a:prstGeom prst="rect">
            <a:avLst/>
          </a:prstGeom>
        </p:spPr>
      </p:pic>
      <p:pic>
        <p:nvPicPr>
          <p:cNvPr id="35" name="Slika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12" y="4361923"/>
            <a:ext cx="428685" cy="504895"/>
          </a:xfrm>
          <a:prstGeom prst="rect">
            <a:avLst/>
          </a:prstGeom>
        </p:spPr>
      </p:pic>
      <p:pic>
        <p:nvPicPr>
          <p:cNvPr id="36" name="Slika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47" y="4824237"/>
            <a:ext cx="428685" cy="504895"/>
          </a:xfrm>
          <a:prstGeom prst="rect">
            <a:avLst/>
          </a:prstGeom>
        </p:spPr>
      </p:pic>
      <p:pic>
        <p:nvPicPr>
          <p:cNvPr id="37" name="Slika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64" y="4463490"/>
            <a:ext cx="428685" cy="504895"/>
          </a:xfrm>
          <a:prstGeom prst="rect">
            <a:avLst/>
          </a:prstGeom>
        </p:spPr>
      </p:pic>
      <p:pic>
        <p:nvPicPr>
          <p:cNvPr id="38" name="Slika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49" y="5252801"/>
            <a:ext cx="428685" cy="504895"/>
          </a:xfrm>
          <a:prstGeom prst="rect">
            <a:avLst/>
          </a:prstGeom>
        </p:spPr>
      </p:pic>
      <p:pic>
        <p:nvPicPr>
          <p:cNvPr id="39" name="Slika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71" y="4719331"/>
            <a:ext cx="428685" cy="504895"/>
          </a:xfrm>
          <a:prstGeom prst="rect">
            <a:avLst/>
          </a:prstGeom>
        </p:spPr>
      </p:pic>
      <p:pic>
        <p:nvPicPr>
          <p:cNvPr id="40" name="Slika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1" y="4743589"/>
            <a:ext cx="428685" cy="504895"/>
          </a:xfrm>
          <a:prstGeom prst="rect">
            <a:avLst/>
          </a:prstGeom>
        </p:spPr>
      </p:pic>
      <p:pic>
        <p:nvPicPr>
          <p:cNvPr id="41" name="Slika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91" y="4743589"/>
            <a:ext cx="428685" cy="504895"/>
          </a:xfrm>
          <a:prstGeom prst="rect">
            <a:avLst/>
          </a:prstGeom>
        </p:spPr>
      </p:pic>
      <p:pic>
        <p:nvPicPr>
          <p:cNvPr id="42" name="Slika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30" y="4491142"/>
            <a:ext cx="428685" cy="504895"/>
          </a:xfrm>
          <a:prstGeom prst="rect">
            <a:avLst/>
          </a:prstGeom>
        </p:spPr>
      </p:pic>
      <p:pic>
        <p:nvPicPr>
          <p:cNvPr id="43" name="Slika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68" y="3720785"/>
            <a:ext cx="428685" cy="504895"/>
          </a:xfrm>
          <a:prstGeom prst="rect">
            <a:avLst/>
          </a:prstGeom>
        </p:spPr>
      </p:pic>
      <p:pic>
        <p:nvPicPr>
          <p:cNvPr id="44" name="Slika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231" y="4739026"/>
            <a:ext cx="428685" cy="504895"/>
          </a:xfrm>
          <a:prstGeom prst="rect">
            <a:avLst/>
          </a:prstGeom>
        </p:spPr>
      </p:pic>
      <p:pic>
        <p:nvPicPr>
          <p:cNvPr id="45" name="Slika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409" y="5270287"/>
            <a:ext cx="428685" cy="504895"/>
          </a:xfrm>
          <a:prstGeom prst="rect">
            <a:avLst/>
          </a:prstGeom>
        </p:spPr>
      </p:pic>
      <p:pic>
        <p:nvPicPr>
          <p:cNvPr id="46" name="Slika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70" y="3428997"/>
            <a:ext cx="428685" cy="504895"/>
          </a:xfrm>
          <a:prstGeom prst="rect">
            <a:avLst/>
          </a:prstGeom>
        </p:spPr>
      </p:pic>
      <p:pic>
        <p:nvPicPr>
          <p:cNvPr id="47" name="Slika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087" y="2972794"/>
            <a:ext cx="428685" cy="504895"/>
          </a:xfrm>
          <a:prstGeom prst="rect">
            <a:avLst/>
          </a:prstGeom>
        </p:spPr>
      </p:pic>
      <p:pic>
        <p:nvPicPr>
          <p:cNvPr id="48" name="Slika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623" y="3654695"/>
            <a:ext cx="428685" cy="504895"/>
          </a:xfrm>
          <a:prstGeom prst="rect">
            <a:avLst/>
          </a:prstGeom>
        </p:spPr>
      </p:pic>
      <p:pic>
        <p:nvPicPr>
          <p:cNvPr id="49" name="Slika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975" y="3907142"/>
            <a:ext cx="428685" cy="504895"/>
          </a:xfrm>
          <a:prstGeom prst="rect">
            <a:avLst/>
          </a:prstGeom>
        </p:spPr>
      </p:pic>
      <p:pic>
        <p:nvPicPr>
          <p:cNvPr id="50" name="Slika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68" y="4252604"/>
            <a:ext cx="428685" cy="504895"/>
          </a:xfrm>
          <a:prstGeom prst="rect">
            <a:avLst/>
          </a:prstGeom>
        </p:spPr>
      </p:pic>
      <p:pic>
        <p:nvPicPr>
          <p:cNvPr id="51" name="Slika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77" y="4946446"/>
            <a:ext cx="428685" cy="504895"/>
          </a:xfrm>
          <a:prstGeom prst="rect">
            <a:avLst/>
          </a:prstGeom>
        </p:spPr>
      </p:pic>
      <p:pic>
        <p:nvPicPr>
          <p:cNvPr id="52" name="Slika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51" y="2423755"/>
            <a:ext cx="428685" cy="504895"/>
          </a:xfrm>
          <a:prstGeom prst="rect">
            <a:avLst/>
          </a:prstGeom>
        </p:spPr>
      </p:pic>
      <p:pic>
        <p:nvPicPr>
          <p:cNvPr id="53" name="Slika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33" y="3817497"/>
            <a:ext cx="428685" cy="504895"/>
          </a:xfrm>
          <a:prstGeom prst="rect">
            <a:avLst/>
          </a:prstGeom>
        </p:spPr>
      </p:pic>
      <p:pic>
        <p:nvPicPr>
          <p:cNvPr id="54" name="Slika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49" y="4866818"/>
            <a:ext cx="428685" cy="504895"/>
          </a:xfrm>
          <a:prstGeom prst="rect">
            <a:avLst/>
          </a:prstGeom>
        </p:spPr>
      </p:pic>
      <p:pic>
        <p:nvPicPr>
          <p:cNvPr id="55" name="Slika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551" y="3418324"/>
            <a:ext cx="428685" cy="504895"/>
          </a:xfrm>
          <a:prstGeom prst="rect">
            <a:avLst/>
          </a:prstGeom>
        </p:spPr>
      </p:pic>
      <p:pic>
        <p:nvPicPr>
          <p:cNvPr id="56" name="Slika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51" y="5243921"/>
            <a:ext cx="428685" cy="504895"/>
          </a:xfrm>
          <a:prstGeom prst="rect">
            <a:avLst/>
          </a:prstGeom>
        </p:spPr>
      </p:pic>
      <p:pic>
        <p:nvPicPr>
          <p:cNvPr id="57" name="Slika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1" y="518944"/>
            <a:ext cx="4942313" cy="2790348"/>
          </a:xfrm>
          <a:prstGeom prst="rect">
            <a:avLst/>
          </a:prstGeom>
        </p:spPr>
      </p:pic>
      <p:sp>
        <p:nvSpPr>
          <p:cNvPr id="58" name="Oblak 57"/>
          <p:cNvSpPr/>
          <p:nvPr/>
        </p:nvSpPr>
        <p:spPr>
          <a:xfrm>
            <a:off x="5192203" y="598222"/>
            <a:ext cx="4097026" cy="1083019"/>
          </a:xfrm>
          <a:prstGeom prst="cloudCallout">
            <a:avLst>
              <a:gd name="adj1" fmla="val -82666"/>
              <a:gd name="adj2" fmla="val 476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Ha, koliko jajčk sem znesla?</a:t>
            </a:r>
          </a:p>
        </p:txBody>
      </p:sp>
      <p:sp>
        <p:nvSpPr>
          <p:cNvPr id="59" name="Oblak 58"/>
          <p:cNvSpPr/>
          <p:nvPr/>
        </p:nvSpPr>
        <p:spPr>
          <a:xfrm>
            <a:off x="8398212" y="1441962"/>
            <a:ext cx="2366415" cy="658454"/>
          </a:xfrm>
          <a:prstGeom prst="cloudCallout">
            <a:avLst>
              <a:gd name="adj1" fmla="val -92811"/>
              <a:gd name="adj2" fmla="val -52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Preštej.</a:t>
            </a:r>
          </a:p>
        </p:txBody>
      </p:sp>
    </p:spTree>
    <p:extLst>
      <p:ext uri="{BB962C8B-B14F-4D97-AF65-F5344CB8AC3E}">
        <p14:creationId xmlns:p14="http://schemas.microsoft.com/office/powerpoint/2010/main" val="4347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97" y="300183"/>
            <a:ext cx="1990159" cy="195151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169" y="4143838"/>
            <a:ext cx="2433293" cy="23860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772" y="4383983"/>
            <a:ext cx="2433293" cy="23860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997" y="2538054"/>
            <a:ext cx="2433293" cy="23860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12" y="1840920"/>
            <a:ext cx="2433293" cy="23860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148" y="167389"/>
            <a:ext cx="2433293" cy="23860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7" r="-241" b="8283"/>
          <a:stretch/>
        </p:blipFill>
        <p:spPr>
          <a:xfrm>
            <a:off x="102410" y="3033942"/>
            <a:ext cx="4640956" cy="2632785"/>
          </a:xfrm>
          <a:prstGeom prst="rect">
            <a:avLst/>
          </a:prstGeom>
        </p:spPr>
      </p:pic>
      <p:sp>
        <p:nvSpPr>
          <p:cNvPr id="9" name="Oblak 8"/>
          <p:cNvSpPr/>
          <p:nvPr/>
        </p:nvSpPr>
        <p:spPr>
          <a:xfrm>
            <a:off x="412461" y="769143"/>
            <a:ext cx="5283199" cy="1699132"/>
          </a:xfrm>
          <a:prstGeom prst="cloudCallout">
            <a:avLst>
              <a:gd name="adj1" fmla="val -18169"/>
              <a:gd name="adj2" fmla="val 8252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 so zložena v jajčne škatle, jih lažje preštejem.</a:t>
            </a:r>
          </a:p>
        </p:txBody>
      </p:sp>
      <p:sp>
        <p:nvSpPr>
          <p:cNvPr id="12" name="Elipsa 11"/>
          <p:cNvSpPr/>
          <p:nvPr/>
        </p:nvSpPr>
        <p:spPr>
          <a:xfrm>
            <a:off x="7850909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3" name="Elipsa 12"/>
          <p:cNvSpPr/>
          <p:nvPr/>
        </p:nvSpPr>
        <p:spPr>
          <a:xfrm>
            <a:off x="10335776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4" name="Elipsa 13"/>
          <p:cNvSpPr/>
          <p:nvPr/>
        </p:nvSpPr>
        <p:spPr>
          <a:xfrm>
            <a:off x="8820643" y="315041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5" name="Elipsa 14"/>
          <p:cNvSpPr/>
          <p:nvPr/>
        </p:nvSpPr>
        <p:spPr>
          <a:xfrm>
            <a:off x="10690816" y="475075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6" name="Elipsa 15"/>
          <p:cNvSpPr/>
          <p:nvPr/>
        </p:nvSpPr>
        <p:spPr>
          <a:xfrm>
            <a:off x="6399685" y="4972585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7" name="Elipsa 16"/>
          <p:cNvSpPr/>
          <p:nvPr/>
        </p:nvSpPr>
        <p:spPr>
          <a:xfrm>
            <a:off x="5884379" y="2263826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2476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48" y="1690255"/>
            <a:ext cx="3222948" cy="316036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798558" y="1261174"/>
            <a:ext cx="4883624" cy="770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eni škatli je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 jajčk.</a:t>
            </a:r>
            <a:r>
              <a:rPr lang="sl-SI" sz="4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08993" y="2471139"/>
            <a:ext cx="5865104" cy="1153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Pri matematiki rečem temu ENA DESETICA.</a:t>
            </a:r>
            <a:endParaRPr lang="sl-SI" sz="4400" dirty="0">
              <a:latin typeface="Century Gothic" panose="020B0502020202020204" pitchFamily="34" charset="0"/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581829" y="4064000"/>
            <a:ext cx="5345443" cy="20504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Napišem krajše: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številko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prvo črko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besedi.</a:t>
            </a:r>
          </a:p>
        </p:txBody>
      </p:sp>
      <p:sp>
        <p:nvSpPr>
          <p:cNvPr id="7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6574097" y="4685145"/>
            <a:ext cx="1276826" cy="8081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958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5347" y="1136858"/>
            <a:ext cx="5580797" cy="782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Torej, koliko škatel po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jajčk?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8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9" y="2343913"/>
            <a:ext cx="9726382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6320" y="5010074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6770" y="4948728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450108" y="4891842"/>
            <a:ext cx="255847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6 desetic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440049" y="4891842"/>
            <a:ext cx="249999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5 desetic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30955" y="4891843"/>
            <a:ext cx="2712171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4 desetice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678773" y="295754"/>
            <a:ext cx="4882318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jajčnih škatel vidiš?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279145" y="1441059"/>
            <a:ext cx="4210891" cy="955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Koliko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DESETIC?</a:t>
            </a:r>
          </a:p>
        </p:txBody>
      </p:sp>
    </p:spTree>
    <p:extLst>
      <p:ext uri="{BB962C8B-B14F-4D97-AF65-F5344CB8AC3E}">
        <p14:creationId xmlns:p14="http://schemas.microsoft.com/office/powerpoint/2010/main" val="30259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534" y="4952337"/>
            <a:ext cx="972495" cy="80950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3849137" y="925263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r="39459"/>
          <a:stretch/>
        </p:blipFill>
        <p:spPr>
          <a:xfrm>
            <a:off x="2895354" y="2325595"/>
            <a:ext cx="5888427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7653" y="5067407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989" y="4952337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765013" y="4863400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7 D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776199" y="4838566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 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535431" y="4848623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3 D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16333" y="611273"/>
            <a:ext cx="289508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pa sedaj?</a:t>
            </a:r>
          </a:p>
        </p:txBody>
      </p:sp>
      <p:cxnSp>
        <p:nvCxnSpPr>
          <p:cNvPr id="11" name="Raven povezovalnik 10"/>
          <p:cNvCxnSpPr/>
          <p:nvPr/>
        </p:nvCxnSpPr>
        <p:spPr>
          <a:xfrm flipV="1">
            <a:off x="2456873" y="5347855"/>
            <a:ext cx="230909" cy="923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8670513" y="486958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8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5462533" y="492647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10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7" name="Pravokotnik 6"/>
          <p:cNvSpPr/>
          <p:nvPr/>
        </p:nvSpPr>
        <p:spPr>
          <a:xfrm>
            <a:off x="2403353" y="489184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rgbClr val="993763"/>
                </a:solidFill>
              </a:rPr>
              <a:t>90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73" y="2434975"/>
            <a:ext cx="11388905" cy="15871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662" y="4971613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364" y="5125467"/>
            <a:ext cx="679259" cy="5654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575" y="5025038"/>
            <a:ext cx="679156" cy="565331"/>
          </a:xfrm>
          <a:prstGeom prst="rect">
            <a:avLst/>
          </a:prstGeom>
        </p:spPr>
      </p:pic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4733416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381733" y="4875842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9D</a:t>
            </a: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7925622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8D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1942663" y="1073544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8187770" y="1424167"/>
            <a:ext cx="282907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Hitro preštej!</a:t>
            </a:r>
          </a:p>
        </p:txBody>
      </p:sp>
    </p:spTree>
    <p:extLst>
      <p:ext uri="{BB962C8B-B14F-4D97-AF65-F5344CB8AC3E}">
        <p14:creationId xmlns:p14="http://schemas.microsoft.com/office/powerpoint/2010/main" val="2838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994924" y="2746009"/>
            <a:ext cx="360201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3</a:t>
            </a:r>
            <a:r>
              <a:rPr lang="sl-SI" sz="6600" b="0" cap="none" spc="0" dirty="0">
                <a:ln w="0"/>
                <a:solidFill>
                  <a:srgbClr val="993763"/>
                </a:solidFill>
              </a:rPr>
              <a:t>0</a:t>
            </a:r>
          </a:p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TRI</a:t>
            </a:r>
            <a:r>
              <a:rPr lang="sl-SI" sz="6600" dirty="0">
                <a:ln w="0"/>
                <a:solidFill>
                  <a:srgbClr val="993763"/>
                </a:solidFill>
              </a:rPr>
              <a:t> DESET</a:t>
            </a:r>
            <a:endParaRPr lang="sl-SI" sz="6600" b="0" cap="none" spc="0" dirty="0">
              <a:ln w="0"/>
              <a:solidFill>
                <a:srgbClr val="993763"/>
              </a:solidFill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913346" y="2946466"/>
            <a:ext cx="3740727" cy="17302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 </a:t>
            </a:r>
            <a:r>
              <a:rPr lang="sl-SI" sz="8000" dirty="0">
                <a:solidFill>
                  <a:srgbClr val="0070C0"/>
                </a:solidFill>
              </a:rPr>
              <a:t>3</a:t>
            </a:r>
            <a:r>
              <a:rPr lang="sl-SI" sz="8000" dirty="0"/>
              <a:t> </a:t>
            </a:r>
            <a:r>
              <a:rPr lang="sl-SI" sz="8000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262075" y="272838"/>
            <a:ext cx="8900398" cy="740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se zgodi, ko črko </a:t>
            </a:r>
            <a:r>
              <a:rPr lang="sl-SI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l-SI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zamenjam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z </a:t>
            </a:r>
            <a:r>
              <a:rPr lang="sl-SI" sz="4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- ničlo?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id="{3CFC8FEF-9828-44D2-8EBB-2B459E3E843B}"/>
              </a:ext>
            </a:extLst>
          </p:cNvPr>
          <p:cNvSpPr/>
          <p:nvPr/>
        </p:nvSpPr>
        <p:spPr>
          <a:xfrm>
            <a:off x="955007" y="1677592"/>
            <a:ext cx="3930635" cy="952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Preberem dvomestno število!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266" y="4869667"/>
            <a:ext cx="5372850" cy="1695687"/>
          </a:xfrm>
          <a:prstGeom prst="rect">
            <a:avLst/>
          </a:prstGeom>
        </p:spPr>
      </p:pic>
      <p:pic>
        <p:nvPicPr>
          <p:cNvPr id="15" name="9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r="-973"/>
          <a:stretch/>
        </p:blipFill>
        <p:spPr>
          <a:xfrm rot="16200000">
            <a:off x="8970115" y="2140443"/>
            <a:ext cx="2698065" cy="150306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570" y="3545489"/>
            <a:ext cx="1075261" cy="52995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-383" r="16480" b="11494"/>
          <a:stretch/>
        </p:blipFill>
        <p:spPr>
          <a:xfrm rot="4342906">
            <a:off x="5812742" y="947970"/>
            <a:ext cx="1878843" cy="2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10080" y="-139654"/>
            <a:ext cx="5663188" cy="77400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-383" r="16480" b="11494"/>
          <a:stretch/>
        </p:blipFill>
        <p:spPr>
          <a:xfrm rot="4342906">
            <a:off x="1277691" y="3651555"/>
            <a:ext cx="2245921" cy="30456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75" y="3436234"/>
            <a:ext cx="1108119" cy="9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8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268</Words>
  <Application>Microsoft Office PowerPoint</Application>
  <PresentationFormat>Širokozaslonsko</PresentationFormat>
  <Paragraphs>77</Paragraphs>
  <Slides>15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Muli</vt:lpstr>
      <vt:lpstr>OCR A Extended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</dc:title>
  <dc:creator>Nives Pišek</dc:creator>
  <cp:lastModifiedBy>bla blabla</cp:lastModifiedBy>
  <cp:revision>137</cp:revision>
  <dcterms:created xsi:type="dcterms:W3CDTF">2021-01-07T13:12:51Z</dcterms:created>
  <dcterms:modified xsi:type="dcterms:W3CDTF">2022-02-09T14:46:26Z</dcterms:modified>
</cp:coreProperties>
</file>