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80" r:id="rId4"/>
    <p:sldId id="281" r:id="rId5"/>
    <p:sldId id="267" r:id="rId6"/>
    <p:sldId id="257" r:id="rId7"/>
    <p:sldId id="282" r:id="rId8"/>
    <p:sldId id="283" r:id="rId9"/>
    <p:sldId id="273" r:id="rId10"/>
    <p:sldId id="265" r:id="rId11"/>
    <p:sldId id="277" r:id="rId12"/>
    <p:sldId id="260" r:id="rId13"/>
    <p:sldId id="284" r:id="rId14"/>
    <p:sldId id="285" r:id="rId15"/>
    <p:sldId id="286" r:id="rId1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porabnik" initials="U" lastIdx="1" clrIdx="0">
    <p:extLst>
      <p:ext uri="{19B8F6BF-5375-455C-9EA6-DF929625EA0E}">
        <p15:presenceInfo xmlns:p15="http://schemas.microsoft.com/office/powerpoint/2012/main" userId="Uporabni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494"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30T20:47:54.037" idx="1">
    <p:pos x="7401" y="1205"/>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D94CC6-1375-4BBB-AAA1-EC7F854AE8CB}"/>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D5741935-6586-456F-B85F-66D07AF01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17C8BB3E-C362-4E2D-8653-5D991518F0C6}"/>
              </a:ext>
            </a:extLst>
          </p:cNvPr>
          <p:cNvSpPr>
            <a:spLocks noGrp="1"/>
          </p:cNvSpPr>
          <p:nvPr>
            <p:ph type="dt" sz="half" idx="10"/>
          </p:nvPr>
        </p:nvSpPr>
        <p:spPr/>
        <p:txBody>
          <a:bodyPr/>
          <a:lstStyle/>
          <a:p>
            <a:fld id="{036E6A2B-9E7F-4090-B729-9F78892C5013}" type="datetimeFigureOut">
              <a:rPr lang="sl-SI" smtClean="0"/>
              <a:pPr/>
              <a:t>3. 02. 2022</a:t>
            </a:fld>
            <a:endParaRPr lang="sl-SI"/>
          </a:p>
        </p:txBody>
      </p:sp>
      <p:sp>
        <p:nvSpPr>
          <p:cNvPr id="5" name="Označba mesta noge 4">
            <a:extLst>
              <a:ext uri="{FF2B5EF4-FFF2-40B4-BE49-F238E27FC236}">
                <a16:creationId xmlns:a16="http://schemas.microsoft.com/office/drawing/2014/main" id="{0AA3BB49-64EB-4615-BFE6-30385A5A557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F7950E1-EAAD-4C18-85D9-43B5CCD5664F}"/>
              </a:ext>
            </a:extLst>
          </p:cNvPr>
          <p:cNvSpPr>
            <a:spLocks noGrp="1"/>
          </p:cNvSpPr>
          <p:nvPr>
            <p:ph type="sldNum" sz="quarter" idx="12"/>
          </p:nvPr>
        </p:nvSpPr>
        <p:spPr/>
        <p:txBody>
          <a:bodyPr/>
          <a:lstStyle/>
          <a:p>
            <a:fld id="{4A065F62-45EA-44EB-9238-548F9E26EC3A}" type="slidenum">
              <a:rPr lang="sl-SI" smtClean="0"/>
              <a:pPr/>
              <a:t>‹#›</a:t>
            </a:fld>
            <a:endParaRPr lang="sl-SI"/>
          </a:p>
        </p:txBody>
      </p:sp>
    </p:spTree>
    <p:extLst>
      <p:ext uri="{BB962C8B-B14F-4D97-AF65-F5344CB8AC3E}">
        <p14:creationId xmlns:p14="http://schemas.microsoft.com/office/powerpoint/2010/main" val="9574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8C67E9-6F9A-48C9-BE9B-E2A46B0F89C9}"/>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9AE0DA1F-CB7B-49E6-9DC6-8F8CFE28DB28}"/>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1227502-D328-4988-9728-F05B770F1CFF}"/>
              </a:ext>
            </a:extLst>
          </p:cNvPr>
          <p:cNvSpPr>
            <a:spLocks noGrp="1"/>
          </p:cNvSpPr>
          <p:nvPr>
            <p:ph type="dt" sz="half" idx="10"/>
          </p:nvPr>
        </p:nvSpPr>
        <p:spPr/>
        <p:txBody>
          <a:bodyPr/>
          <a:lstStyle/>
          <a:p>
            <a:fld id="{036E6A2B-9E7F-4090-B729-9F78892C5013}" type="datetimeFigureOut">
              <a:rPr lang="sl-SI" smtClean="0"/>
              <a:pPr/>
              <a:t>3. 02. 2022</a:t>
            </a:fld>
            <a:endParaRPr lang="sl-SI"/>
          </a:p>
        </p:txBody>
      </p:sp>
      <p:sp>
        <p:nvSpPr>
          <p:cNvPr id="5" name="Označba mesta noge 4">
            <a:extLst>
              <a:ext uri="{FF2B5EF4-FFF2-40B4-BE49-F238E27FC236}">
                <a16:creationId xmlns:a16="http://schemas.microsoft.com/office/drawing/2014/main" id="{B9DF905D-F6C4-45ED-AC07-D34A6F9EA9D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52C6158-5DC7-4156-B097-8F04337BCA54}"/>
              </a:ext>
            </a:extLst>
          </p:cNvPr>
          <p:cNvSpPr>
            <a:spLocks noGrp="1"/>
          </p:cNvSpPr>
          <p:nvPr>
            <p:ph type="sldNum" sz="quarter" idx="12"/>
          </p:nvPr>
        </p:nvSpPr>
        <p:spPr/>
        <p:txBody>
          <a:bodyPr/>
          <a:lstStyle/>
          <a:p>
            <a:fld id="{4A065F62-45EA-44EB-9238-548F9E26EC3A}" type="slidenum">
              <a:rPr lang="sl-SI" smtClean="0"/>
              <a:pPr/>
              <a:t>‹#›</a:t>
            </a:fld>
            <a:endParaRPr lang="sl-SI"/>
          </a:p>
        </p:txBody>
      </p:sp>
    </p:spTree>
    <p:extLst>
      <p:ext uri="{BB962C8B-B14F-4D97-AF65-F5344CB8AC3E}">
        <p14:creationId xmlns:p14="http://schemas.microsoft.com/office/powerpoint/2010/main" val="25408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22DFF45A-9D2D-4C93-9BF5-B28CB6BDD5B7}"/>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6C8FBCE2-41BF-4975-87A9-CD31D09C7DF4}"/>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3AAC3AF0-AE34-42C8-80D6-B8A81CDF64DD}"/>
              </a:ext>
            </a:extLst>
          </p:cNvPr>
          <p:cNvSpPr>
            <a:spLocks noGrp="1"/>
          </p:cNvSpPr>
          <p:nvPr>
            <p:ph type="dt" sz="half" idx="10"/>
          </p:nvPr>
        </p:nvSpPr>
        <p:spPr/>
        <p:txBody>
          <a:bodyPr/>
          <a:lstStyle/>
          <a:p>
            <a:fld id="{036E6A2B-9E7F-4090-B729-9F78892C5013}" type="datetimeFigureOut">
              <a:rPr lang="sl-SI" smtClean="0"/>
              <a:pPr/>
              <a:t>3. 02. 2022</a:t>
            </a:fld>
            <a:endParaRPr lang="sl-SI"/>
          </a:p>
        </p:txBody>
      </p:sp>
      <p:sp>
        <p:nvSpPr>
          <p:cNvPr id="5" name="Označba mesta noge 4">
            <a:extLst>
              <a:ext uri="{FF2B5EF4-FFF2-40B4-BE49-F238E27FC236}">
                <a16:creationId xmlns:a16="http://schemas.microsoft.com/office/drawing/2014/main" id="{0A6AE5B1-6017-46D0-AFBD-B6D80E03602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40CCCA86-9DF0-4BF9-8DFA-E74FD97D3576}"/>
              </a:ext>
            </a:extLst>
          </p:cNvPr>
          <p:cNvSpPr>
            <a:spLocks noGrp="1"/>
          </p:cNvSpPr>
          <p:nvPr>
            <p:ph type="sldNum" sz="quarter" idx="12"/>
          </p:nvPr>
        </p:nvSpPr>
        <p:spPr/>
        <p:txBody>
          <a:bodyPr/>
          <a:lstStyle/>
          <a:p>
            <a:fld id="{4A065F62-45EA-44EB-9238-548F9E26EC3A}" type="slidenum">
              <a:rPr lang="sl-SI" smtClean="0"/>
              <a:pPr/>
              <a:t>‹#›</a:t>
            </a:fld>
            <a:endParaRPr lang="sl-SI"/>
          </a:p>
        </p:txBody>
      </p:sp>
    </p:spTree>
    <p:extLst>
      <p:ext uri="{BB962C8B-B14F-4D97-AF65-F5344CB8AC3E}">
        <p14:creationId xmlns:p14="http://schemas.microsoft.com/office/powerpoint/2010/main" val="391296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28B5FD-4056-46D5-863D-660FA6C8CD19}"/>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1AA6B809-B3A1-4CDA-8B93-08844F93B1A0}"/>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F79C351-0681-4FF6-A890-90C843403417}"/>
              </a:ext>
            </a:extLst>
          </p:cNvPr>
          <p:cNvSpPr>
            <a:spLocks noGrp="1"/>
          </p:cNvSpPr>
          <p:nvPr>
            <p:ph type="dt" sz="half" idx="10"/>
          </p:nvPr>
        </p:nvSpPr>
        <p:spPr/>
        <p:txBody>
          <a:bodyPr/>
          <a:lstStyle/>
          <a:p>
            <a:fld id="{036E6A2B-9E7F-4090-B729-9F78892C5013}" type="datetimeFigureOut">
              <a:rPr lang="sl-SI" smtClean="0"/>
              <a:pPr/>
              <a:t>3. 02. 2022</a:t>
            </a:fld>
            <a:endParaRPr lang="sl-SI"/>
          </a:p>
        </p:txBody>
      </p:sp>
      <p:sp>
        <p:nvSpPr>
          <p:cNvPr id="5" name="Označba mesta noge 4">
            <a:extLst>
              <a:ext uri="{FF2B5EF4-FFF2-40B4-BE49-F238E27FC236}">
                <a16:creationId xmlns:a16="http://schemas.microsoft.com/office/drawing/2014/main" id="{66E1C9D3-E0F2-467E-B321-09CB5022399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9E45704-86BC-4BBA-8E8D-BFDCD797F068}"/>
              </a:ext>
            </a:extLst>
          </p:cNvPr>
          <p:cNvSpPr>
            <a:spLocks noGrp="1"/>
          </p:cNvSpPr>
          <p:nvPr>
            <p:ph type="sldNum" sz="quarter" idx="12"/>
          </p:nvPr>
        </p:nvSpPr>
        <p:spPr/>
        <p:txBody>
          <a:bodyPr/>
          <a:lstStyle/>
          <a:p>
            <a:fld id="{4A065F62-45EA-44EB-9238-548F9E26EC3A}" type="slidenum">
              <a:rPr lang="sl-SI" smtClean="0"/>
              <a:pPr/>
              <a:t>‹#›</a:t>
            </a:fld>
            <a:endParaRPr lang="sl-SI"/>
          </a:p>
        </p:txBody>
      </p:sp>
    </p:spTree>
    <p:extLst>
      <p:ext uri="{BB962C8B-B14F-4D97-AF65-F5344CB8AC3E}">
        <p14:creationId xmlns:p14="http://schemas.microsoft.com/office/powerpoint/2010/main" val="398073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B40796-7765-440E-9F8D-534B7C112DD5}"/>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B3979E6C-7905-4383-BECE-BF030D13FE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BD162AD6-64F8-45B8-8734-13DFCC5DAF3C}"/>
              </a:ext>
            </a:extLst>
          </p:cNvPr>
          <p:cNvSpPr>
            <a:spLocks noGrp="1"/>
          </p:cNvSpPr>
          <p:nvPr>
            <p:ph type="dt" sz="half" idx="10"/>
          </p:nvPr>
        </p:nvSpPr>
        <p:spPr/>
        <p:txBody>
          <a:bodyPr/>
          <a:lstStyle/>
          <a:p>
            <a:fld id="{036E6A2B-9E7F-4090-B729-9F78892C5013}" type="datetimeFigureOut">
              <a:rPr lang="sl-SI" smtClean="0"/>
              <a:pPr/>
              <a:t>3. 02. 2022</a:t>
            </a:fld>
            <a:endParaRPr lang="sl-SI"/>
          </a:p>
        </p:txBody>
      </p:sp>
      <p:sp>
        <p:nvSpPr>
          <p:cNvPr id="5" name="Označba mesta noge 4">
            <a:extLst>
              <a:ext uri="{FF2B5EF4-FFF2-40B4-BE49-F238E27FC236}">
                <a16:creationId xmlns:a16="http://schemas.microsoft.com/office/drawing/2014/main" id="{1CA0DD83-3548-4A5C-9E2C-B93D9C50AB4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F584014-349E-49BD-A239-F72944301E6A}"/>
              </a:ext>
            </a:extLst>
          </p:cNvPr>
          <p:cNvSpPr>
            <a:spLocks noGrp="1"/>
          </p:cNvSpPr>
          <p:nvPr>
            <p:ph type="sldNum" sz="quarter" idx="12"/>
          </p:nvPr>
        </p:nvSpPr>
        <p:spPr/>
        <p:txBody>
          <a:bodyPr/>
          <a:lstStyle/>
          <a:p>
            <a:fld id="{4A065F62-45EA-44EB-9238-548F9E26EC3A}" type="slidenum">
              <a:rPr lang="sl-SI" smtClean="0"/>
              <a:pPr/>
              <a:t>‹#›</a:t>
            </a:fld>
            <a:endParaRPr lang="sl-SI"/>
          </a:p>
        </p:txBody>
      </p:sp>
    </p:spTree>
    <p:extLst>
      <p:ext uri="{BB962C8B-B14F-4D97-AF65-F5344CB8AC3E}">
        <p14:creationId xmlns:p14="http://schemas.microsoft.com/office/powerpoint/2010/main" val="1779446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D1644B1-1875-4B9E-A625-2D778BAC6C18}"/>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85E2B50B-B446-42D3-906B-8DB7363EC430}"/>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2431D62E-0785-47FA-9FF8-893772CC9A5C}"/>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D65E89A2-7AFC-46E2-A839-163C12235BB4}"/>
              </a:ext>
            </a:extLst>
          </p:cNvPr>
          <p:cNvSpPr>
            <a:spLocks noGrp="1"/>
          </p:cNvSpPr>
          <p:nvPr>
            <p:ph type="dt" sz="half" idx="10"/>
          </p:nvPr>
        </p:nvSpPr>
        <p:spPr/>
        <p:txBody>
          <a:bodyPr/>
          <a:lstStyle/>
          <a:p>
            <a:fld id="{036E6A2B-9E7F-4090-B729-9F78892C5013}" type="datetimeFigureOut">
              <a:rPr lang="sl-SI" smtClean="0"/>
              <a:pPr/>
              <a:t>3. 02. 2022</a:t>
            </a:fld>
            <a:endParaRPr lang="sl-SI"/>
          </a:p>
        </p:txBody>
      </p:sp>
      <p:sp>
        <p:nvSpPr>
          <p:cNvPr id="6" name="Označba mesta noge 5">
            <a:extLst>
              <a:ext uri="{FF2B5EF4-FFF2-40B4-BE49-F238E27FC236}">
                <a16:creationId xmlns:a16="http://schemas.microsoft.com/office/drawing/2014/main" id="{0A4AD2DE-9D5B-42FD-A6DB-2D90890E662E}"/>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661F3495-8CEA-4B2A-9BDB-2623BCF7F3CE}"/>
              </a:ext>
            </a:extLst>
          </p:cNvPr>
          <p:cNvSpPr>
            <a:spLocks noGrp="1"/>
          </p:cNvSpPr>
          <p:nvPr>
            <p:ph type="sldNum" sz="quarter" idx="12"/>
          </p:nvPr>
        </p:nvSpPr>
        <p:spPr/>
        <p:txBody>
          <a:bodyPr/>
          <a:lstStyle/>
          <a:p>
            <a:fld id="{4A065F62-45EA-44EB-9238-548F9E26EC3A}" type="slidenum">
              <a:rPr lang="sl-SI" smtClean="0"/>
              <a:pPr/>
              <a:t>‹#›</a:t>
            </a:fld>
            <a:endParaRPr lang="sl-SI"/>
          </a:p>
        </p:txBody>
      </p:sp>
    </p:spTree>
    <p:extLst>
      <p:ext uri="{BB962C8B-B14F-4D97-AF65-F5344CB8AC3E}">
        <p14:creationId xmlns:p14="http://schemas.microsoft.com/office/powerpoint/2010/main" val="425472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1AB7BE-68ED-4D50-81A3-A625B6222197}"/>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79CAD586-0377-4147-BA92-C9A1928AD6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E46897B6-2687-41F5-A2F7-A47794F6D79F}"/>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7336FACA-5837-4704-B846-D438569CD6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569BF227-ECBA-47C3-9D82-187A1031A6F9}"/>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BD19938C-9533-40C0-8848-D9B09CAA7D5A}"/>
              </a:ext>
            </a:extLst>
          </p:cNvPr>
          <p:cNvSpPr>
            <a:spLocks noGrp="1"/>
          </p:cNvSpPr>
          <p:nvPr>
            <p:ph type="dt" sz="half" idx="10"/>
          </p:nvPr>
        </p:nvSpPr>
        <p:spPr/>
        <p:txBody>
          <a:bodyPr/>
          <a:lstStyle/>
          <a:p>
            <a:fld id="{036E6A2B-9E7F-4090-B729-9F78892C5013}" type="datetimeFigureOut">
              <a:rPr lang="sl-SI" smtClean="0"/>
              <a:pPr/>
              <a:t>3. 02. 2022</a:t>
            </a:fld>
            <a:endParaRPr lang="sl-SI"/>
          </a:p>
        </p:txBody>
      </p:sp>
      <p:sp>
        <p:nvSpPr>
          <p:cNvPr id="8" name="Označba mesta noge 7">
            <a:extLst>
              <a:ext uri="{FF2B5EF4-FFF2-40B4-BE49-F238E27FC236}">
                <a16:creationId xmlns:a16="http://schemas.microsoft.com/office/drawing/2014/main" id="{DEB08CA6-4C27-4330-85C7-9B0DDED48044}"/>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5391384C-49BC-46FC-B4BC-E558F19E52D2}"/>
              </a:ext>
            </a:extLst>
          </p:cNvPr>
          <p:cNvSpPr>
            <a:spLocks noGrp="1"/>
          </p:cNvSpPr>
          <p:nvPr>
            <p:ph type="sldNum" sz="quarter" idx="12"/>
          </p:nvPr>
        </p:nvSpPr>
        <p:spPr/>
        <p:txBody>
          <a:bodyPr/>
          <a:lstStyle/>
          <a:p>
            <a:fld id="{4A065F62-45EA-44EB-9238-548F9E26EC3A}" type="slidenum">
              <a:rPr lang="sl-SI" smtClean="0"/>
              <a:pPr/>
              <a:t>‹#›</a:t>
            </a:fld>
            <a:endParaRPr lang="sl-SI"/>
          </a:p>
        </p:txBody>
      </p:sp>
    </p:spTree>
    <p:extLst>
      <p:ext uri="{BB962C8B-B14F-4D97-AF65-F5344CB8AC3E}">
        <p14:creationId xmlns:p14="http://schemas.microsoft.com/office/powerpoint/2010/main" val="135880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6C9AEC-EF4D-4C6C-AEA4-CEAB5D4F75A6}"/>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73A656DF-6515-44CE-A0C8-36F85416FA59}"/>
              </a:ext>
            </a:extLst>
          </p:cNvPr>
          <p:cNvSpPr>
            <a:spLocks noGrp="1"/>
          </p:cNvSpPr>
          <p:nvPr>
            <p:ph type="dt" sz="half" idx="10"/>
          </p:nvPr>
        </p:nvSpPr>
        <p:spPr/>
        <p:txBody>
          <a:bodyPr/>
          <a:lstStyle/>
          <a:p>
            <a:fld id="{036E6A2B-9E7F-4090-B729-9F78892C5013}" type="datetimeFigureOut">
              <a:rPr lang="sl-SI" smtClean="0"/>
              <a:pPr/>
              <a:t>3. 02. 2022</a:t>
            </a:fld>
            <a:endParaRPr lang="sl-SI"/>
          </a:p>
        </p:txBody>
      </p:sp>
      <p:sp>
        <p:nvSpPr>
          <p:cNvPr id="4" name="Označba mesta noge 3">
            <a:extLst>
              <a:ext uri="{FF2B5EF4-FFF2-40B4-BE49-F238E27FC236}">
                <a16:creationId xmlns:a16="http://schemas.microsoft.com/office/drawing/2014/main" id="{76E0CEC7-F925-46D8-8308-C666FEC4C577}"/>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44FD8D25-C9A3-45B9-BB37-DFA884A8F01A}"/>
              </a:ext>
            </a:extLst>
          </p:cNvPr>
          <p:cNvSpPr>
            <a:spLocks noGrp="1"/>
          </p:cNvSpPr>
          <p:nvPr>
            <p:ph type="sldNum" sz="quarter" idx="12"/>
          </p:nvPr>
        </p:nvSpPr>
        <p:spPr/>
        <p:txBody>
          <a:bodyPr/>
          <a:lstStyle/>
          <a:p>
            <a:fld id="{4A065F62-45EA-44EB-9238-548F9E26EC3A}" type="slidenum">
              <a:rPr lang="sl-SI" smtClean="0"/>
              <a:pPr/>
              <a:t>‹#›</a:t>
            </a:fld>
            <a:endParaRPr lang="sl-SI"/>
          </a:p>
        </p:txBody>
      </p:sp>
    </p:spTree>
    <p:extLst>
      <p:ext uri="{BB962C8B-B14F-4D97-AF65-F5344CB8AC3E}">
        <p14:creationId xmlns:p14="http://schemas.microsoft.com/office/powerpoint/2010/main" val="16219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435196F-645E-4E39-8BBC-6D9EACDF63FD}"/>
              </a:ext>
            </a:extLst>
          </p:cNvPr>
          <p:cNvSpPr>
            <a:spLocks noGrp="1"/>
          </p:cNvSpPr>
          <p:nvPr>
            <p:ph type="dt" sz="half" idx="10"/>
          </p:nvPr>
        </p:nvSpPr>
        <p:spPr/>
        <p:txBody>
          <a:bodyPr/>
          <a:lstStyle/>
          <a:p>
            <a:fld id="{036E6A2B-9E7F-4090-B729-9F78892C5013}" type="datetimeFigureOut">
              <a:rPr lang="sl-SI" smtClean="0"/>
              <a:pPr/>
              <a:t>3. 02. 2022</a:t>
            </a:fld>
            <a:endParaRPr lang="sl-SI"/>
          </a:p>
        </p:txBody>
      </p:sp>
      <p:sp>
        <p:nvSpPr>
          <p:cNvPr id="3" name="Označba mesta noge 2">
            <a:extLst>
              <a:ext uri="{FF2B5EF4-FFF2-40B4-BE49-F238E27FC236}">
                <a16:creationId xmlns:a16="http://schemas.microsoft.com/office/drawing/2014/main" id="{ABCC617F-B0C0-4244-A845-F021433F9D74}"/>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91DBDA55-1400-48F8-80A8-C98E2A363CE4}"/>
              </a:ext>
            </a:extLst>
          </p:cNvPr>
          <p:cNvSpPr>
            <a:spLocks noGrp="1"/>
          </p:cNvSpPr>
          <p:nvPr>
            <p:ph type="sldNum" sz="quarter" idx="12"/>
          </p:nvPr>
        </p:nvSpPr>
        <p:spPr/>
        <p:txBody>
          <a:bodyPr/>
          <a:lstStyle/>
          <a:p>
            <a:fld id="{4A065F62-45EA-44EB-9238-548F9E26EC3A}" type="slidenum">
              <a:rPr lang="sl-SI" smtClean="0"/>
              <a:pPr/>
              <a:t>‹#›</a:t>
            </a:fld>
            <a:endParaRPr lang="sl-SI"/>
          </a:p>
        </p:txBody>
      </p:sp>
    </p:spTree>
    <p:extLst>
      <p:ext uri="{BB962C8B-B14F-4D97-AF65-F5344CB8AC3E}">
        <p14:creationId xmlns:p14="http://schemas.microsoft.com/office/powerpoint/2010/main" val="390099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17AEF8-86DF-41E1-8608-D5E67A7722EF}"/>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B8F1BA1D-DCDD-47CE-BCCD-6A3F1799ED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94813026-F15A-4E3A-A4DB-235C26C66D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703FCBBB-FF64-4588-B107-E00E8DE9C284}"/>
              </a:ext>
            </a:extLst>
          </p:cNvPr>
          <p:cNvSpPr>
            <a:spLocks noGrp="1"/>
          </p:cNvSpPr>
          <p:nvPr>
            <p:ph type="dt" sz="half" idx="10"/>
          </p:nvPr>
        </p:nvSpPr>
        <p:spPr/>
        <p:txBody>
          <a:bodyPr/>
          <a:lstStyle/>
          <a:p>
            <a:fld id="{036E6A2B-9E7F-4090-B729-9F78892C5013}" type="datetimeFigureOut">
              <a:rPr lang="sl-SI" smtClean="0"/>
              <a:pPr/>
              <a:t>3. 02. 2022</a:t>
            </a:fld>
            <a:endParaRPr lang="sl-SI"/>
          </a:p>
        </p:txBody>
      </p:sp>
      <p:sp>
        <p:nvSpPr>
          <p:cNvPr id="6" name="Označba mesta noge 5">
            <a:extLst>
              <a:ext uri="{FF2B5EF4-FFF2-40B4-BE49-F238E27FC236}">
                <a16:creationId xmlns:a16="http://schemas.microsoft.com/office/drawing/2014/main" id="{A09259E9-FB17-44FB-B4AB-8CECEBBAF12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20BD3FF1-FC22-4B9D-A6F2-356CA2636769}"/>
              </a:ext>
            </a:extLst>
          </p:cNvPr>
          <p:cNvSpPr>
            <a:spLocks noGrp="1"/>
          </p:cNvSpPr>
          <p:nvPr>
            <p:ph type="sldNum" sz="quarter" idx="12"/>
          </p:nvPr>
        </p:nvSpPr>
        <p:spPr/>
        <p:txBody>
          <a:bodyPr/>
          <a:lstStyle/>
          <a:p>
            <a:fld id="{4A065F62-45EA-44EB-9238-548F9E26EC3A}" type="slidenum">
              <a:rPr lang="sl-SI" smtClean="0"/>
              <a:pPr/>
              <a:t>‹#›</a:t>
            </a:fld>
            <a:endParaRPr lang="sl-SI"/>
          </a:p>
        </p:txBody>
      </p:sp>
    </p:spTree>
    <p:extLst>
      <p:ext uri="{BB962C8B-B14F-4D97-AF65-F5344CB8AC3E}">
        <p14:creationId xmlns:p14="http://schemas.microsoft.com/office/powerpoint/2010/main" val="132260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ACAA3BF-A006-4201-B685-F29F7FF6E998}"/>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11EDE479-6916-46FA-99B6-7C07D87D4D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95B4A98D-28E3-43EA-8D6E-9DF749824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B321D288-F4AE-4771-88EE-F4F76B65793C}"/>
              </a:ext>
            </a:extLst>
          </p:cNvPr>
          <p:cNvSpPr>
            <a:spLocks noGrp="1"/>
          </p:cNvSpPr>
          <p:nvPr>
            <p:ph type="dt" sz="half" idx="10"/>
          </p:nvPr>
        </p:nvSpPr>
        <p:spPr/>
        <p:txBody>
          <a:bodyPr/>
          <a:lstStyle/>
          <a:p>
            <a:fld id="{036E6A2B-9E7F-4090-B729-9F78892C5013}" type="datetimeFigureOut">
              <a:rPr lang="sl-SI" smtClean="0"/>
              <a:pPr/>
              <a:t>3. 02. 2022</a:t>
            </a:fld>
            <a:endParaRPr lang="sl-SI"/>
          </a:p>
        </p:txBody>
      </p:sp>
      <p:sp>
        <p:nvSpPr>
          <p:cNvPr id="6" name="Označba mesta noge 5">
            <a:extLst>
              <a:ext uri="{FF2B5EF4-FFF2-40B4-BE49-F238E27FC236}">
                <a16:creationId xmlns:a16="http://schemas.microsoft.com/office/drawing/2014/main" id="{FCAF9A6F-36E3-4F3D-91D2-DD3E5E2003AC}"/>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941E6180-9D7F-4CC0-B2A0-C7CBC9EEF388}"/>
              </a:ext>
            </a:extLst>
          </p:cNvPr>
          <p:cNvSpPr>
            <a:spLocks noGrp="1"/>
          </p:cNvSpPr>
          <p:nvPr>
            <p:ph type="sldNum" sz="quarter" idx="12"/>
          </p:nvPr>
        </p:nvSpPr>
        <p:spPr/>
        <p:txBody>
          <a:bodyPr/>
          <a:lstStyle/>
          <a:p>
            <a:fld id="{4A065F62-45EA-44EB-9238-548F9E26EC3A}" type="slidenum">
              <a:rPr lang="sl-SI" smtClean="0"/>
              <a:pPr/>
              <a:t>‹#›</a:t>
            </a:fld>
            <a:endParaRPr lang="sl-SI"/>
          </a:p>
        </p:txBody>
      </p:sp>
    </p:spTree>
    <p:extLst>
      <p:ext uri="{BB962C8B-B14F-4D97-AF65-F5344CB8AC3E}">
        <p14:creationId xmlns:p14="http://schemas.microsoft.com/office/powerpoint/2010/main" val="13981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6E8B5209-2FA5-45E8-9F43-C1613C32FB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695190C6-71E7-44DC-8398-8ACF15E13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C98777A-F9BF-4753-A5AF-B4B6F2FB1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E6A2B-9E7F-4090-B729-9F78892C5013}" type="datetimeFigureOut">
              <a:rPr lang="sl-SI" smtClean="0"/>
              <a:pPr/>
              <a:t>3. 02. 2022</a:t>
            </a:fld>
            <a:endParaRPr lang="sl-SI"/>
          </a:p>
        </p:txBody>
      </p:sp>
      <p:sp>
        <p:nvSpPr>
          <p:cNvPr id="5" name="Označba mesta noge 4">
            <a:extLst>
              <a:ext uri="{FF2B5EF4-FFF2-40B4-BE49-F238E27FC236}">
                <a16:creationId xmlns:a16="http://schemas.microsoft.com/office/drawing/2014/main" id="{73DA667F-3F55-4387-B09F-9014C6FE1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C17D67FF-8664-4DB9-B8ED-6D0C85A4E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65F62-45EA-44EB-9238-548F9E26EC3A}" type="slidenum">
              <a:rPr lang="sl-SI" smtClean="0"/>
              <a:pPr/>
              <a:t>‹#›</a:t>
            </a:fld>
            <a:endParaRPr lang="sl-SI"/>
          </a:p>
        </p:txBody>
      </p:sp>
    </p:spTree>
    <p:extLst>
      <p:ext uri="{BB962C8B-B14F-4D97-AF65-F5344CB8AC3E}">
        <p14:creationId xmlns:p14="http://schemas.microsoft.com/office/powerpoint/2010/main" val="1048924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ww.youtube.com/watch?v=Zc7aLyhZ94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BYsEQYkX998" TargetMode="External"/><Relationship Id="rId2" Type="http://schemas.openxmlformats.org/officeDocument/2006/relationships/hyperlink" Target="https://www.youtube.com/watch?v=FRnmrF5IMtI&amp;fbclid=IwAR09jT2GHpf0d3_rh5ohpF1q8FJ8b7E8Fibvx74T8yAyvCYu60KQ-tam-ew"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ordwall.net/play/10082/248/13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401F64C2-C48D-4546-A248-CDC8AEE68EF2}"/>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97" r="1962"/>
          <a:stretch/>
        </p:blipFill>
        <p:spPr bwMode="auto">
          <a:xfrm>
            <a:off x="0" y="0"/>
            <a:ext cx="12192000" cy="6977097"/>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C21B4492-721E-432F-A2F1-56256846DD39}"/>
              </a:ext>
            </a:extLst>
          </p:cNvPr>
          <p:cNvSpPr>
            <a:spLocks noGrp="1"/>
          </p:cNvSpPr>
          <p:nvPr>
            <p:ph type="ctrTitle"/>
          </p:nvPr>
        </p:nvSpPr>
        <p:spPr>
          <a:xfrm>
            <a:off x="1524000" y="1816425"/>
            <a:ext cx="9144000" cy="2387600"/>
          </a:xfrm>
        </p:spPr>
        <p:txBody>
          <a:bodyPr>
            <a:normAutofit/>
          </a:bodyPr>
          <a:lstStyle/>
          <a:p>
            <a:r>
              <a:rPr lang="sl-SI" sz="5400" b="1" dirty="0">
                <a:solidFill>
                  <a:srgbClr val="C00000"/>
                </a:solidFill>
                <a:latin typeface="Berlin Sans FB" panose="020E0602020502020306" pitchFamily="34" charset="0"/>
              </a:rPr>
              <a:t>PREŠERNOV DAN</a:t>
            </a:r>
            <a:r>
              <a:rPr lang="sl-SI" b="1" dirty="0">
                <a:solidFill>
                  <a:srgbClr val="C00000"/>
                </a:solidFill>
                <a:latin typeface="Berlin Sans FB" panose="020E0602020502020306" pitchFamily="34" charset="0"/>
              </a:rPr>
              <a:t/>
            </a:r>
            <a:br>
              <a:rPr lang="sl-SI" b="1" dirty="0">
                <a:solidFill>
                  <a:srgbClr val="C00000"/>
                </a:solidFill>
                <a:latin typeface="Berlin Sans FB" panose="020E0602020502020306" pitchFamily="34" charset="0"/>
              </a:rPr>
            </a:br>
            <a:r>
              <a:rPr lang="sl-SI" sz="4000" b="1" dirty="0">
                <a:solidFill>
                  <a:srgbClr val="C00000"/>
                </a:solidFill>
                <a:latin typeface="Berlin Sans FB" panose="020E0602020502020306" pitchFamily="34" charset="0"/>
              </a:rPr>
              <a:t>Slovenski kulturni praznik</a:t>
            </a:r>
          </a:p>
        </p:txBody>
      </p:sp>
      <p:sp>
        <p:nvSpPr>
          <p:cNvPr id="3" name="Podnaslov 2">
            <a:extLst>
              <a:ext uri="{FF2B5EF4-FFF2-40B4-BE49-F238E27FC236}">
                <a16:creationId xmlns:a16="http://schemas.microsoft.com/office/drawing/2014/main" id="{D60C78C6-59C6-4747-9070-6C93FA90AD7E}"/>
              </a:ext>
            </a:extLst>
          </p:cNvPr>
          <p:cNvSpPr>
            <a:spLocks noGrp="1"/>
          </p:cNvSpPr>
          <p:nvPr>
            <p:ph type="subTitle" idx="1"/>
          </p:nvPr>
        </p:nvSpPr>
        <p:spPr>
          <a:xfrm>
            <a:off x="1601118" y="5171706"/>
            <a:ext cx="9144000" cy="1655762"/>
          </a:xfrm>
        </p:spPr>
        <p:txBody>
          <a:bodyPr/>
          <a:lstStyle/>
          <a:p>
            <a:r>
              <a:rPr lang="sl-SI" dirty="0"/>
              <a:t>KULTURNI DAN</a:t>
            </a:r>
          </a:p>
          <a:p>
            <a:endParaRPr lang="sl-SI" dirty="0"/>
          </a:p>
        </p:txBody>
      </p:sp>
      <p:pic>
        <p:nvPicPr>
          <p:cNvPr id="7174" name="Picture 6">
            <a:extLst>
              <a:ext uri="{FF2B5EF4-FFF2-40B4-BE49-F238E27FC236}">
                <a16:creationId xmlns:a16="http://schemas.microsoft.com/office/drawing/2014/main" id="{1532B99F-B2C7-4F6B-97D1-38F0EA6F7B9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3232" y="4204025"/>
            <a:ext cx="3045833" cy="2509767"/>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p:nvSpPr>
        <p:spPr>
          <a:xfrm>
            <a:off x="2300916" y="13432825"/>
            <a:ext cx="1166978" cy="1477328"/>
          </a:xfrm>
          <a:prstGeom prst="rect">
            <a:avLst/>
          </a:prstGeom>
        </p:spPr>
        <p:txBody>
          <a:bodyPr wrap="square">
            <a:spAutoFit/>
          </a:bodyPr>
          <a:lstStyle/>
          <a:p>
            <a:r>
              <a:rPr lang="sl-SI" dirty="0"/>
              <a:t>https://www.youtube.com/watch?v=Zc7aLyhZ94c</a:t>
            </a:r>
          </a:p>
        </p:txBody>
      </p:sp>
      <p:pic>
        <p:nvPicPr>
          <p:cNvPr id="2050" name="Picture 2" descr="Slovenska himna praznuje 25 let - Svet24.si">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3059" y="4655127"/>
            <a:ext cx="2473867" cy="1795549"/>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2214895" y="6410075"/>
            <a:ext cx="2706240" cy="230832"/>
          </a:xfrm>
          <a:prstGeom prst="rect">
            <a:avLst/>
          </a:prstGeom>
          <a:noFill/>
        </p:spPr>
        <p:txBody>
          <a:bodyPr wrap="square" rtlCol="0">
            <a:spAutoFit/>
          </a:bodyPr>
          <a:lstStyle/>
          <a:p>
            <a:r>
              <a:rPr lang="sl-SI" sz="900" dirty="0"/>
              <a:t>Klikni na himno in poslušaj!</a:t>
            </a:r>
          </a:p>
        </p:txBody>
      </p:sp>
    </p:spTree>
    <p:extLst>
      <p:ext uri="{BB962C8B-B14F-4D97-AF65-F5344CB8AC3E}">
        <p14:creationId xmlns:p14="http://schemas.microsoft.com/office/powerpoint/2010/main" val="1449772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Prešernov gaj | KRAJI - Slovenija">
            <a:extLst>
              <a:ext uri="{FF2B5EF4-FFF2-40B4-BE49-F238E27FC236}">
                <a16:creationId xmlns:a16="http://schemas.microsoft.com/office/drawing/2014/main" id="{F2AEC351-BFDC-4DEA-98DE-0A1E4D96A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218" y="4028511"/>
            <a:ext cx="3231617" cy="24237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rance Prešeren | Slovenski grobovi">
            <a:extLst>
              <a:ext uri="{FF2B5EF4-FFF2-40B4-BE49-F238E27FC236}">
                <a16:creationId xmlns:a16="http://schemas.microsoft.com/office/drawing/2014/main" id="{476D1A4B-4037-4C8D-A240-6EC13E81EB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326"/>
          <a:stretch/>
        </p:blipFill>
        <p:spPr bwMode="auto">
          <a:xfrm>
            <a:off x="8079971" y="3149289"/>
            <a:ext cx="3907009" cy="3420249"/>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4704835" y="5345084"/>
            <a:ext cx="3375136" cy="646331"/>
          </a:xfrm>
          <a:prstGeom prst="rect">
            <a:avLst/>
          </a:prstGeom>
          <a:noFill/>
        </p:spPr>
        <p:txBody>
          <a:bodyPr wrap="square" rtlCol="0">
            <a:spAutoFit/>
          </a:bodyPr>
          <a:lstStyle/>
          <a:p>
            <a:pPr algn="ctr"/>
            <a:r>
              <a:rPr lang="sl-SI" dirty="0">
                <a:latin typeface="Century Gothic" panose="020B0502020202020204" pitchFamily="34" charset="0"/>
              </a:rPr>
              <a:t>Grob Franceta Prešerna v Prešernovem gaju v Kranju.</a:t>
            </a:r>
          </a:p>
        </p:txBody>
      </p:sp>
      <p:sp>
        <p:nvSpPr>
          <p:cNvPr id="5" name="PoljeZBesedilom 4"/>
          <p:cNvSpPr txBox="1"/>
          <p:nvPr/>
        </p:nvSpPr>
        <p:spPr>
          <a:xfrm>
            <a:off x="466725" y="419100"/>
            <a:ext cx="11277600" cy="646331"/>
          </a:xfrm>
          <a:prstGeom prst="rect">
            <a:avLst/>
          </a:prstGeom>
          <a:noFill/>
        </p:spPr>
        <p:txBody>
          <a:bodyPr wrap="square" rtlCol="0">
            <a:spAutoFit/>
          </a:bodyPr>
          <a:lstStyle/>
          <a:p>
            <a:r>
              <a:rPr lang="sl-SI" sz="3200" dirty="0" smtClean="0">
                <a:latin typeface="Century Gothic" panose="020B0502020202020204" pitchFamily="34" charset="0"/>
              </a:rPr>
              <a:t>Umrl je 8. februarja 1849 v Kranju, kjer je pokopan</a:t>
            </a:r>
            <a:r>
              <a:rPr lang="sl-SI" sz="3600" dirty="0" smtClean="0">
                <a:latin typeface="Century Gothic" panose="020B0502020202020204" pitchFamily="34" charset="0"/>
              </a:rPr>
              <a:t>.</a:t>
            </a:r>
            <a:endParaRPr lang="sl-SI" sz="3600" dirty="0">
              <a:latin typeface="Century Gothic" panose="020B0502020202020204" pitchFamily="34" charset="0"/>
            </a:endParaRPr>
          </a:p>
        </p:txBody>
      </p:sp>
      <p:sp>
        <p:nvSpPr>
          <p:cNvPr id="6" name="PoljeZBesedilom 5"/>
          <p:cNvSpPr txBox="1"/>
          <p:nvPr/>
        </p:nvSpPr>
        <p:spPr>
          <a:xfrm>
            <a:off x="466725" y="1304786"/>
            <a:ext cx="10848975" cy="1077218"/>
          </a:xfrm>
          <a:prstGeom prst="rect">
            <a:avLst/>
          </a:prstGeom>
          <a:noFill/>
        </p:spPr>
        <p:txBody>
          <a:bodyPr wrap="square" rtlCol="0">
            <a:spAutoFit/>
          </a:bodyPr>
          <a:lstStyle/>
          <a:p>
            <a:r>
              <a:rPr lang="sl-SI" sz="3200" dirty="0" smtClean="0">
                <a:latin typeface="Century Gothic" panose="020B0502020202020204" pitchFamily="34" charset="0"/>
              </a:rPr>
              <a:t>Vsako leto 8. feb. praznujemo SLOVENSKI KULTURNI PRAZNIK</a:t>
            </a:r>
            <a:r>
              <a:rPr lang="sl-SI" sz="3200" dirty="0" smtClean="0"/>
              <a:t>.</a:t>
            </a:r>
            <a:endParaRPr lang="sl-SI" sz="3200" dirty="0"/>
          </a:p>
        </p:txBody>
      </p:sp>
      <p:sp>
        <p:nvSpPr>
          <p:cNvPr id="7" name="PoljeZBesedilom 6"/>
          <p:cNvSpPr txBox="1"/>
          <p:nvPr/>
        </p:nvSpPr>
        <p:spPr>
          <a:xfrm>
            <a:off x="466725" y="2666648"/>
            <a:ext cx="7105650" cy="1077218"/>
          </a:xfrm>
          <a:prstGeom prst="rect">
            <a:avLst/>
          </a:prstGeom>
          <a:noFill/>
        </p:spPr>
        <p:txBody>
          <a:bodyPr wrap="square" rtlCol="0">
            <a:spAutoFit/>
          </a:bodyPr>
          <a:lstStyle/>
          <a:p>
            <a:r>
              <a:rPr lang="sl-SI" sz="3200" dirty="0" smtClean="0">
                <a:latin typeface="Century Gothic" panose="020B0502020202020204" pitchFamily="34" charset="0"/>
              </a:rPr>
              <a:t>To je državni praznik. Izobesimo zastave.</a:t>
            </a:r>
            <a:endParaRPr lang="sl-SI" sz="3200" dirty="0">
              <a:latin typeface="Century Gothic" panose="020B0502020202020204" pitchFamily="34" charset="0"/>
            </a:endParaRPr>
          </a:p>
        </p:txBody>
      </p:sp>
    </p:spTree>
    <p:extLst>
      <p:ext uri="{BB962C8B-B14F-4D97-AF65-F5344CB8AC3E}">
        <p14:creationId xmlns:p14="http://schemas.microsoft.com/office/powerpoint/2010/main" val="1959148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73A08CD-893F-4E55-9DE6-120FB1A28972}"/>
              </a:ext>
            </a:extLst>
          </p:cNvPr>
          <p:cNvSpPr>
            <a:spLocks noGrp="1"/>
          </p:cNvSpPr>
          <p:nvPr>
            <p:ph type="title"/>
          </p:nvPr>
        </p:nvSpPr>
        <p:spPr/>
        <p:txBody>
          <a:bodyPr/>
          <a:lstStyle/>
          <a:p>
            <a:pPr algn="ctr"/>
            <a:r>
              <a:rPr lang="sl-SI" b="1" dirty="0">
                <a:solidFill>
                  <a:srgbClr val="FF0000"/>
                </a:solidFill>
                <a:latin typeface="Berlin Sans FB" panose="020E0602020502020306" pitchFamily="34" charset="0"/>
              </a:rPr>
              <a:t>POVODNI MOŽ</a:t>
            </a:r>
          </a:p>
        </p:txBody>
      </p:sp>
      <p:sp>
        <p:nvSpPr>
          <p:cNvPr id="3" name="Označba mesta vsebine 2">
            <a:extLst>
              <a:ext uri="{FF2B5EF4-FFF2-40B4-BE49-F238E27FC236}">
                <a16:creationId xmlns:a16="http://schemas.microsoft.com/office/drawing/2014/main" id="{D4F9D12B-7B29-45DE-AD29-58E051CB7795}"/>
              </a:ext>
            </a:extLst>
          </p:cNvPr>
          <p:cNvSpPr>
            <a:spLocks noGrp="1"/>
          </p:cNvSpPr>
          <p:nvPr>
            <p:ph idx="1"/>
          </p:nvPr>
        </p:nvSpPr>
        <p:spPr/>
        <p:txBody>
          <a:bodyPr/>
          <a:lstStyle/>
          <a:p>
            <a:pPr marL="0" indent="0">
              <a:buNone/>
            </a:pPr>
            <a:r>
              <a:rPr lang="sl-SI" dirty="0" smtClean="0"/>
              <a:t> </a:t>
            </a:r>
            <a:r>
              <a:rPr lang="sl-SI" dirty="0">
                <a:hlinkClick r:id="rId2"/>
              </a:rPr>
              <a:t>https://www.youtube.com/watch?v=FRnmrF5IMtI&amp;fbclid=IwAR09jT2GHpf0d3_rh5ohpF1q8FJ8b7E8Fibvx74T8yAyvCYu60KQ-tam-ew</a:t>
            </a:r>
            <a:endParaRPr lang="sl-SI" dirty="0"/>
          </a:p>
          <a:p>
            <a:endParaRPr lang="sl-SI" dirty="0"/>
          </a:p>
          <a:p>
            <a:pPr marL="0" indent="0">
              <a:buNone/>
            </a:pPr>
            <a:endParaRPr lang="sl-SI" dirty="0"/>
          </a:p>
          <a:p>
            <a:pPr marL="0" indent="0">
              <a:buNone/>
            </a:pPr>
            <a:r>
              <a:rPr lang="sl-SI" dirty="0">
                <a:hlinkClick r:id="rId3"/>
              </a:rPr>
              <a:t>https://www.youtube.com/watch?v=BYsEQYkX998</a:t>
            </a:r>
            <a:r>
              <a:rPr lang="sl-SI" dirty="0"/>
              <a:t> </a:t>
            </a:r>
          </a:p>
          <a:p>
            <a:pPr marL="0" indent="0">
              <a:buNone/>
            </a:pPr>
            <a:endParaRPr lang="sl-SI" dirty="0"/>
          </a:p>
          <a:p>
            <a:pPr marL="0" indent="0">
              <a:buNone/>
            </a:pPr>
            <a:endParaRPr lang="sl-SI" dirty="0"/>
          </a:p>
        </p:txBody>
      </p:sp>
      <p:pic>
        <p:nvPicPr>
          <p:cNvPr id="6146" name="Picture 2">
            <a:extLst>
              <a:ext uri="{FF2B5EF4-FFF2-40B4-BE49-F238E27FC236}">
                <a16:creationId xmlns:a16="http://schemas.microsoft.com/office/drawing/2014/main" id="{BEFB9E7B-A781-473A-8F93-5A240BA994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9085" y="3262590"/>
            <a:ext cx="2313542" cy="323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890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F5DFF7E-0E56-407C-ACE2-2E7EE481E7C8}"/>
              </a:ext>
            </a:extLst>
          </p:cNvPr>
          <p:cNvSpPr>
            <a:spLocks noGrp="1"/>
          </p:cNvSpPr>
          <p:nvPr>
            <p:ph type="title"/>
          </p:nvPr>
        </p:nvSpPr>
        <p:spPr/>
        <p:txBody>
          <a:bodyPr/>
          <a:lstStyle/>
          <a:p>
            <a:pPr algn="ctr"/>
            <a:r>
              <a:rPr lang="sl-SI" b="1" dirty="0">
                <a:solidFill>
                  <a:srgbClr val="FF0000"/>
                </a:solidFill>
                <a:latin typeface="Berlin Sans FB" panose="020E0602020502020306" pitchFamily="34" charset="0"/>
              </a:rPr>
              <a:t>KVIZ O FRANCETU PREŠERNU</a:t>
            </a:r>
          </a:p>
        </p:txBody>
      </p:sp>
      <p:sp>
        <p:nvSpPr>
          <p:cNvPr id="3" name="Označba mesta vsebine 2">
            <a:extLst>
              <a:ext uri="{FF2B5EF4-FFF2-40B4-BE49-F238E27FC236}">
                <a16:creationId xmlns:a16="http://schemas.microsoft.com/office/drawing/2014/main" id="{D8BE0A5A-4B08-4D85-AE42-9CAB120DF948}"/>
              </a:ext>
            </a:extLst>
          </p:cNvPr>
          <p:cNvSpPr>
            <a:spLocks noGrp="1"/>
          </p:cNvSpPr>
          <p:nvPr>
            <p:ph idx="1"/>
          </p:nvPr>
        </p:nvSpPr>
        <p:spPr/>
        <p:txBody>
          <a:bodyPr>
            <a:normAutofit fontScale="62500" lnSpcReduction="20000"/>
          </a:bodyPr>
          <a:lstStyle/>
          <a:p>
            <a:pPr marL="0" indent="0">
              <a:buNone/>
            </a:pPr>
            <a:r>
              <a:rPr lang="sl-SI" sz="5100" b="0" i="0" cap="all" dirty="0">
                <a:solidFill>
                  <a:srgbClr val="4F4F51"/>
                </a:solidFill>
                <a:effectLst/>
                <a:latin typeface="londrina solid"/>
              </a:rPr>
              <a:t>VPRAŠANJA IN PRAVILNI ODGOVORI</a:t>
            </a:r>
            <a:r>
              <a:rPr lang="sl-SI" sz="5100" cap="all" dirty="0">
                <a:solidFill>
                  <a:srgbClr val="4F4F51"/>
                </a:solidFill>
                <a:latin typeface="londrina solid"/>
              </a:rPr>
              <a:t>:</a:t>
            </a:r>
          </a:p>
          <a:p>
            <a:pPr marL="514350" indent="-514350">
              <a:buAutoNum type="arabicPeriod"/>
            </a:pPr>
            <a:r>
              <a:rPr lang="sl-SI" b="1" i="0" dirty="0">
                <a:solidFill>
                  <a:srgbClr val="4F4F51"/>
                </a:solidFill>
                <a:effectLst/>
                <a:latin typeface="poppins"/>
              </a:rPr>
              <a:t>Kako je bilo ime Prešernu? </a:t>
            </a:r>
            <a:endParaRPr lang="sl-SI" b="0" i="0" dirty="0">
              <a:solidFill>
                <a:srgbClr val="4F4F51"/>
              </a:solidFill>
              <a:effectLst/>
              <a:latin typeface="poppins"/>
            </a:endParaRPr>
          </a:p>
          <a:p>
            <a:pPr marL="514350" indent="-514350">
              <a:buAutoNum type="arabicPeriod"/>
            </a:pPr>
            <a:r>
              <a:rPr lang="sl-SI" b="1" i="0" smtClean="0">
                <a:solidFill>
                  <a:srgbClr val="4F4F51"/>
                </a:solidFill>
                <a:effectLst/>
                <a:latin typeface="poppins"/>
              </a:rPr>
              <a:t>Kako </a:t>
            </a:r>
            <a:r>
              <a:rPr lang="sl-SI" b="1" i="0" dirty="0">
                <a:solidFill>
                  <a:srgbClr val="4F4F51"/>
                </a:solidFill>
                <a:effectLst/>
                <a:latin typeface="poppins"/>
              </a:rPr>
              <a:t>so ga klicali?</a:t>
            </a:r>
            <a:r>
              <a:rPr lang="sl-SI" b="0" i="0" dirty="0">
                <a:solidFill>
                  <a:srgbClr val="4F4F51"/>
                </a:solidFill>
                <a:effectLst/>
                <a:latin typeface="poppins"/>
              </a:rPr>
              <a:t> </a:t>
            </a:r>
          </a:p>
          <a:p>
            <a:pPr marL="514350" indent="-514350">
              <a:buAutoNum type="arabicPeriod"/>
            </a:pPr>
            <a:r>
              <a:rPr lang="sl-SI" b="1" i="0" dirty="0">
                <a:solidFill>
                  <a:srgbClr val="4F4F51"/>
                </a:solidFill>
                <a:effectLst/>
                <a:latin typeface="poppins"/>
              </a:rPr>
              <a:t>Za koliko eurov je kovanec, na katerem je upodobljen Prešeren</a:t>
            </a:r>
            <a:r>
              <a:rPr lang="sl-SI" b="1" i="0" dirty="0" smtClean="0">
                <a:solidFill>
                  <a:srgbClr val="4F4F51"/>
                </a:solidFill>
                <a:effectLst/>
                <a:latin typeface="poppins"/>
              </a:rPr>
              <a:t>?</a:t>
            </a:r>
            <a:endParaRPr lang="sl-SI" b="0" i="0" dirty="0">
              <a:solidFill>
                <a:srgbClr val="4F4F51"/>
              </a:solidFill>
              <a:effectLst/>
              <a:latin typeface="poppins"/>
            </a:endParaRPr>
          </a:p>
          <a:p>
            <a:pPr marL="514350" indent="-514350">
              <a:buAutoNum type="arabicPeriod"/>
            </a:pPr>
            <a:r>
              <a:rPr lang="sl-SI" b="1" i="0" dirty="0">
                <a:solidFill>
                  <a:srgbClr val="4F4F51"/>
                </a:solidFill>
                <a:effectLst/>
                <a:latin typeface="poppins"/>
              </a:rPr>
              <a:t>Kje se je rodil? </a:t>
            </a:r>
            <a:endParaRPr lang="sl-SI" b="0" i="0" dirty="0">
              <a:solidFill>
                <a:srgbClr val="4F4F51"/>
              </a:solidFill>
              <a:effectLst/>
              <a:latin typeface="poppins"/>
            </a:endParaRPr>
          </a:p>
          <a:p>
            <a:pPr marL="514350" indent="-514350">
              <a:buAutoNum type="arabicPeriod"/>
            </a:pPr>
            <a:r>
              <a:rPr lang="sl-SI" b="1" i="0" dirty="0">
                <a:solidFill>
                  <a:srgbClr val="4F4F51"/>
                </a:solidFill>
                <a:effectLst/>
                <a:latin typeface="poppins"/>
              </a:rPr>
              <a:t>Koliko časa je živel? </a:t>
            </a:r>
            <a:endParaRPr lang="sl-SI" b="0" i="0" dirty="0">
              <a:solidFill>
                <a:srgbClr val="4F4F51"/>
              </a:solidFill>
              <a:effectLst/>
              <a:latin typeface="poppins"/>
            </a:endParaRPr>
          </a:p>
          <a:p>
            <a:pPr marL="514350" indent="-514350">
              <a:buAutoNum type="arabicPeriod"/>
            </a:pPr>
            <a:r>
              <a:rPr lang="sl-SI" b="1" i="0" dirty="0">
                <a:solidFill>
                  <a:srgbClr val="4F4F51"/>
                </a:solidFill>
                <a:effectLst/>
                <a:latin typeface="poppins"/>
              </a:rPr>
              <a:t>Kaj je bil po poklicu?</a:t>
            </a:r>
            <a:r>
              <a:rPr lang="sl-SI" b="0" i="0" dirty="0">
                <a:solidFill>
                  <a:srgbClr val="4F4F51"/>
                </a:solidFill>
                <a:effectLst/>
                <a:latin typeface="poppins"/>
              </a:rPr>
              <a:t> </a:t>
            </a:r>
          </a:p>
          <a:p>
            <a:pPr marL="514350" indent="-514350">
              <a:buAutoNum type="arabicPeriod"/>
            </a:pPr>
            <a:r>
              <a:rPr lang="sl-SI" b="1" i="0" dirty="0">
                <a:solidFill>
                  <a:srgbClr val="4F4F51"/>
                </a:solidFill>
                <a:effectLst/>
                <a:latin typeface="poppins"/>
              </a:rPr>
              <a:t> Kdo je bil njegov najboljši prijatelj?</a:t>
            </a:r>
            <a:r>
              <a:rPr lang="sl-SI" b="0" i="0" dirty="0">
                <a:solidFill>
                  <a:srgbClr val="4F4F51"/>
                </a:solidFill>
                <a:effectLst/>
                <a:latin typeface="poppins"/>
              </a:rPr>
              <a:t> </a:t>
            </a:r>
          </a:p>
          <a:p>
            <a:pPr marL="514350" indent="-514350">
              <a:buAutoNum type="arabicPeriod"/>
            </a:pPr>
            <a:r>
              <a:rPr lang="sl-SI" b="1" i="0" dirty="0">
                <a:solidFill>
                  <a:srgbClr val="4F4F51"/>
                </a:solidFill>
                <a:effectLst/>
                <a:latin typeface="poppins"/>
              </a:rPr>
              <a:t>Kdo je ugrabil Urško? </a:t>
            </a:r>
            <a:r>
              <a:rPr lang="sl-SI" b="0" i="0" dirty="0" smtClean="0">
                <a:solidFill>
                  <a:srgbClr val="4F4F51"/>
                </a:solidFill>
                <a:effectLst/>
                <a:latin typeface="poppins"/>
              </a:rPr>
              <a:t> </a:t>
            </a:r>
            <a:endParaRPr lang="sl-SI" b="0" i="0" dirty="0">
              <a:solidFill>
                <a:srgbClr val="4F4F51"/>
              </a:solidFill>
              <a:effectLst/>
              <a:latin typeface="poppins"/>
            </a:endParaRPr>
          </a:p>
          <a:p>
            <a:pPr marL="514350" indent="-514350">
              <a:buAutoNum type="arabicPeriod"/>
            </a:pPr>
            <a:r>
              <a:rPr lang="sl-SI" b="1" i="0" dirty="0">
                <a:solidFill>
                  <a:srgbClr val="4F4F51"/>
                </a:solidFill>
                <a:effectLst/>
                <a:latin typeface="poppins"/>
              </a:rPr>
              <a:t>Povej slovensko himno </a:t>
            </a:r>
            <a:endParaRPr lang="sl-SI" b="0" i="0" dirty="0">
              <a:solidFill>
                <a:srgbClr val="4F4F51"/>
              </a:solidFill>
              <a:effectLst/>
              <a:latin typeface="poppins"/>
            </a:endParaRPr>
          </a:p>
          <a:p>
            <a:pPr marL="514350" indent="-514350">
              <a:buAutoNum type="arabicPeriod"/>
            </a:pPr>
            <a:r>
              <a:rPr lang="sl-SI" b="1" i="0" dirty="0">
                <a:solidFill>
                  <a:srgbClr val="4F4F51"/>
                </a:solidFill>
                <a:effectLst/>
                <a:latin typeface="poppins"/>
              </a:rPr>
              <a:t>Kdaj se je Prešeren rodil?</a:t>
            </a:r>
            <a:r>
              <a:rPr lang="sl-SI" b="0" i="0" dirty="0">
                <a:solidFill>
                  <a:srgbClr val="4F4F51"/>
                </a:solidFill>
                <a:effectLst/>
                <a:latin typeface="poppins"/>
              </a:rPr>
              <a:t> </a:t>
            </a:r>
          </a:p>
          <a:p>
            <a:pPr marL="514350" indent="-514350">
              <a:buAutoNum type="arabicPeriod"/>
            </a:pPr>
            <a:r>
              <a:rPr lang="sl-SI" b="1" i="0" dirty="0">
                <a:solidFill>
                  <a:srgbClr val="4F4F51"/>
                </a:solidFill>
                <a:effectLst/>
                <a:latin typeface="poppins"/>
              </a:rPr>
              <a:t>Katero dekle je imel Prešeren rad? </a:t>
            </a:r>
            <a:endParaRPr lang="sl-SI" b="0" i="0" dirty="0">
              <a:solidFill>
                <a:srgbClr val="4F4F51"/>
              </a:solidFill>
              <a:effectLst/>
              <a:latin typeface="poppins"/>
            </a:endParaRPr>
          </a:p>
          <a:p>
            <a:pPr marL="514350" indent="-514350">
              <a:buAutoNum type="arabicPeriod"/>
            </a:pPr>
            <a:r>
              <a:rPr lang="sl-SI" b="1" i="0" dirty="0">
                <a:solidFill>
                  <a:srgbClr val="4F4F51"/>
                </a:solidFill>
                <a:effectLst/>
                <a:latin typeface="poppins"/>
              </a:rPr>
              <a:t>Kako se imenuje slovenska himna? </a:t>
            </a:r>
            <a:endParaRPr lang="sl-SI" b="0" i="0" dirty="0">
              <a:solidFill>
                <a:srgbClr val="4F4F51"/>
              </a:solidFill>
              <a:effectLst/>
              <a:latin typeface="poppins"/>
            </a:endParaRPr>
          </a:p>
          <a:p>
            <a:endParaRPr lang="sl-SI" dirty="0"/>
          </a:p>
        </p:txBody>
      </p:sp>
      <p:pic>
        <p:nvPicPr>
          <p:cNvPr id="5124" name="Picture 4">
            <a:hlinkClick r:id="rId2"/>
            <a:extLst>
              <a:ext uri="{FF2B5EF4-FFF2-40B4-BE49-F238E27FC236}">
                <a16:creationId xmlns:a16="http://schemas.microsoft.com/office/drawing/2014/main" id="{E87476B4-404A-4469-B949-37D312DDD61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7698" y="2617883"/>
            <a:ext cx="2877566" cy="4125817"/>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a:extLst>
              <a:ext uri="{FF2B5EF4-FFF2-40B4-BE49-F238E27FC236}">
                <a16:creationId xmlns:a16="http://schemas.microsoft.com/office/drawing/2014/main" id="{E55B599F-2F3D-4BD9-B2C8-87D5FE3B9A49}"/>
              </a:ext>
            </a:extLst>
          </p:cNvPr>
          <p:cNvSpPr txBox="1"/>
          <p:nvPr/>
        </p:nvSpPr>
        <p:spPr>
          <a:xfrm>
            <a:off x="9267350" y="3796917"/>
            <a:ext cx="2318263" cy="1138773"/>
          </a:xfrm>
          <a:prstGeom prst="rect">
            <a:avLst/>
          </a:prstGeom>
          <a:noFill/>
        </p:spPr>
        <p:txBody>
          <a:bodyPr wrap="none" rtlCol="0">
            <a:spAutoFit/>
          </a:bodyPr>
          <a:lstStyle/>
          <a:p>
            <a:r>
              <a:rPr lang="sl-SI" sz="2800" dirty="0"/>
              <a:t>INTERAKTIVNI </a:t>
            </a:r>
          </a:p>
          <a:p>
            <a:pPr algn="ctr"/>
            <a:r>
              <a:rPr lang="sl-SI" sz="2800" dirty="0"/>
              <a:t>KVIZ </a:t>
            </a:r>
          </a:p>
          <a:p>
            <a:pPr algn="ctr"/>
            <a:r>
              <a:rPr lang="sl-SI" sz="1200" dirty="0"/>
              <a:t>klikni slikico</a:t>
            </a:r>
          </a:p>
        </p:txBody>
      </p:sp>
    </p:spTree>
    <p:extLst>
      <p:ext uri="{BB962C8B-B14F-4D97-AF65-F5344CB8AC3E}">
        <p14:creationId xmlns:p14="http://schemas.microsoft.com/office/powerpoint/2010/main" val="2161501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rgbClr val="FF0000"/>
                </a:solidFill>
                <a:latin typeface="Berlin Sans FB" pitchFamily="34" charset="0"/>
              </a:rPr>
              <a:t>OGLED VIRTUALNE PREDSTAVE</a:t>
            </a:r>
            <a:endParaRPr lang="sl-SI" b="1" dirty="0">
              <a:solidFill>
                <a:srgbClr val="FF0000"/>
              </a:solidFill>
              <a:latin typeface="Berlin Sans FB" pitchFamily="34" charset="0"/>
            </a:endParaRPr>
          </a:p>
        </p:txBody>
      </p:sp>
      <p:sp>
        <p:nvSpPr>
          <p:cNvPr id="3" name="Ograda vsebine 2"/>
          <p:cNvSpPr>
            <a:spLocks noGrp="1"/>
          </p:cNvSpPr>
          <p:nvPr>
            <p:ph idx="1"/>
          </p:nvPr>
        </p:nvSpPr>
        <p:spPr/>
        <p:txBody>
          <a:bodyPr/>
          <a:lstStyle/>
          <a:p>
            <a:pPr>
              <a:buNone/>
            </a:pPr>
            <a:r>
              <a:rPr lang="sl-SI" sz="4400" u="sng" dirty="0" smtClean="0">
                <a:solidFill>
                  <a:srgbClr val="FF0000"/>
                </a:solidFill>
              </a:rPr>
              <a:t>Po Sloveniji s popotnikom Jakom</a:t>
            </a:r>
          </a:p>
          <a:p>
            <a:pPr>
              <a:buNone/>
            </a:pPr>
            <a:endParaRPr lang="sl-SI" sz="4400" u="sng" dirty="0" smtClean="0">
              <a:solidFill>
                <a:srgbClr val="FF0000"/>
              </a:solidFill>
            </a:endParaRPr>
          </a:p>
          <a:p>
            <a:r>
              <a:rPr lang="sl-SI" b="1" dirty="0" smtClean="0"/>
              <a:t>Posebnosti predstave: </a:t>
            </a:r>
          </a:p>
          <a:p>
            <a:pPr>
              <a:buNone/>
            </a:pPr>
            <a:r>
              <a:rPr lang="sl-SI" dirty="0" smtClean="0"/>
              <a:t>Vse v predstavi je slovensko: vsi omenjeni liki, kralji, običaji, plesi, jedi in navade.</a:t>
            </a:r>
          </a:p>
          <a:p>
            <a:pPr>
              <a:buNone/>
            </a:pPr>
            <a:endParaRPr lang="sl-SI"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rgbClr val="FF0000"/>
                </a:solidFill>
                <a:latin typeface="Berlin Sans FB" pitchFamily="34" charset="0"/>
              </a:rPr>
              <a:t>KAJ JE KULTURA?</a:t>
            </a:r>
            <a:endParaRPr lang="sl-SI" b="1" dirty="0">
              <a:solidFill>
                <a:srgbClr val="FF0000"/>
              </a:solidFill>
              <a:latin typeface="Berlin Sans FB" pitchFamily="34" charset="0"/>
            </a:endParaRPr>
          </a:p>
        </p:txBody>
      </p:sp>
      <p:sp>
        <p:nvSpPr>
          <p:cNvPr id="3" name="Ograda vsebine 2"/>
          <p:cNvSpPr>
            <a:spLocks noGrp="1"/>
          </p:cNvSpPr>
          <p:nvPr>
            <p:ph idx="1"/>
          </p:nvPr>
        </p:nvSpPr>
        <p:spPr>
          <a:xfrm>
            <a:off x="838200" y="1457864"/>
            <a:ext cx="10515600" cy="4719099"/>
          </a:xfrm>
        </p:spPr>
        <p:txBody>
          <a:bodyPr>
            <a:normAutofit fontScale="85000" lnSpcReduction="10000"/>
          </a:bodyPr>
          <a:lstStyle/>
          <a:p>
            <a:pPr fontAlgn="base">
              <a:buNone/>
            </a:pPr>
            <a:r>
              <a:rPr lang="sl-SI" b="1" dirty="0" smtClean="0"/>
              <a:t>RAZMIŠLJANJA UČENCEV 6. – 9. RAZREDA</a:t>
            </a:r>
          </a:p>
          <a:p>
            <a:pPr fontAlgn="base"/>
            <a:r>
              <a:rPr lang="sl-SI" dirty="0" smtClean="0"/>
              <a:t>Kultura ima veliko pomenov. Najbolj pomembna je kultura kot bonton. Pomembna je v šoli, v službi, doma. Kot pravi pregovor, da lepa beseda lepo mesto najde. Kultura so tudi prireditve, prazniki, običaji, tradicija. Nekateri ljudje se udeležujejo različnih kulturnih prireditev. V življenju je kultura nasploh najbolj pomembna. Diana Kapš</a:t>
            </a:r>
          </a:p>
          <a:p>
            <a:pPr fontAlgn="base"/>
            <a:r>
              <a:rPr lang="sl-SI" dirty="0" smtClean="0"/>
              <a:t>Kultura je zelo pomembna stvar. Nekateri jo zelo malo cenijo. Vse več ljudi je, ki te besede ne poznajo in jim je vseeno za kulturo. Kultura je dobrodošla povsod: doma, na delovnem mestu, v šoli. Maša Starc</a:t>
            </a:r>
          </a:p>
          <a:p>
            <a:pPr fontAlgn="base"/>
            <a:r>
              <a:rPr lang="sl-SI" dirty="0" smtClean="0"/>
              <a:t>Kultura je, da si vljuden do soljudi. Nekateri ne vedo, kaj je kultura. Te bi morali bolj poučiti. Mislim, da bi morali kulturo nasploh resno jemati. Borut Medved</a:t>
            </a:r>
          </a:p>
          <a:p>
            <a:pPr fontAlgn="base"/>
            <a:r>
              <a:rPr lang="sl-SI" dirty="0" smtClean="0"/>
              <a:t>Kultura je, da spoštujemo ljudi, da smo pravični do ljudi in države, da praznujemo državne in kulturne praznike, da spoštujemo pisatelje, pesnike in materni jezik. Jernej </a:t>
            </a:r>
            <a:r>
              <a:rPr lang="sl-SI" dirty="0" err="1" smtClean="0"/>
              <a:t>Črček</a:t>
            </a:r>
            <a:endParaRPr lang="sl-SI" dirty="0" smtClean="0"/>
          </a:p>
          <a:p>
            <a:endParaRPr lang="sl-SI"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solidFill>
                  <a:srgbClr val="FF0000"/>
                </a:solidFill>
                <a:latin typeface="Berlin Sans FB" pitchFamily="34" charset="0"/>
              </a:rPr>
              <a:t>MISLI ZNANIH OSEB O KULTURI</a:t>
            </a:r>
            <a:endParaRPr lang="sl-SI" b="1" dirty="0">
              <a:solidFill>
                <a:srgbClr val="FF0000"/>
              </a:solidFill>
              <a:latin typeface="Berlin Sans FB" pitchFamily="34" charset="0"/>
            </a:endParaRPr>
          </a:p>
        </p:txBody>
      </p:sp>
      <p:sp>
        <p:nvSpPr>
          <p:cNvPr id="3" name="Ograda vsebine 2"/>
          <p:cNvSpPr>
            <a:spLocks noGrp="1"/>
          </p:cNvSpPr>
          <p:nvPr>
            <p:ph idx="1"/>
          </p:nvPr>
        </p:nvSpPr>
        <p:spPr/>
        <p:txBody>
          <a:bodyPr/>
          <a:lstStyle/>
          <a:p>
            <a:r>
              <a:rPr lang="sl-SI" b="1" dirty="0" smtClean="0"/>
              <a:t>"Ljudje brez zavedanja o lastni pretekli zgodovini, izvorih in kulturi, so kot drevesa brez korenin." </a:t>
            </a:r>
            <a:r>
              <a:rPr lang="sl-SI" dirty="0" smtClean="0"/>
              <a:t>- Marcus </a:t>
            </a:r>
            <a:r>
              <a:rPr lang="sl-SI" dirty="0" err="1" smtClean="0"/>
              <a:t>Garvey</a:t>
            </a:r>
            <a:endParaRPr lang="sl-SI" dirty="0" smtClean="0"/>
          </a:p>
          <a:p>
            <a:r>
              <a:rPr lang="pl-PL" b="1" dirty="0" smtClean="0"/>
              <a:t>"Kaj želi kultura? Napraviti neskončnost razumljivo." </a:t>
            </a:r>
            <a:r>
              <a:rPr lang="pl-PL" dirty="0" smtClean="0"/>
              <a:t>- Umberto Eco</a:t>
            </a:r>
          </a:p>
          <a:p>
            <a:r>
              <a:rPr lang="sl-SI" b="1" dirty="0" smtClean="0"/>
              <a:t>"Kultura je stičišče ljudi in življenja samega. Je to, kako upravljamo z življenjem, ljubeznijo, smrtjo, rojstvom, razočaranji ... vse to se izraža v kulturi." </a:t>
            </a:r>
            <a:r>
              <a:rPr lang="sl-SI" dirty="0" smtClean="0"/>
              <a:t>- </a:t>
            </a:r>
            <a:r>
              <a:rPr lang="sl-SI" dirty="0" err="1" smtClean="0"/>
              <a:t>Wendell</a:t>
            </a:r>
            <a:r>
              <a:rPr lang="sl-SI" dirty="0" smtClean="0"/>
              <a:t> </a:t>
            </a:r>
            <a:r>
              <a:rPr lang="sl-SI" dirty="0" err="1" smtClean="0"/>
              <a:t>Pierce</a:t>
            </a:r>
            <a:endParaRPr lang="sl-SI" dirty="0" smtClean="0"/>
          </a:p>
          <a:p>
            <a:r>
              <a:rPr lang="sl-SI" b="1" dirty="0" smtClean="0"/>
              <a:t>"Biti ali ne biti, to je sedaj vprašanje."</a:t>
            </a:r>
            <a:r>
              <a:rPr lang="sl-SI" dirty="0" smtClean="0"/>
              <a:t> - William Shakespeare, Hamlet</a:t>
            </a:r>
            <a:br>
              <a:rPr lang="sl-SI" dirty="0" smtClean="0"/>
            </a:br>
            <a:endParaRPr lang="sl-SI" dirty="0" smtClean="0"/>
          </a:p>
          <a:p>
            <a:pPr algn="ctr">
              <a:buNone/>
            </a:pPr>
            <a:r>
              <a:rPr lang="sl-SI" dirty="0" smtClean="0">
                <a:solidFill>
                  <a:srgbClr val="00B0F0"/>
                </a:solidFill>
                <a:latin typeface="Berlin Sans FB" pitchFamily="34" charset="0"/>
              </a:rPr>
              <a:t>ŽELIM TI LEP KULTURNI DAN. TVOJA UČITELJICA</a:t>
            </a:r>
            <a:endParaRPr lang="sl-SI" dirty="0">
              <a:solidFill>
                <a:srgbClr val="00B0F0"/>
              </a:solidFill>
              <a:latin typeface="Berlin Sans FB"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lika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3951" y="1912892"/>
            <a:ext cx="5715000" cy="4286250"/>
          </a:xfrm>
          <a:prstGeom prst="rect">
            <a:avLst/>
          </a:prstGeom>
        </p:spPr>
      </p:pic>
      <p:sp>
        <p:nvSpPr>
          <p:cNvPr id="11" name="PoljeZBesedilom 10"/>
          <p:cNvSpPr txBox="1"/>
          <p:nvPr/>
        </p:nvSpPr>
        <p:spPr>
          <a:xfrm>
            <a:off x="1123950" y="581025"/>
            <a:ext cx="5200650" cy="707886"/>
          </a:xfrm>
          <a:prstGeom prst="rect">
            <a:avLst/>
          </a:prstGeom>
          <a:noFill/>
        </p:spPr>
        <p:txBody>
          <a:bodyPr wrap="square" rtlCol="0">
            <a:spAutoFit/>
          </a:bodyPr>
          <a:lstStyle/>
          <a:p>
            <a:r>
              <a:rPr lang="sl-SI" sz="4000" dirty="0" smtClean="0">
                <a:solidFill>
                  <a:srgbClr val="C00000"/>
                </a:solidFill>
                <a:latin typeface="Century Gothic" panose="020B0502020202020204" pitchFamily="34" charset="0"/>
              </a:rPr>
              <a:t>FRANCE PREŠEREN</a:t>
            </a:r>
            <a:endParaRPr lang="sl-SI" sz="4000" dirty="0">
              <a:solidFill>
                <a:srgbClr val="C00000"/>
              </a:solidFill>
              <a:latin typeface="Century Gothic" panose="020B0502020202020204" pitchFamily="34" charset="0"/>
            </a:endParaRPr>
          </a:p>
        </p:txBody>
      </p:sp>
      <p:sp>
        <p:nvSpPr>
          <p:cNvPr id="12" name="PoljeZBesedilom 11"/>
          <p:cNvSpPr txBox="1"/>
          <p:nvPr/>
        </p:nvSpPr>
        <p:spPr>
          <a:xfrm>
            <a:off x="457200" y="1676818"/>
            <a:ext cx="5362575" cy="707886"/>
          </a:xfrm>
          <a:prstGeom prst="rect">
            <a:avLst/>
          </a:prstGeom>
          <a:noFill/>
        </p:spPr>
        <p:txBody>
          <a:bodyPr wrap="square" rtlCol="0">
            <a:spAutoFit/>
          </a:bodyPr>
          <a:lstStyle/>
          <a:p>
            <a:r>
              <a:rPr lang="sl-SI" sz="2000" dirty="0" smtClean="0">
                <a:latin typeface="Century Gothic" panose="020B0502020202020204" pitchFamily="34" charset="0"/>
              </a:rPr>
              <a:t>Rodil se je 3. decembra 1800 v Vrbi na Gorenjskem.</a:t>
            </a:r>
            <a:endParaRPr lang="sl-SI" sz="2000" dirty="0">
              <a:latin typeface="Century Gothic" panose="020B0502020202020204" pitchFamily="34" charset="0"/>
            </a:endParaRPr>
          </a:p>
        </p:txBody>
      </p:sp>
      <p:pic>
        <p:nvPicPr>
          <p:cNvPr id="13" name="Slika 12"/>
          <p:cNvPicPr>
            <a:picLocks noChangeAspect="1"/>
          </p:cNvPicPr>
          <p:nvPr/>
        </p:nvPicPr>
        <p:blipFill>
          <a:blip r:embed="rId3"/>
          <a:stretch>
            <a:fillRect/>
          </a:stretch>
        </p:blipFill>
        <p:spPr>
          <a:xfrm>
            <a:off x="695325" y="2515437"/>
            <a:ext cx="4505325" cy="3979254"/>
          </a:xfrm>
          <a:prstGeom prst="rect">
            <a:avLst/>
          </a:prstGeom>
        </p:spPr>
      </p:pic>
    </p:spTree>
    <p:extLst>
      <p:ext uri="{BB962C8B-B14F-4D97-AF65-F5344CB8AC3E}">
        <p14:creationId xmlns:p14="http://schemas.microsoft.com/office/powerpoint/2010/main" val="150492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24037"/>
            <a:ext cx="2686050" cy="1704975"/>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333" y="4569047"/>
            <a:ext cx="2800350" cy="2097559"/>
          </a:xfrm>
          <a:prstGeom prst="rect">
            <a:avLst/>
          </a:prstGeom>
        </p:spPr>
      </p:pic>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3524" y="4818756"/>
            <a:ext cx="2762250" cy="1657350"/>
          </a:xfrm>
          <a:prstGeom prst="rect">
            <a:avLst/>
          </a:prstGeom>
        </p:spPr>
      </p:pic>
      <p:pic>
        <p:nvPicPr>
          <p:cNvPr id="7" name="Slik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40" y="4171054"/>
            <a:ext cx="2880838" cy="2039245"/>
          </a:xfrm>
          <a:prstGeom prst="rect">
            <a:avLst/>
          </a:prstGeom>
        </p:spPr>
      </p:pic>
      <p:pic>
        <p:nvPicPr>
          <p:cNvPr id="8" name="Slika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3141" y="1785937"/>
            <a:ext cx="2628900" cy="1743075"/>
          </a:xfrm>
          <a:prstGeom prst="rect">
            <a:avLst/>
          </a:prstGeom>
        </p:spPr>
      </p:pic>
      <p:pic>
        <p:nvPicPr>
          <p:cNvPr id="10" name="Slika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2308" y="2214560"/>
            <a:ext cx="2619375" cy="1743075"/>
          </a:xfrm>
          <a:prstGeom prst="rect">
            <a:avLst/>
          </a:prstGeom>
        </p:spPr>
      </p:pic>
      <p:pic>
        <p:nvPicPr>
          <p:cNvPr id="11" name="Slika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86874" y="2198339"/>
            <a:ext cx="2628900" cy="1743075"/>
          </a:xfrm>
          <a:prstGeom prst="rect">
            <a:avLst/>
          </a:prstGeom>
        </p:spPr>
      </p:pic>
      <p:sp>
        <p:nvSpPr>
          <p:cNvPr id="12" name="PoljeZBesedilom 11"/>
          <p:cNvSpPr txBox="1"/>
          <p:nvPr/>
        </p:nvSpPr>
        <p:spPr>
          <a:xfrm>
            <a:off x="1066801" y="447675"/>
            <a:ext cx="9982200" cy="1077218"/>
          </a:xfrm>
          <a:prstGeom prst="rect">
            <a:avLst/>
          </a:prstGeom>
          <a:noFill/>
        </p:spPr>
        <p:txBody>
          <a:bodyPr wrap="square" rtlCol="0">
            <a:spAutoFit/>
          </a:bodyPr>
          <a:lstStyle/>
          <a:p>
            <a:r>
              <a:rPr lang="sl-SI" sz="3200" dirty="0" smtClean="0">
                <a:latin typeface="Century Gothic" panose="020B0502020202020204" pitchFamily="34" charset="0"/>
              </a:rPr>
              <a:t>DANES JE V HIŠI MUZEJ. VSAKO LETO HIŠO           OBIŠČE VELIKO LJUDI.</a:t>
            </a:r>
            <a:endParaRPr lang="sl-SI" sz="3200" dirty="0">
              <a:latin typeface="Century Gothic" panose="020B0502020202020204" pitchFamily="34" charset="0"/>
            </a:endParaRPr>
          </a:p>
        </p:txBody>
      </p:sp>
      <p:pic>
        <p:nvPicPr>
          <p:cNvPr id="13" name="Slika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43655" y="3790056"/>
            <a:ext cx="2128845" cy="2838460"/>
          </a:xfrm>
          <a:prstGeom prst="rect">
            <a:avLst/>
          </a:prstGeom>
        </p:spPr>
      </p:pic>
    </p:spTree>
    <p:extLst>
      <p:ext uri="{BB962C8B-B14F-4D97-AF65-F5344CB8AC3E}">
        <p14:creationId xmlns:p14="http://schemas.microsoft.com/office/powerpoint/2010/main" val="574966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7486092" y="1657350"/>
            <a:ext cx="4376509" cy="3219860"/>
          </a:xfrm>
          <a:prstGeom prst="rect">
            <a:avLst/>
          </a:prstGeom>
        </p:spPr>
      </p:pic>
      <p:sp>
        <p:nvSpPr>
          <p:cNvPr id="5" name="PoljeZBesedilom 4"/>
          <p:cNvSpPr txBox="1"/>
          <p:nvPr/>
        </p:nvSpPr>
        <p:spPr>
          <a:xfrm>
            <a:off x="476250" y="1466850"/>
            <a:ext cx="6800850" cy="4524315"/>
          </a:xfrm>
          <a:prstGeom prst="rect">
            <a:avLst/>
          </a:prstGeom>
          <a:noFill/>
        </p:spPr>
        <p:txBody>
          <a:bodyPr wrap="square" rtlCol="0">
            <a:spAutoFit/>
          </a:bodyPr>
          <a:lstStyle/>
          <a:p>
            <a:r>
              <a:rPr lang="sl-SI" sz="2400" dirty="0" smtClean="0">
                <a:latin typeface="Century Gothic" panose="020B0502020202020204" pitchFamily="34" charset="0"/>
              </a:rPr>
              <a:t>Bil je ODLIČEN učenec. V RIBNICI hranijo ZLATO KNJIGO, kjer je bil zapisan med odličnimi učenci. Tudi ljubljansko gimnazijo je končal z ODLIČNIM uspehom.</a:t>
            </a:r>
          </a:p>
          <a:p>
            <a:endParaRPr lang="sl-SI" sz="2400" dirty="0" smtClean="0">
              <a:latin typeface="Century Gothic" panose="020B0502020202020204" pitchFamily="34" charset="0"/>
            </a:endParaRPr>
          </a:p>
          <a:p>
            <a:endParaRPr lang="sl-SI" sz="2400" dirty="0">
              <a:latin typeface="Century Gothic" panose="020B0502020202020204" pitchFamily="34" charset="0"/>
            </a:endParaRPr>
          </a:p>
          <a:p>
            <a:endParaRPr lang="sl-SI" sz="2400" dirty="0">
              <a:latin typeface="Century Gothic" panose="020B0502020202020204" pitchFamily="34" charset="0"/>
            </a:endParaRPr>
          </a:p>
          <a:p>
            <a:r>
              <a:rPr lang="sl-SI" sz="2400" dirty="0" smtClean="0">
                <a:latin typeface="Century Gothic" panose="020B0502020202020204" pitchFamily="34" charset="0"/>
              </a:rPr>
              <a:t>Živel je pri stricu duhovniku. Stric in starši so želeli, da bi postal DUHOVNIK. Vendar on tega ni želel. Po končani gimnaziji je odšel na DUNAJ, kjer je postal doktor PRAVA -pravnik. </a:t>
            </a:r>
            <a:endParaRPr lang="sl-SI" sz="2400" dirty="0">
              <a:latin typeface="Century Gothic" panose="020B0502020202020204" pitchFamily="34" charset="0"/>
            </a:endParaRPr>
          </a:p>
        </p:txBody>
      </p:sp>
      <p:sp>
        <p:nvSpPr>
          <p:cNvPr id="6" name="PoljeZBesedilom 5"/>
          <p:cNvSpPr txBox="1"/>
          <p:nvPr/>
        </p:nvSpPr>
        <p:spPr>
          <a:xfrm>
            <a:off x="2009775" y="590550"/>
            <a:ext cx="4857750" cy="707886"/>
          </a:xfrm>
          <a:prstGeom prst="rect">
            <a:avLst/>
          </a:prstGeom>
          <a:noFill/>
        </p:spPr>
        <p:txBody>
          <a:bodyPr wrap="square" rtlCol="0">
            <a:spAutoFit/>
          </a:bodyPr>
          <a:lstStyle/>
          <a:p>
            <a:r>
              <a:rPr lang="sl-SI" sz="4000" dirty="0" smtClean="0">
                <a:solidFill>
                  <a:srgbClr val="C00000"/>
                </a:solidFill>
                <a:latin typeface="Century Gothic" panose="020B0502020202020204" pitchFamily="34" charset="0"/>
              </a:rPr>
              <a:t>ŠOLANJE</a:t>
            </a:r>
            <a:endParaRPr lang="sl-SI" sz="4000"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4268340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7" name="Picture 17">
            <a:extLst>
              <a:ext uri="{FF2B5EF4-FFF2-40B4-BE49-F238E27FC236}">
                <a16:creationId xmlns:a16="http://schemas.microsoft.com/office/drawing/2014/main" id="{6418D23C-E5AC-4F69-A384-C59D6A3BAA75}"/>
              </a:ext>
            </a:extLst>
          </p:cNvPr>
          <p:cNvPicPr>
            <a:picLocks noChangeAspect="1" noChangeArrowheads="1"/>
          </p:cNvPicPr>
          <p:nvPr/>
        </p:nvPicPr>
        <p:blipFill>
          <a:blip r:embed="rId2">
            <a:clrChange>
              <a:clrFrom>
                <a:srgbClr val="F9FDFC"/>
              </a:clrFrom>
              <a:clrTo>
                <a:srgbClr val="F9FDFC">
                  <a:alpha val="0"/>
                </a:srgbClr>
              </a:clrTo>
            </a:clrChange>
            <a:extLst>
              <a:ext uri="{28A0092B-C50C-407E-A947-70E740481C1C}">
                <a14:useLocalDpi xmlns:a14="http://schemas.microsoft.com/office/drawing/2010/main" val="0"/>
              </a:ext>
            </a:extLst>
          </a:blip>
          <a:srcRect/>
          <a:stretch>
            <a:fillRect/>
          </a:stretch>
        </p:blipFill>
        <p:spPr bwMode="auto">
          <a:xfrm rot="5400000">
            <a:off x="1244839" y="-524102"/>
            <a:ext cx="3320572" cy="4699454"/>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a:extLst>
              <a:ext uri="{FF2B5EF4-FFF2-40B4-BE49-F238E27FC236}">
                <a16:creationId xmlns:a16="http://schemas.microsoft.com/office/drawing/2014/main" id="{586512F8-29AF-4CAC-A423-1AB440C6DBF6}"/>
              </a:ext>
            </a:extLst>
          </p:cNvP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086149" y="-482758"/>
            <a:ext cx="3550453" cy="7197539"/>
          </a:xfrm>
          <a:prstGeom prst="rect">
            <a:avLst/>
          </a:prstGeom>
          <a:noFill/>
          <a:extLst>
            <a:ext uri="{909E8E84-426E-40DD-AFC4-6F175D3DCCD1}">
              <a14:hiddenFill xmlns:a14="http://schemas.microsoft.com/office/drawing/2010/main">
                <a:solidFill>
                  <a:srgbClr val="FFFFFF"/>
                </a:solidFill>
              </a14:hiddenFill>
            </a:ext>
          </a:extLst>
        </p:spPr>
      </p:pic>
      <p:sp>
        <p:nvSpPr>
          <p:cNvPr id="14" name="Označba mesta vsebine 13">
            <a:extLst>
              <a:ext uri="{FF2B5EF4-FFF2-40B4-BE49-F238E27FC236}">
                <a16:creationId xmlns:a16="http://schemas.microsoft.com/office/drawing/2014/main" id="{E19436B1-E52A-4ADC-A25E-4FD1D76313B4}"/>
              </a:ext>
            </a:extLst>
          </p:cNvPr>
          <p:cNvSpPr>
            <a:spLocks noGrp="1"/>
          </p:cNvSpPr>
          <p:nvPr>
            <p:ph idx="1"/>
          </p:nvPr>
        </p:nvSpPr>
        <p:spPr/>
        <p:txBody>
          <a:bodyPr/>
          <a:lstStyle/>
          <a:p>
            <a:pPr>
              <a:lnSpc>
                <a:spcPct val="106000"/>
              </a:lnSpc>
              <a:spcAft>
                <a:spcPts val="800"/>
              </a:spcAft>
            </a:pP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sl-SI" sz="1800" dirty="0">
              <a:latin typeface="Arial" panose="020B060402020202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endParaRPr lang="sl-SI"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dirty="0"/>
          </a:p>
        </p:txBody>
      </p:sp>
      <p:pic>
        <p:nvPicPr>
          <p:cNvPr id="23" name="Slika 22">
            <a:extLst>
              <a:ext uri="{FF2B5EF4-FFF2-40B4-BE49-F238E27FC236}">
                <a16:creationId xmlns:a16="http://schemas.microsoft.com/office/drawing/2014/main" id="{0C2F5DDF-62AD-4E1E-84E3-7A85C52AFD4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89917" y="2842351"/>
            <a:ext cx="1342915" cy="1604745"/>
          </a:xfrm>
          <a:prstGeom prst="rect">
            <a:avLst/>
          </a:prstGeom>
          <a:noFill/>
        </p:spPr>
      </p:pic>
      <p:sp>
        <p:nvSpPr>
          <p:cNvPr id="25" name="Polje z besedilom 12">
            <a:extLst>
              <a:ext uri="{FF2B5EF4-FFF2-40B4-BE49-F238E27FC236}">
                <a16:creationId xmlns:a16="http://schemas.microsoft.com/office/drawing/2014/main" id="{D061E39D-8A34-45C4-93F0-E57C949057DB}"/>
              </a:ext>
            </a:extLst>
          </p:cNvPr>
          <p:cNvSpPr txBox="1">
            <a:spLocks noChangeArrowheads="1"/>
          </p:cNvSpPr>
          <p:nvPr/>
        </p:nvSpPr>
        <p:spPr bwMode="auto">
          <a:xfrm>
            <a:off x="1597447" y="1024570"/>
            <a:ext cx="2710148" cy="1717330"/>
          </a:xfrm>
          <a:prstGeom prst="rect">
            <a:avLst/>
          </a:prstGeom>
          <a:noFill/>
          <a:ln w="9525">
            <a:noFill/>
            <a:miter lim="800000"/>
            <a:headEnd/>
            <a:tailEnd/>
          </a:ln>
        </p:spPr>
        <p:txBody>
          <a:bodyPr rot="0" vert="horz" wrap="square" lIns="91440" tIns="45720" rIns="91440" bIns="45720" anchor="t" anchorCtr="0">
            <a:spAutoFit/>
          </a:bodyPr>
          <a:lstStyle/>
          <a:p>
            <a:pPr>
              <a:lnSpc>
                <a:spcPct val="106000"/>
              </a:lnSpc>
              <a:spcAft>
                <a:spcPts val="800"/>
              </a:spcAft>
            </a:pPr>
            <a:r>
              <a:rPr lang="sl-SI" sz="1600" dirty="0">
                <a:effectLst/>
                <a:latin typeface="Arial" panose="020B0604020202020204" pitchFamily="34" charset="0"/>
                <a:ea typeface="Calibri" panose="020F0502020204030204" pitchFamily="34" charset="0"/>
                <a:cs typeface="Times New Roman" panose="02020603050405020304" pitchFamily="18" charset="0"/>
              </a:rPr>
              <a:t>EN PESNIK JE ŽIVEL,</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sz="1600" dirty="0">
                <a:effectLst/>
                <a:latin typeface="Arial" panose="020B0604020202020204" pitchFamily="34" charset="0"/>
                <a:ea typeface="Calibri" panose="020F0502020204030204" pitchFamily="34" charset="0"/>
                <a:cs typeface="Times New Roman" panose="02020603050405020304" pitchFamily="18" charset="0"/>
              </a:rPr>
              <a:t>IZ VRBE JE BIL,</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sz="1600" dirty="0">
                <a:effectLst/>
                <a:latin typeface="Arial" panose="020B0604020202020204" pitchFamily="34" charset="0"/>
                <a:ea typeface="Calibri" panose="020F0502020204030204" pitchFamily="34" charset="0"/>
                <a:cs typeface="Times New Roman" panose="02020603050405020304" pitchFamily="18" charset="0"/>
              </a:rPr>
              <a:t>JE PESMICE PISAL </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sl-SI" sz="1600" dirty="0">
                <a:effectLst/>
                <a:latin typeface="Arial" panose="020B0604020202020204" pitchFamily="34" charset="0"/>
                <a:ea typeface="Calibri" panose="020F0502020204030204" pitchFamily="34" charset="0"/>
                <a:cs typeface="Times New Roman" panose="02020603050405020304" pitchFamily="18" charset="0"/>
              </a:rPr>
              <a:t>IN FIGE DELIL.</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6000"/>
              </a:lnSpc>
              <a:spcAft>
                <a:spcPts val="800"/>
              </a:spcAft>
            </a:pPr>
            <a:r>
              <a:rPr lang="sl-SI" sz="1100" dirty="0">
                <a:effectLst/>
                <a:latin typeface="Arial" panose="020B0604020202020204" pitchFamily="34" charset="0"/>
                <a:ea typeface="Calibri" panose="020F0502020204030204" pitchFamily="34" charset="0"/>
                <a:cs typeface="Times New Roman" panose="02020603050405020304" pitchFamily="18" charset="0"/>
              </a:rPr>
              <a:t>MIROSLAV SLANA - MIROS</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oljeZBesedilom 1"/>
          <p:cNvSpPr txBox="1"/>
          <p:nvPr/>
        </p:nvSpPr>
        <p:spPr>
          <a:xfrm>
            <a:off x="685800" y="3810000"/>
            <a:ext cx="7886700" cy="1938992"/>
          </a:xfrm>
          <a:prstGeom prst="rect">
            <a:avLst/>
          </a:prstGeom>
          <a:noFill/>
        </p:spPr>
        <p:txBody>
          <a:bodyPr wrap="square" rtlCol="0">
            <a:spAutoFit/>
          </a:bodyPr>
          <a:lstStyle/>
          <a:p>
            <a:r>
              <a:rPr lang="sl-SI" sz="4000" dirty="0" smtClean="0">
                <a:latin typeface="Century Gothic" panose="020B0502020202020204" pitchFamily="34" charset="0"/>
              </a:rPr>
              <a:t>Zelo radi so ga imeli otroci. Tekali so za njim in ga prosili: </a:t>
            </a:r>
            <a:r>
              <a:rPr lang="sl-SI" sz="4000" dirty="0" smtClean="0">
                <a:solidFill>
                  <a:srgbClr val="C00000"/>
                </a:solidFill>
                <a:latin typeface="Century Gothic" panose="020B0502020202020204" pitchFamily="34" charset="0"/>
              </a:rPr>
              <a:t>DOKTOR, Fig, Fig</a:t>
            </a:r>
            <a:r>
              <a:rPr lang="sl-SI" sz="4000" dirty="0" smtClean="0">
                <a:solidFill>
                  <a:srgbClr val="C00000"/>
                </a:solidFill>
              </a:rPr>
              <a:t>!</a:t>
            </a:r>
            <a:endParaRPr lang="sl-SI" sz="4000" dirty="0">
              <a:solidFill>
                <a:srgbClr val="C00000"/>
              </a:solidFill>
            </a:endParaRPr>
          </a:p>
        </p:txBody>
      </p:sp>
    </p:spTree>
    <p:extLst>
      <p:ext uri="{BB962C8B-B14F-4D97-AF65-F5344CB8AC3E}">
        <p14:creationId xmlns:p14="http://schemas.microsoft.com/office/powerpoint/2010/main" val="3479453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CE6DC90-D371-4565-9743-188585DE0EE2}"/>
              </a:ext>
            </a:extLst>
          </p:cNvPr>
          <p:cNvSpPr>
            <a:spLocks noGrp="1"/>
          </p:cNvSpPr>
          <p:nvPr>
            <p:ph type="title"/>
          </p:nvPr>
        </p:nvSpPr>
        <p:spPr/>
        <p:txBody>
          <a:bodyPr/>
          <a:lstStyle/>
          <a:p>
            <a:pPr algn="ctr"/>
            <a:r>
              <a:rPr lang="sl-SI" b="1" dirty="0">
                <a:solidFill>
                  <a:srgbClr val="FF0000"/>
                </a:solidFill>
                <a:latin typeface="Berlin Sans FB" panose="020E0602020502020306" pitchFamily="34" charset="0"/>
              </a:rPr>
              <a:t>ŽIVLJENJE FRANCETA PREŠERNA</a:t>
            </a:r>
          </a:p>
        </p:txBody>
      </p:sp>
      <p:pic>
        <p:nvPicPr>
          <p:cNvPr id="1026" name="Picture 2">
            <a:extLst>
              <a:ext uri="{FF2B5EF4-FFF2-40B4-BE49-F238E27FC236}">
                <a16:creationId xmlns:a16="http://schemas.microsoft.com/office/drawing/2014/main" id="{06B86D85-AE76-4E27-90BF-1DBF26F182B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4748" y="1239399"/>
            <a:ext cx="2678992" cy="54258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ass clip art | Bunga cat air, Gambar, Bunga">
            <a:extLst>
              <a:ext uri="{FF2B5EF4-FFF2-40B4-BE49-F238E27FC236}">
                <a16:creationId xmlns:a16="http://schemas.microsoft.com/office/drawing/2014/main" id="{1806CFB9-A659-4491-A533-B8456DD5E22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6045" y="5542030"/>
            <a:ext cx="3514131" cy="13159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rass clip art | Bunga cat air, Gambar, Bunga">
            <a:extLst>
              <a:ext uri="{FF2B5EF4-FFF2-40B4-BE49-F238E27FC236}">
                <a16:creationId xmlns:a16="http://schemas.microsoft.com/office/drawing/2014/main" id="{DEE34F42-E09B-4196-A4CB-1E8A682210A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0079" y="5527457"/>
            <a:ext cx="3514131" cy="13159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rass clip art | Bunga cat air, Gambar, Bunga">
            <a:extLst>
              <a:ext uri="{FF2B5EF4-FFF2-40B4-BE49-F238E27FC236}">
                <a16:creationId xmlns:a16="http://schemas.microsoft.com/office/drawing/2014/main" id="{11E72DC3-A3C7-4ED8-A545-D34F6B416EA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6078" y="5527457"/>
            <a:ext cx="3514131" cy="1315969"/>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p:cNvPicPr>
            <a:picLocks noChangeAspect="1"/>
          </p:cNvPicPr>
          <p:nvPr/>
        </p:nvPicPr>
        <p:blipFill>
          <a:blip r:embed="rId4"/>
          <a:stretch>
            <a:fillRect/>
          </a:stretch>
        </p:blipFill>
        <p:spPr>
          <a:xfrm>
            <a:off x="294688" y="1966436"/>
            <a:ext cx="4134697" cy="3043714"/>
          </a:xfrm>
          <a:prstGeom prst="rect">
            <a:avLst/>
          </a:prstGeom>
        </p:spPr>
      </p:pic>
      <p:pic>
        <p:nvPicPr>
          <p:cNvPr id="5" name="Slika 4"/>
          <p:cNvPicPr>
            <a:picLocks noChangeAspect="1"/>
          </p:cNvPicPr>
          <p:nvPr/>
        </p:nvPicPr>
        <p:blipFill>
          <a:blip r:embed="rId5" cstate="print"/>
          <a:stretch>
            <a:fillRect/>
          </a:stretch>
        </p:blipFill>
        <p:spPr>
          <a:xfrm>
            <a:off x="7897427" y="1425863"/>
            <a:ext cx="3136333" cy="2327798"/>
          </a:xfrm>
          <a:prstGeom prst="rect">
            <a:avLst/>
          </a:prstGeom>
        </p:spPr>
      </p:pic>
      <p:pic>
        <p:nvPicPr>
          <p:cNvPr id="6" name="Slika 5"/>
          <p:cNvPicPr>
            <a:picLocks noChangeAspect="1"/>
          </p:cNvPicPr>
          <p:nvPr/>
        </p:nvPicPr>
        <p:blipFill>
          <a:blip r:embed="rId6" cstate="print"/>
          <a:stretch>
            <a:fillRect/>
          </a:stretch>
        </p:blipFill>
        <p:spPr>
          <a:xfrm>
            <a:off x="6605503" y="3952302"/>
            <a:ext cx="2605783" cy="1959215"/>
          </a:xfrm>
          <a:prstGeom prst="rect">
            <a:avLst/>
          </a:prstGeom>
        </p:spPr>
      </p:pic>
    </p:spTree>
    <p:extLst>
      <p:ext uri="{BB962C8B-B14F-4D97-AF65-F5344CB8AC3E}">
        <p14:creationId xmlns:p14="http://schemas.microsoft.com/office/powerpoint/2010/main" val="3845069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p:cNvSpPr txBox="1"/>
          <p:nvPr/>
        </p:nvSpPr>
        <p:spPr>
          <a:xfrm>
            <a:off x="1304925" y="438150"/>
            <a:ext cx="9610725" cy="646331"/>
          </a:xfrm>
          <a:prstGeom prst="rect">
            <a:avLst/>
          </a:prstGeom>
          <a:noFill/>
        </p:spPr>
        <p:txBody>
          <a:bodyPr wrap="square" rtlCol="0">
            <a:spAutoFit/>
          </a:bodyPr>
          <a:lstStyle/>
          <a:p>
            <a:r>
              <a:rPr lang="sl-SI" sz="3600" dirty="0" smtClean="0">
                <a:solidFill>
                  <a:srgbClr val="C00000"/>
                </a:solidFill>
                <a:latin typeface="Century Gothic" panose="020B0502020202020204" pitchFamily="34" charset="0"/>
              </a:rPr>
              <a:t>FRANCE PREŠEREN  </a:t>
            </a:r>
            <a:r>
              <a:rPr lang="sl-SI" sz="2800" dirty="0" smtClean="0">
                <a:solidFill>
                  <a:srgbClr val="C00000"/>
                </a:solidFill>
                <a:latin typeface="Century Gothic" panose="020B0502020202020204" pitchFamily="34" charset="0"/>
              </a:rPr>
              <a:t>je bil največji slovenski PESNIK.</a:t>
            </a:r>
            <a:endParaRPr lang="sl-SI" sz="2800" dirty="0">
              <a:solidFill>
                <a:srgbClr val="C00000"/>
              </a:solidFill>
              <a:latin typeface="Century Gothic" panose="020B0502020202020204" pitchFamily="34" charset="0"/>
            </a:endParaRPr>
          </a:p>
        </p:txBody>
      </p:sp>
      <p:pic>
        <p:nvPicPr>
          <p:cNvPr id="6" name="Slika 5"/>
          <p:cNvPicPr>
            <a:picLocks noChangeAspect="1"/>
          </p:cNvPicPr>
          <p:nvPr/>
        </p:nvPicPr>
        <p:blipFill>
          <a:blip r:embed="rId2"/>
          <a:stretch>
            <a:fillRect/>
          </a:stretch>
        </p:blipFill>
        <p:spPr>
          <a:xfrm>
            <a:off x="3895437" y="1255954"/>
            <a:ext cx="6334700" cy="53595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PoljeZBesedilom 7"/>
          <p:cNvSpPr txBox="1"/>
          <p:nvPr/>
        </p:nvSpPr>
        <p:spPr>
          <a:xfrm>
            <a:off x="800100" y="4314825"/>
            <a:ext cx="2857500" cy="1077218"/>
          </a:xfrm>
          <a:prstGeom prst="rect">
            <a:avLst/>
          </a:prstGeom>
          <a:noFill/>
        </p:spPr>
        <p:txBody>
          <a:bodyPr wrap="square" rtlCol="0">
            <a:spAutoFit/>
          </a:bodyPr>
          <a:lstStyle/>
          <a:p>
            <a:r>
              <a:rPr lang="sl-SI" sz="3200" dirty="0" smtClean="0">
                <a:latin typeface="Century Gothic" panose="020B0502020202020204" pitchFamily="34" charset="0"/>
              </a:rPr>
              <a:t>KITICE V OBLIKI ČAŠE</a:t>
            </a:r>
            <a:r>
              <a:rPr lang="sl-SI" dirty="0" smtClean="0"/>
              <a:t>.</a:t>
            </a:r>
            <a:endParaRPr lang="sl-SI" dirty="0"/>
          </a:p>
        </p:txBody>
      </p:sp>
      <p:pic>
        <p:nvPicPr>
          <p:cNvPr id="9" name="Slika 8"/>
          <p:cNvPicPr>
            <a:picLocks noChangeAspect="1"/>
          </p:cNvPicPr>
          <p:nvPr/>
        </p:nvPicPr>
        <p:blipFill>
          <a:blip r:embed="rId3" cstate="print"/>
          <a:stretch>
            <a:fillRect/>
          </a:stretch>
        </p:blipFill>
        <p:spPr>
          <a:xfrm>
            <a:off x="1133118" y="1483898"/>
            <a:ext cx="1747128" cy="24023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35184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4341303" y="180629"/>
            <a:ext cx="2751678" cy="2305280"/>
          </a:xfrm>
          <a:prstGeom prst="rect">
            <a:avLst/>
          </a:prstGeom>
          <a:ln>
            <a:noFill/>
          </a:ln>
          <a:effectLst>
            <a:outerShdw blurRad="190500" algn="tl" rotWithShape="0">
              <a:srgbClr val="000000">
                <a:alpha val="70000"/>
              </a:srgbClr>
            </a:outerShdw>
          </a:effectLst>
        </p:spPr>
      </p:pic>
      <p:pic>
        <p:nvPicPr>
          <p:cNvPr id="5" name="Slika 4"/>
          <p:cNvPicPr>
            <a:picLocks noChangeAspect="1"/>
          </p:cNvPicPr>
          <p:nvPr/>
        </p:nvPicPr>
        <p:blipFill>
          <a:blip r:embed="rId3"/>
          <a:stretch>
            <a:fillRect/>
          </a:stretch>
        </p:blipFill>
        <p:spPr>
          <a:xfrm>
            <a:off x="740414" y="1403222"/>
            <a:ext cx="2993386" cy="42686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Slika 5"/>
          <p:cNvPicPr>
            <a:picLocks noChangeAspect="1"/>
          </p:cNvPicPr>
          <p:nvPr/>
        </p:nvPicPr>
        <p:blipFill>
          <a:blip r:embed="rId4"/>
          <a:stretch>
            <a:fillRect/>
          </a:stretch>
        </p:blipFill>
        <p:spPr>
          <a:xfrm rot="378722">
            <a:off x="5213499" y="3088862"/>
            <a:ext cx="2370375" cy="3295532"/>
          </a:xfrm>
          <a:prstGeom prst="rect">
            <a:avLst/>
          </a:prstGeom>
          <a:ln w="88900" cap="sq" cmpd="thickThin">
            <a:solidFill>
              <a:srgbClr val="000000"/>
            </a:solidFill>
            <a:prstDash val="solid"/>
            <a:miter lim="800000"/>
          </a:ln>
          <a:effectLst>
            <a:innerShdw blurRad="76200">
              <a:srgbClr val="000000"/>
            </a:innerShdw>
          </a:effectLst>
        </p:spPr>
      </p:pic>
      <p:pic>
        <p:nvPicPr>
          <p:cNvPr id="7" name="Slika 6"/>
          <p:cNvPicPr>
            <a:picLocks noChangeAspect="1"/>
          </p:cNvPicPr>
          <p:nvPr/>
        </p:nvPicPr>
        <p:blipFill>
          <a:blip r:embed="rId5"/>
          <a:stretch>
            <a:fillRect/>
          </a:stretch>
        </p:blipFill>
        <p:spPr>
          <a:xfrm>
            <a:off x="8320625" y="1123719"/>
            <a:ext cx="3214150" cy="438893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640264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zirovnica.si/zirovnica/UserFiles/1486/Image/Preernova%20hia.jpg"/>
          <p:cNvPicPr>
            <a:picLocks noChangeAspect="1" noChangeArrowheads="1"/>
          </p:cNvPicPr>
          <p:nvPr/>
        </p:nvPicPr>
        <p:blipFill>
          <a:blip r:embed="rId2" cstate="print"/>
          <a:srcRect/>
          <a:stretch>
            <a:fillRect/>
          </a:stretch>
        </p:blipFill>
        <p:spPr bwMode="auto">
          <a:xfrm>
            <a:off x="536521" y="495759"/>
            <a:ext cx="4263744" cy="2843884"/>
          </a:xfrm>
          <a:prstGeom prst="rect">
            <a:avLst/>
          </a:prstGeom>
          <a:noFill/>
        </p:spPr>
      </p:pic>
      <p:pic>
        <p:nvPicPr>
          <p:cNvPr id="3" name="Picture 2" descr="http://jodlajodla.si/blog/wp-content/uploads/HLIC/e1ccb3665784433ca941d70bef12a1bf.jpg">
            <a:extLst>
              <a:ext uri="{FF2B5EF4-FFF2-40B4-BE49-F238E27FC236}">
                <a16:creationId xmlns:a16="http://schemas.microsoft.com/office/drawing/2014/main" id="{909FCD30-863F-4E24-9D1D-2B2B61F2EC3E}"/>
              </a:ext>
            </a:extLst>
          </p:cNvPr>
          <p:cNvPicPr>
            <a:picLocks noChangeAspect="1" noChangeArrowheads="1"/>
          </p:cNvPicPr>
          <p:nvPr/>
        </p:nvPicPr>
        <p:blipFill>
          <a:blip r:embed="rId3" cstate="print"/>
          <a:srcRect/>
          <a:stretch>
            <a:fillRect/>
          </a:stretch>
        </p:blipFill>
        <p:spPr bwMode="auto">
          <a:xfrm>
            <a:off x="9827628" y="336636"/>
            <a:ext cx="2026521" cy="2702028"/>
          </a:xfrm>
          <a:prstGeom prst="rect">
            <a:avLst/>
          </a:prstGeom>
          <a:noFill/>
        </p:spPr>
      </p:pic>
      <p:pic>
        <p:nvPicPr>
          <p:cNvPr id="4" name="Picture 4" descr="http://www.priloga.si/wp-content/uploads/2012/02/preseren.jpg">
            <a:extLst>
              <a:ext uri="{FF2B5EF4-FFF2-40B4-BE49-F238E27FC236}">
                <a16:creationId xmlns:a16="http://schemas.microsoft.com/office/drawing/2014/main" id="{4F275C78-058B-47A4-99E7-AA40A146D301}"/>
              </a:ext>
            </a:extLst>
          </p:cNvPr>
          <p:cNvPicPr>
            <a:picLocks noChangeAspect="1" noChangeArrowheads="1"/>
          </p:cNvPicPr>
          <p:nvPr/>
        </p:nvPicPr>
        <p:blipFill>
          <a:blip r:embed="rId4" cstate="print"/>
          <a:srcRect/>
          <a:stretch>
            <a:fillRect/>
          </a:stretch>
        </p:blipFill>
        <p:spPr bwMode="auto">
          <a:xfrm>
            <a:off x="5303505" y="351527"/>
            <a:ext cx="4176464" cy="3132348"/>
          </a:xfrm>
          <a:prstGeom prst="rect">
            <a:avLst/>
          </a:prstGeom>
          <a:noFill/>
        </p:spPr>
      </p:pic>
      <p:pic>
        <p:nvPicPr>
          <p:cNvPr id="5" name="Picture 2" descr="http://users.volja.net/boruth/preseren.jpg">
            <a:extLst>
              <a:ext uri="{FF2B5EF4-FFF2-40B4-BE49-F238E27FC236}">
                <a16:creationId xmlns:a16="http://schemas.microsoft.com/office/drawing/2014/main" id="{5280DEA7-951F-46E7-B561-5C56361AB517}"/>
              </a:ext>
            </a:extLst>
          </p:cNvPr>
          <p:cNvPicPr>
            <a:picLocks noChangeAspect="1" noChangeArrowheads="1"/>
          </p:cNvPicPr>
          <p:nvPr/>
        </p:nvPicPr>
        <p:blipFill>
          <a:blip r:embed="rId5" cstate="print"/>
          <a:srcRect/>
          <a:stretch>
            <a:fillRect/>
          </a:stretch>
        </p:blipFill>
        <p:spPr bwMode="auto">
          <a:xfrm>
            <a:off x="1074074" y="4242590"/>
            <a:ext cx="4653395" cy="2220939"/>
          </a:xfrm>
          <a:prstGeom prst="rect">
            <a:avLst/>
          </a:prstGeom>
          <a:noFill/>
        </p:spPr>
      </p:pic>
      <p:sp>
        <p:nvSpPr>
          <p:cNvPr id="6" name="PoljeZBesedilom 5"/>
          <p:cNvSpPr txBox="1"/>
          <p:nvPr/>
        </p:nvSpPr>
        <p:spPr>
          <a:xfrm>
            <a:off x="438321" y="3294978"/>
            <a:ext cx="4613564" cy="369332"/>
          </a:xfrm>
          <a:prstGeom prst="rect">
            <a:avLst/>
          </a:prstGeom>
          <a:noFill/>
        </p:spPr>
        <p:txBody>
          <a:bodyPr wrap="square" rtlCol="0">
            <a:spAutoFit/>
          </a:bodyPr>
          <a:lstStyle/>
          <a:p>
            <a:r>
              <a:rPr lang="sl-SI" dirty="0"/>
              <a:t>Prešernova rojstna hiša v Vrbi na Gorenjskem</a:t>
            </a:r>
          </a:p>
        </p:txBody>
      </p:sp>
      <p:sp>
        <p:nvSpPr>
          <p:cNvPr id="7" name="PoljeZBesedilom 6"/>
          <p:cNvSpPr txBox="1"/>
          <p:nvPr/>
        </p:nvSpPr>
        <p:spPr>
          <a:xfrm>
            <a:off x="5727469" y="3541222"/>
            <a:ext cx="3208713" cy="369332"/>
          </a:xfrm>
          <a:prstGeom prst="rect">
            <a:avLst/>
          </a:prstGeom>
          <a:noFill/>
        </p:spPr>
        <p:txBody>
          <a:bodyPr wrap="square" rtlCol="0">
            <a:spAutoFit/>
          </a:bodyPr>
          <a:lstStyle/>
          <a:p>
            <a:r>
              <a:rPr lang="sl-SI" dirty="0"/>
              <a:t>Prešernov spomenik v Ljubljani</a:t>
            </a:r>
          </a:p>
        </p:txBody>
      </p:sp>
      <p:sp>
        <p:nvSpPr>
          <p:cNvPr id="8" name="PoljeZBesedilom 7"/>
          <p:cNvSpPr txBox="1"/>
          <p:nvPr/>
        </p:nvSpPr>
        <p:spPr>
          <a:xfrm>
            <a:off x="9750829" y="3108960"/>
            <a:ext cx="2169622" cy="923330"/>
          </a:xfrm>
          <a:prstGeom prst="rect">
            <a:avLst/>
          </a:prstGeom>
          <a:noFill/>
        </p:spPr>
        <p:txBody>
          <a:bodyPr wrap="square" rtlCol="0">
            <a:spAutoFit/>
          </a:bodyPr>
          <a:lstStyle/>
          <a:p>
            <a:r>
              <a:rPr lang="sl-SI" dirty="0"/>
              <a:t>Prešernov spomenik pred Prešernovim gledališčem v Kranju</a:t>
            </a:r>
          </a:p>
        </p:txBody>
      </p:sp>
      <p:sp>
        <p:nvSpPr>
          <p:cNvPr id="9" name="PoljeZBesedilom 8"/>
          <p:cNvSpPr txBox="1"/>
          <p:nvPr/>
        </p:nvSpPr>
        <p:spPr>
          <a:xfrm>
            <a:off x="5827222" y="5619404"/>
            <a:ext cx="4322618" cy="923330"/>
          </a:xfrm>
          <a:prstGeom prst="rect">
            <a:avLst/>
          </a:prstGeom>
          <a:noFill/>
        </p:spPr>
        <p:txBody>
          <a:bodyPr wrap="square" rtlCol="0">
            <a:spAutoFit/>
          </a:bodyPr>
          <a:lstStyle/>
          <a:p>
            <a:r>
              <a:rPr lang="sl-SI" dirty="0"/>
              <a:t>Pred denarno valuto evro, ki jo uporabljamo sedaj, smo imeli tolarje. Bankovec za 1000 tolarjev s Prešernovo podobo.</a:t>
            </a:r>
          </a:p>
        </p:txBody>
      </p:sp>
      <p:pic>
        <p:nvPicPr>
          <p:cNvPr id="1026" name="Picture 2" descr="Slovenski kovanci">
            <a:extLst>
              <a:ext uri="{FF2B5EF4-FFF2-40B4-BE49-F238E27FC236}">
                <a16:creationId xmlns:a16="http://schemas.microsoft.com/office/drawing/2014/main" id="{BC9FAB77-2004-4EB4-85C7-71E4924DE96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7033" y="3910554"/>
            <a:ext cx="1632048" cy="1639333"/>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a:extLst>
              <a:ext uri="{FF2B5EF4-FFF2-40B4-BE49-F238E27FC236}">
                <a16:creationId xmlns:a16="http://schemas.microsoft.com/office/drawing/2014/main" id="{9FE6171E-C6CF-47D0-9150-D9294EA21DED}"/>
              </a:ext>
            </a:extLst>
          </p:cNvPr>
          <p:cNvSpPr txBox="1"/>
          <p:nvPr/>
        </p:nvSpPr>
        <p:spPr>
          <a:xfrm>
            <a:off x="8824511" y="4660135"/>
            <a:ext cx="2169622" cy="369332"/>
          </a:xfrm>
          <a:prstGeom prst="rect">
            <a:avLst/>
          </a:prstGeom>
          <a:noFill/>
        </p:spPr>
        <p:txBody>
          <a:bodyPr wrap="square" rtlCol="0">
            <a:spAutoFit/>
          </a:bodyPr>
          <a:lstStyle/>
          <a:p>
            <a:r>
              <a:rPr lang="sl-SI" dirty="0"/>
              <a:t>kovanec za 2€</a:t>
            </a:r>
          </a:p>
        </p:txBody>
      </p:sp>
      <p:pic>
        <p:nvPicPr>
          <p:cNvPr id="12" name="Picture 2" descr="http://www.zirovnica.si/zirovnica/UserFiles/1486/Image/Preernova%20hia.jpg"/>
          <p:cNvPicPr>
            <a:picLocks noChangeAspect="1" noChangeArrowheads="1"/>
          </p:cNvPicPr>
          <p:nvPr/>
        </p:nvPicPr>
        <p:blipFill>
          <a:blip r:embed="rId2" cstate="print"/>
          <a:srcRect/>
          <a:stretch>
            <a:fillRect/>
          </a:stretch>
        </p:blipFill>
        <p:spPr bwMode="auto">
          <a:xfrm>
            <a:off x="536521" y="451094"/>
            <a:ext cx="4263744" cy="2843884"/>
          </a:xfrm>
          <a:prstGeom prst="rect">
            <a:avLst/>
          </a:prstGeom>
          <a:noFill/>
        </p:spPr>
      </p:pic>
      <p:sp>
        <p:nvSpPr>
          <p:cNvPr id="10" name="PoljeZBesedilom 9"/>
          <p:cNvSpPr txBox="1"/>
          <p:nvPr/>
        </p:nvSpPr>
        <p:spPr>
          <a:xfrm>
            <a:off x="1074074" y="3664310"/>
            <a:ext cx="3012151" cy="367980"/>
          </a:xfrm>
          <a:prstGeom prst="rect">
            <a:avLst/>
          </a:prstGeom>
          <a:noFill/>
        </p:spPr>
        <p:txBody>
          <a:bodyPr wrap="square" rtlCol="0">
            <a:spAutoFit/>
          </a:bodyPr>
          <a:lstStyle/>
          <a:p>
            <a:r>
              <a:rPr lang="sl-SI" dirty="0" smtClean="0"/>
              <a:t>Napisal je pesem O, VRBA.</a:t>
            </a:r>
            <a:endParaRPr lang="sl-SI"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574</Words>
  <Application>Microsoft Office PowerPoint</Application>
  <PresentationFormat>Širokozaslonsko</PresentationFormat>
  <Paragraphs>75</Paragraphs>
  <Slides>15</Slides>
  <Notes>0</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15</vt:i4>
      </vt:variant>
    </vt:vector>
  </HeadingPairs>
  <TitlesOfParts>
    <vt:vector size="24" baseType="lpstr">
      <vt:lpstr>Arial</vt:lpstr>
      <vt:lpstr>Berlin Sans FB</vt:lpstr>
      <vt:lpstr>Calibri</vt:lpstr>
      <vt:lpstr>Calibri Light</vt:lpstr>
      <vt:lpstr>Century Gothic</vt:lpstr>
      <vt:lpstr>londrina solid</vt:lpstr>
      <vt:lpstr>poppins</vt:lpstr>
      <vt:lpstr>Times New Roman</vt:lpstr>
      <vt:lpstr>Officeova tema</vt:lpstr>
      <vt:lpstr>PREŠERNOV DAN Slovenski kulturni praznik</vt:lpstr>
      <vt:lpstr>PowerPointova predstavitev</vt:lpstr>
      <vt:lpstr>PowerPointova predstavitev</vt:lpstr>
      <vt:lpstr>PowerPointova predstavitev</vt:lpstr>
      <vt:lpstr>PowerPointova predstavitev</vt:lpstr>
      <vt:lpstr>ŽIVLJENJE FRANCETA PREŠERNA</vt:lpstr>
      <vt:lpstr>PowerPointova predstavitev</vt:lpstr>
      <vt:lpstr>PowerPointova predstavitev</vt:lpstr>
      <vt:lpstr>PowerPointova predstavitev</vt:lpstr>
      <vt:lpstr>PowerPointova predstavitev</vt:lpstr>
      <vt:lpstr>POVODNI MOŽ</vt:lpstr>
      <vt:lpstr>KVIZ O FRANCETU PREŠERNU</vt:lpstr>
      <vt:lpstr>OGLED VIRTUALNE PREDSTAVE</vt:lpstr>
      <vt:lpstr>KAJ JE KULTURA?</vt:lpstr>
      <vt:lpstr>MISLI ZNANIH OSEB O KULTURI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PREŠERNOV DAN Slovenski kulturni praznik</dc:title>
  <dc:creator>PetraŠ</dc:creator>
  <cp:lastModifiedBy>Učitelj</cp:lastModifiedBy>
  <cp:revision>41</cp:revision>
  <dcterms:created xsi:type="dcterms:W3CDTF">2021-01-26T07:33:35Z</dcterms:created>
  <dcterms:modified xsi:type="dcterms:W3CDTF">2022-02-03T05:59:13Z</dcterms:modified>
</cp:coreProperties>
</file>