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1" r:id="rId6"/>
    <p:sldId id="260" r:id="rId7"/>
    <p:sldId id="262" r:id="rId8"/>
    <p:sldId id="263" r:id="rId9"/>
    <p:sldId id="257" r:id="rId10"/>
    <p:sldId id="264" r:id="rId11"/>
    <p:sldId id="265" r:id="rId12"/>
    <p:sldId id="267"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p:cViewPr varScale="1">
        <p:scale>
          <a:sx n="82" d="100"/>
          <a:sy n="82" d="100"/>
        </p:scale>
        <p:origin x="143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sl-SI"/>
              <a:t>Kliknite, če želite urediti slog naslova matrice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34B9BBB-C78C-4A95-890C-6285068E01E4}" type="datetimeFigureOut">
              <a:rPr lang="sl-SI" smtClean="0"/>
              <a:t>16. 02. 2022</a:t>
            </a:fld>
            <a:endParaRPr lang="sl-SI"/>
          </a:p>
        </p:txBody>
      </p:sp>
      <p:sp>
        <p:nvSpPr>
          <p:cNvPr id="5" name="Footer Placeholder 4"/>
          <p:cNvSpPr>
            <a:spLocks noGrp="1"/>
          </p:cNvSpPr>
          <p:nvPr>
            <p:ph type="ftr" sz="quarter" idx="11"/>
          </p:nvPr>
        </p:nvSpPr>
        <p:spPr>
          <a:xfrm>
            <a:off x="533401" y="5936189"/>
            <a:ext cx="4021666" cy="365125"/>
          </a:xfrm>
        </p:spPr>
        <p:txBody>
          <a:bodyPr/>
          <a:lstStyle/>
          <a:p>
            <a:endParaRPr lang="sl-SI"/>
          </a:p>
        </p:txBody>
      </p:sp>
      <p:sp>
        <p:nvSpPr>
          <p:cNvPr id="6" name="Slide Number Placeholder 5"/>
          <p:cNvSpPr>
            <a:spLocks noGrp="1"/>
          </p:cNvSpPr>
          <p:nvPr>
            <p:ph type="sldNum" sz="quarter" idx="12"/>
          </p:nvPr>
        </p:nvSpPr>
        <p:spPr>
          <a:xfrm>
            <a:off x="7010399" y="2750337"/>
            <a:ext cx="1370293" cy="1356442"/>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5078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310"/>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16327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1161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145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7274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7856438" y="470992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12273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16. 02. 2022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2276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sl-SI"/>
              <a:t>Kliknite, če želite urediti slog naslova matrice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934B9BBB-C78C-4A95-890C-6285068E01E4}" type="datetimeFigureOut">
              <a:rPr lang="sl-SI" smtClean="0"/>
              <a:t>16. 02. 2022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43430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16. 02. 2022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53215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34B9BBB-C78C-4A95-890C-6285068E01E4}" type="datetimeFigureOut">
              <a:rPr lang="sl-SI" smtClean="0"/>
              <a:t>16. 02. 2022</a:t>
            </a:fld>
            <a:endParaRPr lang="sl-SI"/>
          </a:p>
        </p:txBody>
      </p:sp>
      <p:sp>
        <p:nvSpPr>
          <p:cNvPr id="5" name="Footer Placeholder 4"/>
          <p:cNvSpPr>
            <a:spLocks noGrp="1"/>
          </p:cNvSpPr>
          <p:nvPr>
            <p:ph type="ftr" sz="quarter" idx="11"/>
          </p:nvPr>
        </p:nvSpPr>
        <p:spPr>
          <a:xfrm>
            <a:off x="510241" y="5936189"/>
            <a:ext cx="4518959" cy="365125"/>
          </a:xfrm>
        </p:spPr>
        <p:txBody>
          <a:bodyPr/>
          <a:lstStyle/>
          <a:p>
            <a:endParaRPr lang="sl-SI"/>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68491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4B9BBB-C78C-4A95-890C-6285068E01E4}" type="datetimeFigureOut">
              <a:rPr lang="sl-SI" smtClean="0"/>
              <a:t>16. 02. 2022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221701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5365810" y="5936188"/>
            <a:ext cx="2057400" cy="365125"/>
          </a:xfrm>
        </p:spPr>
        <p:txBody>
          <a:bodyPr/>
          <a:lstStyle/>
          <a:p>
            <a:fld id="{934B9BBB-C78C-4A95-890C-6285068E01E4}" type="datetimeFigureOut">
              <a:rPr lang="sl-SI" smtClean="0"/>
              <a:t>16. 02. 2022</a:t>
            </a:fld>
            <a:endParaRPr lang="sl-SI"/>
          </a:p>
        </p:txBody>
      </p:sp>
      <p:sp>
        <p:nvSpPr>
          <p:cNvPr id="5" name="Footer Placeholder 4"/>
          <p:cNvSpPr>
            <a:spLocks noGrp="1"/>
          </p:cNvSpPr>
          <p:nvPr>
            <p:ph type="ftr" sz="quarter" idx="11"/>
          </p:nvPr>
        </p:nvSpPr>
        <p:spPr>
          <a:xfrm>
            <a:off x="533400" y="5936189"/>
            <a:ext cx="4834673" cy="365125"/>
          </a:xfrm>
        </p:spPr>
        <p:txBody>
          <a:bodyPr/>
          <a:lstStyle/>
          <a:p>
            <a:endParaRPr lang="sl-SI"/>
          </a:p>
        </p:txBody>
      </p:sp>
      <p:sp>
        <p:nvSpPr>
          <p:cNvPr id="6" name="Slide Number Placeholder 5"/>
          <p:cNvSpPr>
            <a:spLocks noGrp="1"/>
          </p:cNvSpPr>
          <p:nvPr>
            <p:ph type="sldNum" sz="quarter" idx="12"/>
          </p:nvPr>
        </p:nvSpPr>
        <p:spPr>
          <a:xfrm>
            <a:off x="7856438" y="2869896"/>
            <a:ext cx="1149836" cy="1090789"/>
          </a:xfrm>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7507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415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531638" y="3030009"/>
            <a:ext cx="3367045"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4061129" y="3030009"/>
            <a:ext cx="3367044" cy="290617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34B9BBB-C78C-4A95-890C-6285068E01E4}" type="datetimeFigureOut">
              <a:rPr lang="sl-SI" smtClean="0"/>
              <a:t>16. 02. 2022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19138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934B9BBB-C78C-4A95-890C-6285068E01E4}" type="datetimeFigureOut">
              <a:rPr lang="sl-SI" smtClean="0"/>
              <a:t>16. 02. 2022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663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4B9BBB-C78C-4A95-890C-6285068E01E4}" type="datetimeFigureOut">
              <a:rPr lang="sl-SI" smtClean="0"/>
              <a:t>16. 02. 2022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420945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32123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4B9BBB-C78C-4A95-890C-6285068E01E4}" type="datetimeFigureOut">
              <a:rPr lang="sl-SI" smtClean="0"/>
              <a:t>16. 02. 2022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6C2913C-3966-46DB-875B-1319D08A9593}" type="slidenum">
              <a:rPr lang="sl-SI" smtClean="0"/>
              <a:t>‹#›</a:t>
            </a:fld>
            <a:endParaRPr lang="sl-SI"/>
          </a:p>
        </p:txBody>
      </p:sp>
    </p:spTree>
    <p:extLst>
      <p:ext uri="{BB962C8B-B14F-4D97-AF65-F5344CB8AC3E}">
        <p14:creationId xmlns:p14="http://schemas.microsoft.com/office/powerpoint/2010/main" val="98974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4B9BBB-C78C-4A95-890C-6285068E01E4}" type="datetimeFigureOut">
              <a:rPr lang="sl-SI" smtClean="0"/>
              <a:t>16. 02. 2022</a:t>
            </a:fld>
            <a:endParaRPr lang="sl-SI"/>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6C2913C-3966-46DB-875B-1319D08A9593}" type="slidenum">
              <a:rPr lang="sl-SI" smtClean="0"/>
              <a:t>‹#›</a:t>
            </a:fld>
            <a:endParaRPr lang="sl-SI"/>
          </a:p>
        </p:txBody>
      </p:sp>
    </p:spTree>
    <p:extLst>
      <p:ext uri="{BB962C8B-B14F-4D97-AF65-F5344CB8AC3E}">
        <p14:creationId xmlns:p14="http://schemas.microsoft.com/office/powerpoint/2010/main" val="4038018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stbulgaria.com/?p=4923"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si/url?sa=i&amp;rct=j&amp;q=&amp;esrc=s&amp;source=images&amp;cd=&amp;cad=rja&amp;uact=8&amp;ved=0ahUKEwiz897c7PzKAhXJd5oKHdRSDx4QjRwIBw&amp;url=http%3A%2F%2Fprikol.bigmir.net%2Fview%2F157018%2F&amp;psig=AFQjCNHGwKzvjho10gRYRDC0rpt4nF7_ug&amp;ust=14557315215721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OBLAČILA NEKOČ</a:t>
            </a:r>
          </a:p>
        </p:txBody>
      </p:sp>
      <p:sp>
        <p:nvSpPr>
          <p:cNvPr id="3" name="Podnaslov 2"/>
          <p:cNvSpPr>
            <a:spLocks noGrp="1"/>
          </p:cNvSpPr>
          <p:nvPr>
            <p:ph type="subTitle" idx="1"/>
          </p:nvPr>
        </p:nvSpPr>
        <p:spPr/>
        <p:txBody>
          <a:bodyPr>
            <a:normAutofit/>
          </a:bodyPr>
          <a:lstStyle/>
          <a:p>
            <a:r>
              <a:rPr lang="sl-SI" sz="2400" b="1" dirty="0">
                <a:effectLst>
                  <a:outerShdw blurRad="38100" dist="38100" dir="2700000" algn="tl">
                    <a:srgbClr val="000000">
                      <a:alpha val="43137"/>
                    </a:srgbClr>
                  </a:outerShdw>
                </a:effectLst>
              </a:rPr>
              <a:t>Oblačila, ki so jih nosili nekoč, se nam danes zdijo nenavadna.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A77F260-20FE-422D-8F35-DF74751E9ED0}"/>
              </a:ext>
            </a:extLst>
          </p:cNvPr>
          <p:cNvSpPr txBox="1"/>
          <p:nvPr/>
        </p:nvSpPr>
        <p:spPr>
          <a:xfrm>
            <a:off x="179512" y="260648"/>
            <a:ext cx="6840760" cy="3496855"/>
          </a:xfrm>
          <a:prstGeom prst="rect">
            <a:avLst/>
          </a:prstGeom>
          <a:noFill/>
        </p:spPr>
        <p:txBody>
          <a:bodyPr wrap="square" rtlCol="0">
            <a:spAutoFit/>
          </a:bodyPr>
          <a:lstStyle/>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so imeli  ljudje več oblačil nekoč ali jih imajo več danes?</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oblačila so nosili moški?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S čim so bili pokriti.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Kakšna so bila ženska oblačila?</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Kaj so nosile na glavi?</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V čem se oblačila otrok razlikujejo od vaših oblačil?</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Ali imajo na nogah športne copate?</a:t>
            </a:r>
          </a:p>
          <a:p>
            <a:endParaRPr lang="sl-SI" dirty="0"/>
          </a:p>
        </p:txBody>
      </p:sp>
      <p:pic>
        <p:nvPicPr>
          <p:cNvPr id="4" name="Slika 3">
            <a:extLst>
              <a:ext uri="{FF2B5EF4-FFF2-40B4-BE49-F238E27FC236}">
                <a16:creationId xmlns:a16="http://schemas.microsoft.com/office/drawing/2014/main" id="{B421DA2A-0CAF-4665-A0A3-5292AD08BCFA}"/>
              </a:ext>
            </a:extLst>
          </p:cNvPr>
          <p:cNvPicPr>
            <a:picLocks noChangeAspect="1"/>
          </p:cNvPicPr>
          <p:nvPr/>
        </p:nvPicPr>
        <p:blipFill rotWithShape="1">
          <a:blip r:embed="rId2"/>
          <a:srcRect l="37401" t="3800" r="46850" b="86400"/>
          <a:stretch/>
        </p:blipFill>
        <p:spPr>
          <a:xfrm>
            <a:off x="193098" y="3518614"/>
            <a:ext cx="4248472" cy="1486965"/>
          </a:xfrm>
          <a:prstGeom prst="rect">
            <a:avLst/>
          </a:prstGeom>
        </p:spPr>
      </p:pic>
      <p:sp>
        <p:nvSpPr>
          <p:cNvPr id="5" name="PoljeZBesedilom 4">
            <a:extLst>
              <a:ext uri="{FF2B5EF4-FFF2-40B4-BE49-F238E27FC236}">
                <a16:creationId xmlns:a16="http://schemas.microsoft.com/office/drawing/2014/main" id="{016BD4E4-CC4C-4C61-92FE-1B66D6C53D8A}"/>
              </a:ext>
            </a:extLst>
          </p:cNvPr>
          <p:cNvSpPr txBox="1"/>
          <p:nvPr/>
        </p:nvSpPr>
        <p:spPr>
          <a:xfrm>
            <a:off x="5638534" y="3717032"/>
            <a:ext cx="3312368" cy="1754326"/>
          </a:xfrm>
          <a:prstGeom prst="rect">
            <a:avLst/>
          </a:prstGeom>
          <a:noFill/>
        </p:spPr>
        <p:txBody>
          <a:bodyPr wrap="square" rtlCol="0">
            <a:spAutoFit/>
          </a:bodyPr>
          <a:lstStyle/>
          <a:p>
            <a:r>
              <a:rPr lang="sl-SI" dirty="0"/>
              <a:t>DOKOLENKE - </a:t>
            </a:r>
            <a:r>
              <a:rPr lang="pl-PL" b="0" i="1" dirty="0">
                <a:solidFill>
                  <a:srgbClr val="333333"/>
                </a:solidFill>
                <a:effectLst/>
                <a:latin typeface="Arial" panose="020B0604020202020204" pitchFamily="34" charset="0"/>
              </a:rPr>
              <a:t>nogavica, ki sega do kolen.</a:t>
            </a:r>
          </a:p>
          <a:p>
            <a:r>
              <a:rPr lang="pl-PL" i="1" dirty="0">
                <a:latin typeface="Arial" panose="020B0604020202020204" pitchFamily="34" charset="0"/>
              </a:rPr>
              <a:t>LASULJA -  </a:t>
            </a:r>
            <a:r>
              <a:rPr lang="sl-SI" i="1" dirty="0">
                <a:solidFill>
                  <a:srgbClr val="333333"/>
                </a:solidFill>
                <a:latin typeface="Arial" panose="020B0604020202020204" pitchFamily="34" charset="0"/>
              </a:rPr>
              <a:t>tuji </a:t>
            </a:r>
            <a:r>
              <a:rPr lang="sl-SI" b="0" i="1" dirty="0">
                <a:solidFill>
                  <a:srgbClr val="333333"/>
                </a:solidFill>
                <a:effectLst/>
                <a:latin typeface="Arial" panose="020B0604020202020204" pitchFamily="34" charset="0"/>
              </a:rPr>
              <a:t>naravni ali umetni lasje, pritrjeni na tanko tkanino tako, da delajo vtis pravih las</a:t>
            </a:r>
            <a:endParaRPr lang="sl-SI" dirty="0"/>
          </a:p>
        </p:txBody>
      </p:sp>
    </p:spTree>
    <p:extLst>
      <p:ext uri="{BB962C8B-B14F-4D97-AF65-F5344CB8AC3E}">
        <p14:creationId xmlns:p14="http://schemas.microsoft.com/office/powerpoint/2010/main" val="293120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STARI PREDMETI</a:t>
            </a:r>
          </a:p>
        </p:txBody>
      </p:sp>
    </p:spTree>
    <p:extLst>
      <p:ext uri="{BB962C8B-B14F-4D97-AF65-F5344CB8AC3E}">
        <p14:creationId xmlns:p14="http://schemas.microsoft.com/office/powerpoint/2010/main" val="13410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2000" dirty="0">
                <a:latin typeface="Times New Roman" panose="02020603050405020304" pitchFamily="18" charset="0"/>
                <a:ea typeface="Times New Roman" panose="02020603050405020304" pitchFamily="18" charset="0"/>
              </a:rPr>
              <a:t>LIKALNIK</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Ali ste že kdaj pekli kostanje? Za pečenje kostanjev rabimo ogenj, ko pa les zgori ostane žerjavica. No, to žerjavico pa smo mi uporabljali za likanje. Žerjavico smo dali v likalnik, da se je segrel. Jaz sem imela raje pečenje kostanjev, kot pa likanje.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830730" y="2834376"/>
            <a:ext cx="3317875" cy="2488406"/>
          </a:xfrm>
          <a:prstGeom prst="rect">
            <a:avLst/>
          </a:prstGeom>
        </p:spPr>
      </p:pic>
      <p:pic>
        <p:nvPicPr>
          <p:cNvPr id="5" name="Slika 4"/>
          <p:cNvPicPr>
            <a:picLocks noChangeAspect="1"/>
          </p:cNvPicPr>
          <p:nvPr/>
        </p:nvPicPr>
        <p:blipFill>
          <a:blip r:embed="rId3"/>
          <a:stretch>
            <a:fillRect/>
          </a:stretch>
        </p:blipFill>
        <p:spPr>
          <a:xfrm>
            <a:off x="4995397" y="2911483"/>
            <a:ext cx="3112253" cy="2334190"/>
          </a:xfrm>
          <a:prstGeom prst="rect">
            <a:avLst/>
          </a:prstGeom>
        </p:spPr>
      </p:pic>
    </p:spTree>
    <p:extLst>
      <p:ext uri="{BB962C8B-B14F-4D97-AF65-F5344CB8AC3E}">
        <p14:creationId xmlns:p14="http://schemas.microsoft.com/office/powerpoint/2010/main" val="3009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800" dirty="0">
                <a:latin typeface="Times New Roman" panose="02020603050405020304" pitchFamily="18" charset="0"/>
                <a:ea typeface="Times New Roman" panose="02020603050405020304" pitchFamily="18" charset="0"/>
              </a:rPr>
              <a:t>SVETILKA - PETROLEJKA</a:t>
            </a:r>
            <a:br>
              <a:rPr lang="sl-SI" sz="1350" dirty="0">
                <a:latin typeface="Times New Roman" panose="02020603050405020304" pitchFamily="18" charset="0"/>
                <a:ea typeface="Times New Roman" panose="02020603050405020304" pitchFamily="18" charset="0"/>
              </a:rPr>
            </a:br>
            <a:br>
              <a:rPr lang="sl-SI" sz="1350" dirty="0">
                <a:latin typeface="Times New Roman" panose="02020603050405020304" pitchFamily="18" charset="0"/>
                <a:ea typeface="Times New Roman" panose="02020603050405020304" pitchFamily="18" charset="0"/>
              </a:rPr>
            </a:br>
            <a:r>
              <a:rPr lang="sl-SI" sz="135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PRIPOVED BABICE: </a:t>
            </a:r>
            <a:br>
              <a:rPr lang="sl-SI" sz="1350" dirty="0">
                <a:latin typeface="Times New Roman" panose="02020603050405020304" pitchFamily="18" charset="0"/>
                <a:ea typeface="Times New Roman" panose="02020603050405020304" pitchFamily="18" charset="0"/>
              </a:rPr>
            </a:br>
            <a:r>
              <a:rPr lang="sl-SI" sz="1350" dirty="0">
                <a:latin typeface="Times New Roman" panose="02020603050405020304" pitchFamily="18" charset="0"/>
                <a:ea typeface="Times New Roman" panose="02020603050405020304" pitchFamily="18" charset="0"/>
              </a:rPr>
              <a:t>Izredno rada sem brala knjige. Učiteljica v šoli mi je dovolila, da si knjige izposodim in jih preberem doma. Pozimi je bila teme že zelo zgodaj, tako da sem si zvečer prižgala svečo in ob njej brala. Takrat še ni bilo elektrike, zato smo si mogli svetiti s svečami. </a:t>
            </a:r>
            <a:br>
              <a:rPr lang="sl-SI" sz="1350" dirty="0">
                <a:latin typeface="Times New Roman" panose="02020603050405020304" pitchFamily="18" charset="0"/>
                <a:ea typeface="Times New Roman" panose="02020603050405020304" pitchFamily="18" charset="0"/>
              </a:rPr>
            </a:br>
            <a:r>
              <a:rPr lang="sl-SI" sz="1350" b="1" spc="23" dirty="0">
                <a:latin typeface="Times New Roman" panose="02020603050405020304" pitchFamily="18" charset="0"/>
                <a:ea typeface="Times New Roman" panose="02020603050405020304" pitchFamily="18" charset="0"/>
              </a:rPr>
              <a:t> </a:t>
            </a:r>
            <a:br>
              <a:rPr lang="sl-SI" sz="1350" dirty="0">
                <a:latin typeface="Times New Roman" panose="02020603050405020304" pitchFamily="18" charset="0"/>
                <a:ea typeface="Times New Roman" panose="02020603050405020304" pitchFamily="18" charset="0"/>
              </a:rPr>
            </a:br>
            <a:endParaRPr lang="sl-SI" dirty="0"/>
          </a:p>
        </p:txBody>
      </p:sp>
      <p:pic>
        <p:nvPicPr>
          <p:cNvPr id="4" name="Označba mesta vsebine 3"/>
          <p:cNvPicPr>
            <a:picLocks noGrp="1" noChangeAspect="1"/>
          </p:cNvPicPr>
          <p:nvPr>
            <p:ph idx="1"/>
          </p:nvPr>
        </p:nvPicPr>
        <p:blipFill>
          <a:blip r:embed="rId2"/>
          <a:stretch>
            <a:fillRect/>
          </a:stretch>
        </p:blipFill>
        <p:spPr>
          <a:xfrm>
            <a:off x="752486" y="2985221"/>
            <a:ext cx="2857500" cy="2143125"/>
          </a:xfrm>
          <a:prstGeom prst="rect">
            <a:avLst/>
          </a:prstGeom>
        </p:spPr>
      </p:pic>
      <p:pic>
        <p:nvPicPr>
          <p:cNvPr id="5" name="Slika 4"/>
          <p:cNvPicPr>
            <a:picLocks noChangeAspect="1"/>
          </p:cNvPicPr>
          <p:nvPr/>
        </p:nvPicPr>
        <p:blipFill>
          <a:blip r:embed="rId3"/>
          <a:stretch>
            <a:fillRect/>
          </a:stretch>
        </p:blipFill>
        <p:spPr>
          <a:xfrm>
            <a:off x="5373680" y="2724950"/>
            <a:ext cx="2091861" cy="2789148"/>
          </a:xfrm>
          <a:prstGeom prst="rect">
            <a:avLst/>
          </a:prstGeom>
        </p:spPr>
      </p:pic>
    </p:spTree>
    <p:extLst>
      <p:ext uri="{BB962C8B-B14F-4D97-AF65-F5344CB8AC3E}">
        <p14:creationId xmlns:p14="http://schemas.microsoft.com/office/powerpoint/2010/main" val="141449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A5920E-6061-488E-9B66-46100755ECE3}"/>
              </a:ext>
            </a:extLst>
          </p:cNvPr>
          <p:cNvSpPr>
            <a:spLocks noGrp="1"/>
          </p:cNvSpPr>
          <p:nvPr>
            <p:ph type="title"/>
          </p:nvPr>
        </p:nvSpPr>
        <p:spPr/>
        <p:txBody>
          <a:bodyPr/>
          <a:lstStyle/>
          <a:p>
            <a:r>
              <a:rPr lang="sl-SI" dirty="0"/>
              <a:t>ŠIVALNI STROJ - Z njim so šivali</a:t>
            </a:r>
          </a:p>
        </p:txBody>
      </p:sp>
      <p:pic>
        <p:nvPicPr>
          <p:cNvPr id="4" name="Picture 15">
            <a:extLst>
              <a:ext uri="{FF2B5EF4-FFF2-40B4-BE49-F238E27FC236}">
                <a16:creationId xmlns:a16="http://schemas.microsoft.com/office/drawing/2014/main" id="{4F6D35B5-93C8-4574-93FE-FB780C50CA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2664296" cy="3798039"/>
          </a:xfrm>
          <a:prstGeom prst="rect">
            <a:avLst/>
          </a:prstGeom>
          <a:noFill/>
          <a:ln>
            <a:noFill/>
          </a:ln>
        </p:spPr>
      </p:pic>
    </p:spTree>
    <p:extLst>
      <p:ext uri="{BB962C8B-B14F-4D97-AF65-F5344CB8AC3E}">
        <p14:creationId xmlns:p14="http://schemas.microsoft.com/office/powerpoint/2010/main" val="13477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37C99D-858E-4D08-85F4-90EB5C98AD4C}"/>
              </a:ext>
            </a:extLst>
          </p:cNvPr>
          <p:cNvSpPr>
            <a:spLocks noGrp="1"/>
          </p:cNvSpPr>
          <p:nvPr>
            <p:ph type="title"/>
          </p:nvPr>
        </p:nvSpPr>
        <p:spPr/>
        <p:txBody>
          <a:bodyPr/>
          <a:lstStyle/>
          <a:p>
            <a:r>
              <a:rPr lang="sl-SI" dirty="0"/>
              <a:t>PERILNIK – včasih so ga uporabljali za pranje oblačil</a:t>
            </a:r>
          </a:p>
        </p:txBody>
      </p:sp>
      <p:pic>
        <p:nvPicPr>
          <p:cNvPr id="4" name="Picture 3">
            <a:extLst>
              <a:ext uri="{FF2B5EF4-FFF2-40B4-BE49-F238E27FC236}">
                <a16:creationId xmlns:a16="http://schemas.microsoft.com/office/drawing/2014/main" id="{2D0A300F-BAAC-47FD-98B9-26DE10B8A2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2232248" cy="3354471"/>
          </a:xfrm>
          <a:prstGeom prst="rect">
            <a:avLst/>
          </a:prstGeom>
          <a:noFill/>
          <a:ln>
            <a:noFill/>
          </a:ln>
        </p:spPr>
      </p:pic>
      <p:pic>
        <p:nvPicPr>
          <p:cNvPr id="1026" name="Picture 2" descr="perilnik | Museu.MS">
            <a:extLst>
              <a:ext uri="{FF2B5EF4-FFF2-40B4-BE49-F238E27FC236}">
                <a16:creationId xmlns:a16="http://schemas.microsoft.com/office/drawing/2014/main" id="{DD3D73EF-7243-4089-88C3-D87EAEB25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492896"/>
            <a:ext cx="2319795" cy="31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2D48B9-6937-4676-8245-746D36E6BBE9}"/>
              </a:ext>
            </a:extLst>
          </p:cNvPr>
          <p:cNvSpPr>
            <a:spLocks noGrp="1"/>
          </p:cNvSpPr>
          <p:nvPr>
            <p:ph type="title"/>
          </p:nvPr>
        </p:nvSpPr>
        <p:spPr/>
        <p:txBody>
          <a:bodyPr/>
          <a:lstStyle/>
          <a:p>
            <a:r>
              <a:rPr lang="sl-SI" dirty="0"/>
              <a:t>KOLOVRAT – z njim so predli prejo</a:t>
            </a:r>
          </a:p>
        </p:txBody>
      </p:sp>
      <p:pic>
        <p:nvPicPr>
          <p:cNvPr id="2050" name="Picture 2" descr="Kolovrat - Tolminski muzej">
            <a:extLst>
              <a:ext uri="{FF2B5EF4-FFF2-40B4-BE49-F238E27FC236}">
                <a16:creationId xmlns:a16="http://schemas.microsoft.com/office/drawing/2014/main" id="{FAF7157F-B4E7-44B3-82A7-618118C0EA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604" y="2852936"/>
            <a:ext cx="3773413" cy="26710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ловрат — Википедија">
            <a:extLst>
              <a:ext uri="{FF2B5EF4-FFF2-40B4-BE49-F238E27FC236}">
                <a16:creationId xmlns:a16="http://schemas.microsoft.com/office/drawing/2014/main" id="{5A815749-FDF0-42B2-9266-5FAEC899F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060352" cy="432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5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A7FD4412-3D45-4628-85DE-533B314D2749}"/>
              </a:ext>
            </a:extLst>
          </p:cNvPr>
          <p:cNvPicPr>
            <a:picLocks noGrp="1" noChangeAspect="1"/>
          </p:cNvPicPr>
          <p:nvPr>
            <p:ph idx="1"/>
          </p:nvPr>
        </p:nvPicPr>
        <p:blipFill rotWithShape="1">
          <a:blip r:embed="rId2"/>
          <a:srcRect l="32281" t="2336" r="31704" b="5624"/>
          <a:stretch/>
        </p:blipFill>
        <p:spPr>
          <a:xfrm>
            <a:off x="107504" y="260648"/>
            <a:ext cx="4547286" cy="6536721"/>
          </a:xfrm>
        </p:spPr>
      </p:pic>
      <p:sp>
        <p:nvSpPr>
          <p:cNvPr id="6" name="PoljeZBesedilom 5">
            <a:extLst>
              <a:ext uri="{FF2B5EF4-FFF2-40B4-BE49-F238E27FC236}">
                <a16:creationId xmlns:a16="http://schemas.microsoft.com/office/drawing/2014/main" id="{1D837732-528E-4ADB-9BC5-9E3A99A999F2}"/>
              </a:ext>
            </a:extLst>
          </p:cNvPr>
          <p:cNvSpPr txBox="1"/>
          <p:nvPr/>
        </p:nvSpPr>
        <p:spPr>
          <a:xfrm>
            <a:off x="5004048" y="2420888"/>
            <a:ext cx="3024336" cy="4111895"/>
          </a:xfrm>
          <a:prstGeom prst="rect">
            <a:avLst/>
          </a:prstGeom>
          <a:noFill/>
        </p:spPr>
        <p:txBody>
          <a:bodyPr wrap="square" rtlCol="0">
            <a:spAutoFit/>
          </a:bodyPr>
          <a:lstStyle/>
          <a:p>
            <a:pPr marL="180340">
              <a:lnSpc>
                <a:spcPct val="115000"/>
              </a:lnSpc>
              <a:spcAft>
                <a:spcPts val="1000"/>
              </a:spcAft>
            </a:pPr>
            <a:r>
              <a:rPr lang="sl-SI"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NALOGA 2 (ustno): </a:t>
            </a:r>
          </a:p>
          <a:p>
            <a:pPr marL="180340">
              <a:lnSpc>
                <a:spcPct val="115000"/>
              </a:lnSpc>
              <a:spcAft>
                <a:spcPts val="1000"/>
              </a:spcAft>
            </a:pPr>
            <a:r>
              <a:rPr lang="sl-SI" dirty="0">
                <a:latin typeface="Calibri" panose="020F0502020204030204" pitchFamily="34" charset="0"/>
                <a:ea typeface="Calibri" panose="020F0502020204030204" pitchFamily="34" charset="0"/>
                <a:cs typeface="Times New Roman" panose="02020603050405020304" pitchFamily="18" charset="0"/>
              </a:rPr>
              <a:t>- Poimenuj predmete na sliki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Čemu so uporabljali te predmete?</a:t>
            </a:r>
          </a:p>
          <a:p>
            <a:pPr marL="18034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Kako so včasih šivali oblačila? S čim so si pri šivanju pomagali?</a:t>
            </a:r>
          </a:p>
          <a:p>
            <a:endParaRPr lang="sl-SI" dirty="0"/>
          </a:p>
        </p:txBody>
      </p:sp>
    </p:spTree>
    <p:extLst>
      <p:ext uri="{BB962C8B-B14F-4D97-AF65-F5344CB8AC3E}">
        <p14:creationId xmlns:p14="http://schemas.microsoft.com/office/powerpoint/2010/main" val="106824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B399567-77F1-4490-8E6E-59879A66F6B3}"/>
              </a:ext>
            </a:extLst>
          </p:cNvPr>
          <p:cNvPicPr>
            <a:picLocks noChangeAspect="1"/>
          </p:cNvPicPr>
          <p:nvPr/>
        </p:nvPicPr>
        <p:blipFill rotWithShape="1">
          <a:blip r:embed="rId2"/>
          <a:srcRect l="27163" t="18993" r="51574" b="52800"/>
          <a:stretch/>
        </p:blipFill>
        <p:spPr>
          <a:xfrm>
            <a:off x="1043608" y="1340768"/>
            <a:ext cx="6851264" cy="5112568"/>
          </a:xfrm>
          <a:prstGeom prst="rect">
            <a:avLst/>
          </a:prstGeom>
        </p:spPr>
      </p:pic>
    </p:spTree>
    <p:extLst>
      <p:ext uri="{BB962C8B-B14F-4D97-AF65-F5344CB8AC3E}">
        <p14:creationId xmlns:p14="http://schemas.microsoft.com/office/powerpoint/2010/main" val="15959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ressonline.rs/upload/boxImageData/2014/04/30/208232/srednji%20vek.jpg"/>
          <p:cNvPicPr>
            <a:picLocks noChangeAspect="1" noChangeArrowheads="1"/>
          </p:cNvPicPr>
          <p:nvPr/>
        </p:nvPicPr>
        <p:blipFill>
          <a:blip r:embed="rId2" cstate="print"/>
          <a:srcRect/>
          <a:stretch>
            <a:fillRect/>
          </a:stretch>
        </p:blipFill>
        <p:spPr bwMode="auto">
          <a:xfrm>
            <a:off x="0" y="1628800"/>
            <a:ext cx="8893535" cy="3586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velickovic.wikispaces.com/file/view/1550.jpg/412442858/1550.jpg"/>
          <p:cNvPicPr>
            <a:picLocks noChangeAspect="1" noChangeArrowheads="1"/>
          </p:cNvPicPr>
          <p:nvPr/>
        </p:nvPicPr>
        <p:blipFill>
          <a:blip r:embed="rId2" cstate="print"/>
          <a:srcRect/>
          <a:stretch>
            <a:fillRect/>
          </a:stretch>
        </p:blipFill>
        <p:spPr bwMode="auto">
          <a:xfrm>
            <a:off x="611560" y="764704"/>
            <a:ext cx="7920880" cy="53330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81IO-3Pmhd4/TZmojBRIU2I/AAAAAAAAArM/f0cmEU_85as/s1600/14.jpg"/>
          <p:cNvPicPr>
            <a:picLocks noChangeAspect="1" noChangeArrowheads="1"/>
          </p:cNvPicPr>
          <p:nvPr/>
        </p:nvPicPr>
        <p:blipFill>
          <a:blip r:embed="rId2" cstate="print"/>
          <a:srcRect/>
          <a:stretch>
            <a:fillRect/>
          </a:stretch>
        </p:blipFill>
        <p:spPr bwMode="auto">
          <a:xfrm>
            <a:off x="611560" y="620688"/>
            <a:ext cx="4048125" cy="5553075"/>
          </a:xfrm>
          <a:prstGeom prst="rect">
            <a:avLst/>
          </a:prstGeom>
          <a:noFill/>
        </p:spPr>
      </p:pic>
      <p:pic>
        <p:nvPicPr>
          <p:cNvPr id="18436" name="Picture 4" descr="http://www.diva.si/img/clanki/ostale/slika_73407ce9fe2dd20e6725325fc666abf0.jpg"/>
          <p:cNvPicPr>
            <a:picLocks noChangeAspect="1" noChangeArrowheads="1"/>
          </p:cNvPicPr>
          <p:nvPr/>
        </p:nvPicPr>
        <p:blipFill>
          <a:blip r:embed="rId3" cstate="print"/>
          <a:srcRect/>
          <a:stretch>
            <a:fillRect/>
          </a:stretch>
        </p:blipFill>
        <p:spPr bwMode="auto">
          <a:xfrm>
            <a:off x="5004048" y="764704"/>
            <a:ext cx="3528392" cy="50526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vitar.si/wp-content/gallery/novice/bogensperk-3.jpg"/>
          <p:cNvPicPr>
            <a:picLocks noChangeAspect="1" noChangeArrowheads="1"/>
          </p:cNvPicPr>
          <p:nvPr/>
        </p:nvPicPr>
        <p:blipFill>
          <a:blip r:embed="rId2" cstate="print"/>
          <a:srcRect/>
          <a:stretch>
            <a:fillRect/>
          </a:stretch>
        </p:blipFill>
        <p:spPr bwMode="auto">
          <a:xfrm>
            <a:off x="1691680" y="188640"/>
            <a:ext cx="5832648" cy="62051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ostbulgaria.com/pic3/4861.jpg">
            <a:hlinkClick r:id="rId2"/>
          </p:cNvPr>
          <p:cNvPicPr>
            <a:picLocks noChangeAspect="1" noChangeArrowheads="1"/>
          </p:cNvPicPr>
          <p:nvPr/>
        </p:nvPicPr>
        <p:blipFill>
          <a:blip r:embed="rId3" cstate="print"/>
          <a:srcRect/>
          <a:stretch>
            <a:fillRect/>
          </a:stretch>
        </p:blipFill>
        <p:spPr bwMode="auto">
          <a:xfrm>
            <a:off x="611560" y="548680"/>
            <a:ext cx="3888432" cy="5618212"/>
          </a:xfrm>
          <a:prstGeom prst="rect">
            <a:avLst/>
          </a:prstGeom>
          <a:noFill/>
        </p:spPr>
      </p:pic>
      <p:pic>
        <p:nvPicPr>
          <p:cNvPr id="19460" name="Picture 4" descr="http://bm.img.com.ua/nxs/img/prikol/images/large/8/1/157018_281631.jpg">
            <a:hlinkClick r:id="rId4"/>
          </p:cNvPr>
          <p:cNvPicPr>
            <a:picLocks noChangeAspect="1" noChangeArrowheads="1"/>
          </p:cNvPicPr>
          <p:nvPr/>
        </p:nvPicPr>
        <p:blipFill>
          <a:blip r:embed="rId5" cstate="print"/>
          <a:srcRect/>
          <a:stretch>
            <a:fillRect/>
          </a:stretch>
        </p:blipFill>
        <p:spPr bwMode="auto">
          <a:xfrm>
            <a:off x="4788024" y="1124744"/>
            <a:ext cx="3692971" cy="46074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ladina.si/media/www/slike.old/mladina/zlobec5.jpg"/>
          <p:cNvPicPr>
            <a:picLocks noChangeAspect="1" noChangeArrowheads="1"/>
          </p:cNvPicPr>
          <p:nvPr/>
        </p:nvPicPr>
        <p:blipFill>
          <a:blip r:embed="rId2" cstate="print"/>
          <a:srcRect/>
          <a:stretch>
            <a:fillRect/>
          </a:stretch>
        </p:blipFill>
        <p:spPr bwMode="auto">
          <a:xfrm>
            <a:off x="611560" y="764704"/>
            <a:ext cx="3888432" cy="2779021"/>
          </a:xfrm>
          <a:prstGeom prst="rect">
            <a:avLst/>
          </a:prstGeom>
          <a:noFill/>
        </p:spPr>
      </p:pic>
      <p:pic>
        <p:nvPicPr>
          <p:cNvPr id="20484" name="Picture 4" descr="https://zinkaruc.files.wordpress.com/2016/01/nekoc48d-3.jpg?w=353&amp;h=235"/>
          <p:cNvPicPr>
            <a:picLocks noChangeAspect="1" noChangeArrowheads="1"/>
          </p:cNvPicPr>
          <p:nvPr/>
        </p:nvPicPr>
        <p:blipFill>
          <a:blip r:embed="rId3" cstate="print"/>
          <a:srcRect/>
          <a:stretch>
            <a:fillRect/>
          </a:stretch>
        </p:blipFill>
        <p:spPr bwMode="auto">
          <a:xfrm rot="20268723">
            <a:off x="4440385" y="2986184"/>
            <a:ext cx="4320480" cy="2876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aveza.si/slike_z_14/z_14_15.png"/>
          <p:cNvPicPr>
            <a:picLocks noChangeAspect="1" noChangeArrowheads="1"/>
          </p:cNvPicPr>
          <p:nvPr/>
        </p:nvPicPr>
        <p:blipFill>
          <a:blip r:embed="rId2" cstate="print"/>
          <a:srcRect/>
          <a:stretch>
            <a:fillRect/>
          </a:stretch>
        </p:blipFill>
        <p:spPr bwMode="auto">
          <a:xfrm>
            <a:off x="467544" y="548680"/>
            <a:ext cx="8001764" cy="5661248"/>
          </a:xfrm>
          <a:prstGeom prst="rect">
            <a:avLst/>
          </a:prstGeom>
          <a:noFill/>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61</TotalTime>
  <Words>286</Words>
  <Application>Microsoft Office PowerPoint</Application>
  <PresentationFormat>Diaprojekcija na zaslonu (4:3)</PresentationFormat>
  <Paragraphs>23</Paragraphs>
  <Slides>17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17</vt:i4>
      </vt:variant>
    </vt:vector>
  </HeadingPairs>
  <TitlesOfParts>
    <vt:vector size="22" baseType="lpstr">
      <vt:lpstr>Arial</vt:lpstr>
      <vt:lpstr>Calibri</vt:lpstr>
      <vt:lpstr>Times New Roman</vt:lpstr>
      <vt:lpstr>Trebuchet MS</vt:lpstr>
      <vt:lpstr>Berlin</vt:lpstr>
      <vt:lpstr>OBLAČILA NEKOČ</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STARI PREDMETI</vt:lpstr>
      <vt:lpstr>  LIKALNIK  PRIPOVED BABICE: Ali ste že kdaj pekli kostanje? Za pečenje kostanjev rabimo ogenj, ko pa les zgori ostane žerjavica. No, to žerjavico pa smo mi uporabljali za likanje. Žerjavico smo dali v likalnik, da se je segrel. Jaz sem imela raje pečenje kostanjev, kot pa likanje.  </vt:lpstr>
      <vt:lpstr>  SVETILKA - PETROLEJKA  PRIPOVED BABICE:  Izredno rada sem brala knjige. Učiteljica v šoli mi je dovolila, da si knjige izposodim in jih preberem doma. Pozimi je bila teme že zelo zgodaj, tako da sem si zvečer prižgala svečo in ob njej brala. Takrat še ni bilo elektrike, zato smo si mogli svetiti s svečami.    </vt:lpstr>
      <vt:lpstr>ŠIVALNI STROJ - Z njim so šivali</vt:lpstr>
      <vt:lpstr>PERILNIK – včasih so ga uporabljali za pranje oblačil</vt:lpstr>
      <vt:lpstr>KOLOVRAT – z njim so predli prejo</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OBLAČILA NEKOČ</dc:title>
  <dc:creator>Mojca</dc:creator>
  <cp:lastModifiedBy>Saša Šeško</cp:lastModifiedBy>
  <cp:revision>6</cp:revision>
  <dcterms:created xsi:type="dcterms:W3CDTF">2016-02-16T17:35:50Z</dcterms:created>
  <dcterms:modified xsi:type="dcterms:W3CDTF">2022-02-16T18:55:48Z</dcterms:modified>
</cp:coreProperties>
</file>