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0"/>
  </p:notesMasterIdLst>
  <p:handoutMasterIdLst>
    <p:handoutMasterId r:id="rId11"/>
  </p:handoutMasterIdLst>
  <p:sldIdLst>
    <p:sldId id="267" r:id="rId5"/>
    <p:sldId id="278" r:id="rId6"/>
    <p:sldId id="279" r:id="rId7"/>
    <p:sldId id="280" r:id="rId8"/>
    <p:sldId id="281" r:id="rId9"/>
  </p:sldIdLst>
  <p:sldSz cx="12188825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98" d="100"/>
          <a:sy n="98" d="100"/>
        </p:scale>
        <p:origin x="110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00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3647FF-FF59-49E0-BBF3-2AB63B228834}" type="datetime1">
              <a:rPr lang="sl-SI" smtClean="0"/>
              <a:t>10. 02. 2022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A6466CC-66F0-4FFA-BAE1-46224E1E4271}" type="datetime1">
              <a:rPr lang="sl-SI" smtClean="0"/>
              <a:pPr/>
              <a:t>10. 02. 2022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6074690-7256-4BB9-AC0F-97AEAE8CDEC2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975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64920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sl-SI" smtClean="0"/>
              <a:pPr algn="r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0379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sl-SI" smtClean="0"/>
              <a:pPr algn="r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609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sl-SI" smtClean="0"/>
              <a:pPr algn="r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244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571F5430-CDE6-4C0C-A5A5-02F81D3D1749}" type="datetime1">
              <a:rPr lang="sl-SI" smtClean="0"/>
              <a:pPr/>
              <a:t>10. 02. 2022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algn="r"/>
            <a:fld id="{DF28FB93-0A08-4E7D-8E63-9EFA29F1E093}" type="slidenum">
              <a:rPr lang="sl-SI" smtClean="0"/>
              <a:pPr algn="r"/>
              <a:t>‹#›</a:t>
            </a:fld>
            <a:endParaRPr lang="sl-SI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/>
            </a:p>
          </p:txBody>
        </p:sp>
        <p:sp>
          <p:nvSpPr>
            <p:cNvPr id="9" name="Elipsa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Raven povezovalnik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aven povezovalnik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Raven povezovalnik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ven povezovalnik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BA0A625-D088-4085-9002-242D40812101}" type="datetime1">
              <a:rPr lang="sl-SI" smtClean="0"/>
              <a:pPr/>
              <a:t>10. 02. 2022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FB34F21-50B2-4160-9DB7-3C073F84A2E0}" type="datetime1">
              <a:rPr lang="sl-SI" smtClean="0"/>
              <a:pPr/>
              <a:t>10. 02. 2022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58ED6465-2571-4F7F-9486-DB9602510A3E}" type="datetime1">
              <a:rPr lang="sl-SI" smtClean="0"/>
              <a:pPr/>
              <a:t>10. 02. 2022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875BC16-F43C-4C68-8127-6E9E51ABB8EC}" type="datetime1">
              <a:rPr lang="sl-SI" smtClean="0"/>
              <a:pPr/>
              <a:t>10. 02. 2022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sl-SI" smtClean="0"/>
              <a:pPr algn="r"/>
              <a:t>‹#›</a:t>
            </a:fld>
            <a:endParaRPr lang="sl-SI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011636" y="3475736"/>
            <a:ext cx="8247292" cy="54864"/>
            <a:chOff x="1509120" y="2588441"/>
            <a:chExt cx="6187081" cy="41148"/>
          </a:xfrm>
        </p:grpSpPr>
        <p:sp>
          <p:nvSpPr>
            <p:cNvPr id="14" name="Elipsa 13"/>
            <p:cNvSpPr/>
            <p:nvPr/>
          </p:nvSpPr>
          <p:spPr>
            <a:xfrm>
              <a:off x="7650481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a 14"/>
            <p:cNvSpPr/>
            <p:nvPr/>
          </p:nvSpPr>
          <p:spPr>
            <a:xfrm>
              <a:off x="1509120" y="2588441"/>
              <a:ext cx="41564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599425" y="2594391"/>
              <a:ext cx="6002315" cy="29249"/>
              <a:chOff x="1586519" y="3458731"/>
              <a:chExt cx="6002315" cy="38998"/>
            </a:xfrm>
          </p:grpSpPr>
          <p:cxnSp>
            <p:nvCxnSpPr>
              <p:cNvPr id="17" name="Raven povezovalnik 16"/>
              <p:cNvCxnSpPr/>
              <p:nvPr/>
            </p:nvCxnSpPr>
            <p:spPr>
              <a:xfrm>
                <a:off x="1586519" y="3458731"/>
                <a:ext cx="6002315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Raven povezovalnik 17"/>
              <p:cNvCxnSpPr/>
              <p:nvPr/>
            </p:nvCxnSpPr>
            <p:spPr>
              <a:xfrm>
                <a:off x="1586519" y="3497729"/>
                <a:ext cx="6002315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 hasCustomPrompt="1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2F2299F-40FD-4F84-B4F8-172D57D25157}" type="datetime1">
              <a:rPr lang="sl-SI" smtClean="0"/>
              <a:pPr/>
              <a:t>10. 02. 2022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 hasCustomPrompt="1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6A23CB7-039C-4DA9-BEED-A2F99347C350}" type="datetime1">
              <a:rPr lang="sl-SI" smtClean="0"/>
              <a:pPr/>
              <a:t>10. 02. 2022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ED4536C-816B-4E96-9474-D4285D081BC3}" type="datetime1">
              <a:rPr lang="sl-SI" smtClean="0"/>
              <a:pPr/>
              <a:t>10. 02. 2022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95AFE74-4531-4D7B-9ACE-371CC6A3AD3B}" type="datetime1">
              <a:rPr lang="sl-SI" smtClean="0"/>
              <a:pPr/>
              <a:t>10. 02. 2022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 hasCustomPrompt="1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3FF5DDD-5CEC-4776-8734-CD8C754D6FCC}" type="datetime1">
              <a:rPr lang="sl-SI" smtClean="0"/>
              <a:pPr/>
              <a:t>10. 02. 2022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FF1675D7-FC3C-417A-9E3C-FA51E18EC9F5}" type="datetime1">
              <a:rPr lang="sl-SI" smtClean="0"/>
              <a:pPr/>
              <a:t>10. 02. 2022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2400" dirty="0"/>
          </a:p>
        </p:txBody>
      </p:sp>
      <p:sp>
        <p:nvSpPr>
          <p:cNvPr id="8" name="Zaobljeni pravokotnik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dirty="0"/>
          </a:p>
        </p:txBody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6F591927-75E0-4666-821E-AD003305336A}" type="datetime1">
              <a:rPr lang="sl-SI" smtClean="0"/>
              <a:pPr/>
              <a:t>10. 02. 2022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algn="r"/>
            <a:fld id="{DF28FB93-0A08-4E7D-8E63-9EFA29F1E093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oGVJXPz3ua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/>
              <a:t>PESEM: TUREK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62500" lnSpcReduction="20000"/>
          </a:bodyPr>
          <a:lstStyle/>
          <a:p>
            <a:pPr algn="r" rtl="0"/>
            <a:endParaRPr lang="sl-SI" dirty="0"/>
          </a:p>
          <a:p>
            <a:pPr algn="r" rtl="0"/>
            <a:endParaRPr lang="sl-SI" dirty="0"/>
          </a:p>
          <a:p>
            <a:pPr algn="r" rtl="0"/>
            <a:endParaRPr lang="sl-SI" dirty="0"/>
          </a:p>
          <a:p>
            <a:pPr algn="r" rtl="0"/>
            <a:endParaRPr lang="sl-SI" dirty="0"/>
          </a:p>
          <a:p>
            <a:pPr algn="r" rtl="0"/>
            <a:endParaRPr lang="sl-SI" dirty="0"/>
          </a:p>
          <a:p>
            <a:pPr algn="r" rtl="0"/>
            <a:r>
              <a:rPr lang="sl-SI" dirty="0"/>
              <a:t>Oton </a:t>
            </a:r>
            <a:r>
              <a:rPr lang="sl-SI" dirty="0" err="1"/>
              <a:t>zupančič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CICIBAN IN MEHURČKI</a:t>
            </a:r>
          </a:p>
        </p:txBody>
      </p:sp>
      <p:pic>
        <p:nvPicPr>
          <p:cNvPr id="1026" name="Picture 2" descr="Mehurčki in petdeset ugank by Oton Župančič">
            <a:extLst>
              <a:ext uri="{FF2B5EF4-FFF2-40B4-BE49-F238E27FC236}">
                <a16:creationId xmlns:a16="http://schemas.microsoft.com/office/drawing/2014/main" id="{8BBABF9A-C399-4997-8EC9-4A5724ED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826">
            <a:off x="6279394" y="2370570"/>
            <a:ext cx="2456951" cy="3693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CIBAN Oton Zupančič">
            <a:extLst>
              <a:ext uri="{FF2B5EF4-FFF2-40B4-BE49-F238E27FC236}">
                <a16:creationId xmlns:a16="http://schemas.microsoft.com/office/drawing/2014/main" id="{1270E551-E146-4FBB-A7AF-6D670F8A9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1036">
            <a:off x="1681913" y="2051919"/>
            <a:ext cx="3003459" cy="37073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5F4EFE8-E8A6-47E1-AFEF-E7216700BD54}"/>
              </a:ext>
            </a:extLst>
          </p:cNvPr>
          <p:cNvSpPr txBox="1"/>
          <p:nvPr/>
        </p:nvSpPr>
        <p:spPr>
          <a:xfrm>
            <a:off x="8974732" y="908720"/>
            <a:ext cx="1995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Otroški pesniški zbirki, ki jih je napisal Oton Župančič. </a:t>
            </a:r>
          </a:p>
        </p:txBody>
      </p:sp>
      <p:sp>
        <p:nvSpPr>
          <p:cNvPr id="3" name="Puščica: ukrivljeno desno 2">
            <a:extLst>
              <a:ext uri="{FF2B5EF4-FFF2-40B4-BE49-F238E27FC236}">
                <a16:creationId xmlns:a16="http://schemas.microsoft.com/office/drawing/2014/main" id="{B94FD026-BC9F-46DC-8B73-85E59483B5CE}"/>
              </a:ext>
            </a:extLst>
          </p:cNvPr>
          <p:cNvSpPr/>
          <p:nvPr/>
        </p:nvSpPr>
        <p:spPr>
          <a:xfrm rot="2449816">
            <a:off x="7835214" y="1009953"/>
            <a:ext cx="792088" cy="12961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USTNO SI ZASTAVI VPRAŠANJA </a:t>
            </a: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(spodaj imaš primer)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A4ED1F7-4D2B-4128-8433-0971B2991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dirty="0"/>
              <a:t>KAJ ŽE VEM O PESNIKU </a:t>
            </a:r>
          </a:p>
          <a:p>
            <a:pPr marL="0" indent="0">
              <a:buNone/>
            </a:pPr>
            <a:r>
              <a:rPr lang="sl-SI" sz="1800" dirty="0"/>
              <a:t>IN TURKIH?</a:t>
            </a:r>
          </a:p>
          <a:p>
            <a:pPr marL="0" indent="0">
              <a:buNone/>
            </a:pPr>
            <a:r>
              <a:rPr lang="sl-SI" sz="1800" dirty="0"/>
              <a:t>- </a:t>
            </a:r>
            <a:r>
              <a:rPr lang="sl-SI" sz="1400" i="1" dirty="0"/>
              <a:t>Napisal zbirko Mehurčki</a:t>
            </a:r>
          </a:p>
        </p:txBody>
      </p: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D466E266-1358-4322-A9F4-A597FCA6D6F6}"/>
              </a:ext>
            </a:extLst>
          </p:cNvPr>
          <p:cNvCxnSpPr/>
          <p:nvPr/>
        </p:nvCxnSpPr>
        <p:spPr>
          <a:xfrm>
            <a:off x="4294212" y="1750120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360D559-7549-4177-A259-1233334FCAF8}"/>
              </a:ext>
            </a:extLst>
          </p:cNvPr>
          <p:cNvSpPr txBox="1"/>
          <p:nvPr/>
        </p:nvSpPr>
        <p:spPr>
          <a:xfrm>
            <a:off x="4582244" y="1803400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KAJ ŽELIM IZVEDETI?</a:t>
            </a:r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C4A0B166-5C96-48B3-8B62-364065817F8D}"/>
              </a:ext>
            </a:extLst>
          </p:cNvPr>
          <p:cNvCxnSpPr/>
          <p:nvPr/>
        </p:nvCxnSpPr>
        <p:spPr>
          <a:xfrm>
            <a:off x="7318548" y="1750120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77F81C7-F365-4B93-94C8-3BC89024EE95}"/>
              </a:ext>
            </a:extLst>
          </p:cNvPr>
          <p:cNvSpPr txBox="1"/>
          <p:nvPr/>
        </p:nvSpPr>
        <p:spPr>
          <a:xfrm>
            <a:off x="7822604" y="1803400"/>
            <a:ext cx="314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KAJ SEM SE NAUČIL ALI IZVEDEL?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9B8ED691-0954-4AC6-9048-944159EF1841}"/>
              </a:ext>
            </a:extLst>
          </p:cNvPr>
          <p:cNvSpPr txBox="1"/>
          <p:nvPr/>
        </p:nvSpPr>
        <p:spPr>
          <a:xfrm>
            <a:off x="4690256" y="2375932"/>
            <a:ext cx="25202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800" b="1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l-SI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-Kdo je turek? Kje prebiva?      Kakšen je turek?</a:t>
            </a:r>
          </a:p>
          <a:p>
            <a:pPr algn="just"/>
            <a:r>
              <a:rPr lang="sl-SI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sl-SI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Kako je oblečen? Zakaj je tako oblečen? Zakaj so se bojevali? Ali so bili prijazni ali hudobni? </a:t>
            </a:r>
          </a:p>
        </p:txBody>
      </p:sp>
    </p:spTree>
    <p:extLst>
      <p:ext uri="{BB962C8B-B14F-4D97-AF65-F5344CB8AC3E}">
        <p14:creationId xmlns:p14="http://schemas.microsoft.com/office/powerpoint/2010/main" val="1711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BERILO str. 42,43</a:t>
            </a:r>
          </a:p>
        </p:txBody>
      </p:sp>
      <p:sp>
        <p:nvSpPr>
          <p:cNvPr id="11" name="Označba mesta za vsebino 10"/>
          <p:cNvSpPr>
            <a:spLocks noGrp="1"/>
          </p:cNvSpPr>
          <p:nvPr>
            <p:ph sz="half" idx="2"/>
          </p:nvPr>
        </p:nvSpPr>
        <p:spPr>
          <a:xfrm>
            <a:off x="6195986" y="692696"/>
            <a:ext cx="4773956" cy="5377904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sl-SI" sz="1800" b="1" dirty="0"/>
              <a:t>Preberi pesem</a:t>
            </a:r>
          </a:p>
          <a:p>
            <a:r>
              <a:rPr lang="sl-SI" sz="1800" b="1" dirty="0"/>
              <a:t>Še enkrat preberi pesem in </a:t>
            </a:r>
            <a:r>
              <a:rPr lang="sl-SI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ilustraciji v berilu kaži ustrezen del oblačila. </a:t>
            </a:r>
          </a:p>
          <a:p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ODGOVORI NA VPRŠANJA: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Kdo je Turek? (vojščak)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O katerem Turku pripoveduje ta</a:t>
            </a:r>
            <a:r>
              <a:rPr lang="sl-SI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pesem? O Turku nekoč, ali o Turku, ki živi danes? Kako to veste? 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Povejte, kako si predstavljate Turka. 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Kaj je fes? S čim pesnik primerja fes? Zakaj? (pokrivalo)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Kakšen je turški pas? S čim pesnik primerja pas? Zakaj? (pisan)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Kakšne so cokle? S čim pesnik primerja cokle? Zakaj? (ukrivljene)</a:t>
            </a:r>
          </a:p>
          <a:p>
            <a:pPr marL="180340"/>
            <a:r>
              <a:rPr lang="sl-SI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 zadnji kitici izvemo, kdo pripoveduje</a:t>
            </a:r>
            <a:r>
              <a:rPr lang="sl-SI" sz="1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l-SI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pesem (deček, ki mu je všeč turški vojščak).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Zakaj deček potrebuje fes in pas? (ker sta lepa in barvna)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In zakaj ne mara cokel? (ker mu niso všeč in jih naj kar sam obdrži)</a:t>
            </a:r>
          </a:p>
          <a:p>
            <a:pPr marL="0" indent="0">
              <a:buNone/>
            </a:pPr>
            <a:endParaRPr lang="sl-SI" sz="1800" dirty="0">
              <a:latin typeface="Times New Roman" panose="02020603050405020304" pitchFamily="18" charset="0"/>
            </a:endParaRPr>
          </a:p>
          <a:p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Opiši Turka. Se ti zdi smešen, hudoben, nenavaden, nagajiv?</a:t>
            </a:r>
          </a:p>
          <a:p>
            <a:pPr marL="0" indent="0">
              <a:buNone/>
            </a:pP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sz="1800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FF2686B1-4708-4AF2-884F-544F770475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2180" t="14991" r="22007" b="9921"/>
          <a:stretch/>
        </p:blipFill>
        <p:spPr>
          <a:xfrm>
            <a:off x="755532" y="2636912"/>
            <a:ext cx="5138287" cy="3888432"/>
          </a:xfr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2DFA5FF-C449-4593-98C5-435B098FC11C}"/>
              </a:ext>
            </a:extLst>
          </p:cNvPr>
          <p:cNvSpPr txBox="1"/>
          <p:nvPr/>
        </p:nvSpPr>
        <p:spPr>
          <a:xfrm>
            <a:off x="720400" y="1489467"/>
            <a:ext cx="210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4"/>
              </a:rPr>
              <a:t>https://www.youtube.com/watch?v=oGVJXPz3uao</a:t>
            </a:r>
            <a:endParaRPr lang="sl-SI" dirty="0"/>
          </a:p>
          <a:p>
            <a:endParaRPr lang="sl-SI" dirty="0"/>
          </a:p>
        </p:txBody>
      </p:sp>
      <p:sp>
        <p:nvSpPr>
          <p:cNvPr id="10" name="Puščica: upognjeno 9">
            <a:extLst>
              <a:ext uri="{FF2B5EF4-FFF2-40B4-BE49-F238E27FC236}">
                <a16:creationId xmlns:a16="http://schemas.microsoft.com/office/drawing/2014/main" id="{D3E34D9C-A941-438F-842B-F3573B061E5A}"/>
              </a:ext>
            </a:extLst>
          </p:cNvPr>
          <p:cNvSpPr/>
          <p:nvPr/>
        </p:nvSpPr>
        <p:spPr>
          <a:xfrm rot="10800000">
            <a:off x="2854486" y="1567332"/>
            <a:ext cx="761229" cy="7656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F61296A1-B0A3-425E-B844-98D023BA848C}"/>
              </a:ext>
            </a:extLst>
          </p:cNvPr>
          <p:cNvSpPr txBox="1"/>
          <p:nvPr/>
        </p:nvSpPr>
        <p:spPr>
          <a:xfrm>
            <a:off x="3934172" y="15673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POSLUŠAJ!</a:t>
            </a:r>
          </a:p>
        </p:txBody>
      </p:sp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ZAPIS V Š ZVEZEK</a:t>
            </a:r>
          </a:p>
        </p:txBody>
      </p:sp>
      <p:sp>
        <p:nvSpPr>
          <p:cNvPr id="10" name="Označba mesta za vsebino 9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endParaRPr lang="sl-SI" dirty="0"/>
          </a:p>
          <a:p>
            <a:pPr rtl="0"/>
            <a:r>
              <a:rPr lang="sl-SI" dirty="0"/>
              <a:t>Nariši Turka v njegovih oblačilih</a:t>
            </a:r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r>
              <a:rPr lang="sl-SI" dirty="0"/>
              <a:t>O njem napiši kratko zgodbico (kakšen je).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25BB631-2CB6-43BE-A6C0-97ABBA65B9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02" t="30045" r="38185" b="13241"/>
          <a:stretch/>
        </p:blipFill>
        <p:spPr>
          <a:xfrm>
            <a:off x="6742484" y="943359"/>
            <a:ext cx="2659727" cy="3419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čni motiv knjig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602_TF02801059" id="{18254A44-B81E-4739-828B-268053E5582F}" vid="{892E2508-E822-40CB-B18D-5E42F9DAE486}"/>
    </a:ext>
  </a:extLst>
</a:theme>
</file>

<file path=ppt/theme/theme2.xml><?xml version="1.0" encoding="utf-8"?>
<a:theme xmlns:a="http://schemas.openxmlformats.org/drawingml/2006/main" name="Officeova tema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klasične knjige (širokozaslonska)</Template>
  <TotalTime>112</TotalTime>
  <Words>305</Words>
  <Application>Microsoft Office PowerPoint</Application>
  <PresentationFormat>Po meri</PresentationFormat>
  <Paragraphs>48</Paragraphs>
  <Slides>5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Constantia</vt:lpstr>
      <vt:lpstr>Times New Roman</vt:lpstr>
      <vt:lpstr>Klasični motiv knjig 16x9</vt:lpstr>
      <vt:lpstr>PESEM: TUREK </vt:lpstr>
      <vt:lpstr>CICIBAN IN MEHURČKI</vt:lpstr>
      <vt:lpstr>USTNO SI ZASTAVI VPRAŠANJA (spodaj imaš primer)</vt:lpstr>
      <vt:lpstr>BERILO str. 42,43</vt:lpstr>
      <vt:lpstr>ZAPIS V Š ZVEZEK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PESEM: TUREK </dc:title>
  <dc:creator>bla blabla</dc:creator>
  <cp:lastModifiedBy>bla blabla</cp:lastModifiedBy>
  <cp:revision>1</cp:revision>
  <dcterms:created xsi:type="dcterms:W3CDTF">2022-02-10T14:18:28Z</dcterms:created>
  <dcterms:modified xsi:type="dcterms:W3CDTF">2022-02-10T16:11:24Z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