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1"/>
  </p:notesMasterIdLst>
  <p:handoutMasterIdLst>
    <p:handoutMasterId r:id="rId12"/>
  </p:handoutMasterIdLst>
  <p:sldIdLst>
    <p:sldId id="268" r:id="rId5"/>
    <p:sldId id="270" r:id="rId6"/>
    <p:sldId id="273" r:id="rId7"/>
    <p:sldId id="271" r:id="rId8"/>
    <p:sldId id="269" r:id="rId9"/>
    <p:sldId id="272" r:id="rId1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80"/>
  </p:normalViewPr>
  <p:slideViewPr>
    <p:cSldViewPr snapToGrid="0" snapToObjects="1">
      <p:cViewPr varScale="1">
        <p:scale>
          <a:sx n="96" d="100"/>
          <a:sy n="96" d="100"/>
        </p:scale>
        <p:origin x="8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endParaRPr lang="sl-SI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sl-SI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sl-SI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endParaRPr lang="sl-SI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sl-SI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sl-SI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endParaRPr lang="sl-SI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sl-SI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sl-SI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8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8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8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DD8AA863-0F2A-4EC2-93B5-62FF5D2B78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E1ED5D3-DA11-4DB6-89EB-112E47B5B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FFE5-AFD4-4258-BF25-7D5C000588DF}" type="datetimeFigureOut">
              <a:rPr lang="sl-SI" smtClean="0"/>
              <a:t>16. 02. 2022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E1AA77C-76EA-4ABB-A302-9984F4047A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F36FE77-52DA-43A3-8EFD-1DA38C5BA8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59B5-1762-44F1-AE61-C72E923CD0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86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F8EC-8129-400C-88B6-F8543602D8C2}" type="datetimeFigureOut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BB60-CCE2-4392-9F3B-0BDD1BC6035D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473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9281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1303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44338-3A7E-477F-8C36-0723A126AA74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Prostoročno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8E990-F9BC-4B1D-BC46-A7C48E95E4F2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3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AE58E-D3DF-4EA3-8F09-9FB315317359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1" name="Prostoročno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4" name="Polje z besedilom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  <p:sp>
        <p:nvSpPr>
          <p:cNvPr id="15" name="Polje z besedilom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C2A73-9F2B-48C5-8B36-8E2CFDA29287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21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C337B-3847-46F5-91D4-95BC16D53050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1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7" name="Polje z besedilom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  <p:sp>
        <p:nvSpPr>
          <p:cNvPr id="18" name="Polje z besedilom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21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CBD7C-712F-48FE-A25B-5BDCE39D370F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9ABA8D-73E8-4422-8747-A85DC50D78EE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8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B50F3-65A0-4766-A945-528F7B24371A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8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4208E-543A-40DD-AB75-E45239E627F8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8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356A6-98C8-4F09-B8C6-342BFB47B6B0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DD68F-E553-45AA-8673-98EA563FD60E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0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3FF39-8C14-485A-92C2-37C660C002ED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12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C9D91-9B94-46A3-BB35-498C0001B450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C45F99-7886-4515-8602-3AC575B3091E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368C2F-8C6E-4620-A2D4-83F9079D90EF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040A57-B15E-40D8-A861-320D4BBF28E7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Prostoročno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Prostoročno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očno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očno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očno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očno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očno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očno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očno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očno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očno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očno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očno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Skupina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Prostoročno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Prostoročno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Prostoročno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očno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očno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očno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očno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očno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očno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očno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očno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očno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Pravokot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5042-82EF-4355-876C-C811BDA1820F}" type="datetime1">
              <a:rPr lang="sl-SI" noProof="0" smtClean="0"/>
              <a:t>16. 02. 2022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yx4FfrOGe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AKcDma7IvU&amp;t=539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www.youtube.com/watch?v=RDzscWd5f4M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youtube.com/watch?v=qRvmY3WerhM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youtube.com/watch?v=aalu0Ewja0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otni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pic>
        <p:nvPicPr>
          <p:cNvPr id="5" name="Slika 4" descr="svetla mesta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8369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PRAVLJICA : PEPELKA </a:t>
            </a: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2. RAZRED 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Prostoročno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očno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očno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očno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očno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očno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očno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očno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očno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očno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očno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očno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Prostoročno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očno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očno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očno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Prostoročno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Prostoročno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Prostoročno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Prostoročno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Prostoročno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Prostoročno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Prostoročno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Prostoročno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Pravokotni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Prostoročno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0" name="Picture 2" descr="TOREK, 17. 11. 2020 MAT - RAČUNAM DO 20 SLJ - PRAVLJICA PEPELKA">
            <a:extLst>
              <a:ext uri="{FF2B5EF4-FFF2-40B4-BE49-F238E27FC236}">
                <a16:creationId xmlns:a16="http://schemas.microsoft.com/office/drawing/2014/main" id="{0753B7E0-83E2-4220-90FD-67719634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10" y="954337"/>
            <a:ext cx="2853392" cy="28661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8B7A80-0A8A-4848-81DE-C73B739B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998" y="1184744"/>
            <a:ext cx="9381614" cy="4726478"/>
          </a:xfrm>
        </p:spPr>
        <p:txBody>
          <a:bodyPr>
            <a:normAutofit/>
          </a:bodyPr>
          <a:lstStyle/>
          <a:p>
            <a:pPr marL="180340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Imate radi pravljice? Katere pravljice poznate? </a:t>
            </a:r>
          </a:p>
          <a:p>
            <a:pPr marL="180340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katerimi besedami se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ponavadi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začnejo pravljice?</a:t>
            </a:r>
          </a:p>
          <a:p>
            <a:pPr marL="180340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Kakšen je konec v pravljicah?</a:t>
            </a:r>
          </a:p>
          <a:p>
            <a:pPr marL="180340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spomnite književnih oseb v pravljicah Rdeča kapica in Sneguljčica? Katere so dobre književne osebe in zakaj so take? Katere so slabe književne osebe in zakaj so take?</a:t>
            </a:r>
          </a:p>
          <a:p>
            <a:pPr marL="180340">
              <a:tabLst>
                <a:tab pos="180340" algn="l"/>
              </a:tabLst>
            </a:pPr>
            <a:endParaRPr lang="sl-SI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>
              <a:tabLst>
                <a:tab pos="180340" algn="l"/>
              </a:tabLst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  <a:tabLst>
                <a:tab pos="180340" algn="l"/>
              </a:tabLst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D052E3-2142-425D-8B19-3EF102D46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3" t="24232" r="49000" b="20685"/>
          <a:stretch/>
        </p:blipFill>
        <p:spPr>
          <a:xfrm>
            <a:off x="6520070" y="3219283"/>
            <a:ext cx="4595854" cy="322997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6ADED1E-AFEC-4EC8-B317-94F6D2B4F903}"/>
              </a:ext>
            </a:extLst>
          </p:cNvPr>
          <p:cNvSpPr txBox="1"/>
          <p:nvPr/>
        </p:nvSpPr>
        <p:spPr>
          <a:xfrm>
            <a:off x="4010108" y="4224130"/>
            <a:ext cx="16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PONOVIMO</a:t>
            </a:r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1B735202-B07B-4385-B07C-0A19C8FD6E64}"/>
              </a:ext>
            </a:extLst>
          </p:cNvPr>
          <p:cNvSpPr/>
          <p:nvPr/>
        </p:nvSpPr>
        <p:spPr>
          <a:xfrm>
            <a:off x="5800804" y="4197946"/>
            <a:ext cx="437322" cy="385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6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22D9E8-D27A-4E33-8F44-2D253245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340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Poznate pravljico, v kateri je morala deklica grah in lečo prebirati iz pepela? </a:t>
            </a:r>
          </a:p>
          <a:p>
            <a:pPr marL="0" indent="0">
              <a:buNone/>
              <a:tabLst>
                <a:tab pos="180340" algn="l"/>
              </a:tabLs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</a:rPr>
              <a:t>PRISLUHNI PRAVLJICI O PEPELKI 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</a:p>
          <a:p>
            <a:pPr marL="0" indent="0">
              <a:buNone/>
              <a:tabLst>
                <a:tab pos="180340" algn="l"/>
              </a:tabLst>
            </a:pP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https://www.youtube.com/watch?v=yx4FfrOGels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F3F56826-439E-4646-AB92-578CD1843068}"/>
              </a:ext>
            </a:extLst>
          </p:cNvPr>
          <p:cNvSpPr/>
          <p:nvPr/>
        </p:nvSpPr>
        <p:spPr>
          <a:xfrm rot="2824988">
            <a:off x="5920075" y="2874968"/>
            <a:ext cx="437322" cy="385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 descr="Konservatorij Maribor | Baletna pravljica PEPELKA">
            <a:extLst>
              <a:ext uri="{FF2B5EF4-FFF2-40B4-BE49-F238E27FC236}">
                <a16:creationId xmlns:a16="http://schemas.microsoft.com/office/drawing/2014/main" id="{25FB0ADE-5042-41A0-A925-E5A94BE2F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10" y="3429000"/>
            <a:ext cx="2265307" cy="2349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B5311D-D5F5-43D9-AB9A-D73E75F58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Vam je bila pravljica všeč? Zakaj?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 razumeli potek dogajanja?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Kdo je dal deklici ime Pepelka? Zakaj?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Kakšne so bile književne osebe?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Povejte, katere so dobre književne osebe zakaj tako mislite. 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Povejte, katere so slabe književne osebe in zakaj tako mislite. 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se v pravljici dogajali čudeži? Pripovedujte.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Kdaj se je pravljica dogajala?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Povejte, katere značilnosti pravljice smo zasledili v Pepelki.  </a:t>
            </a:r>
          </a:p>
          <a:p>
            <a:endParaRPr lang="sl-SI" dirty="0"/>
          </a:p>
        </p:txBody>
      </p:sp>
      <p:pic>
        <p:nvPicPr>
          <p:cNvPr id="3074" name="Picture 2" descr="Pepelka najbolj priljubljena - 24ur.com">
            <a:extLst>
              <a:ext uri="{FF2B5EF4-FFF2-40B4-BE49-F238E27FC236}">
                <a16:creationId xmlns:a16="http://schemas.microsoft.com/office/drawing/2014/main" id="{1611F169-BDA7-4D3D-9253-16A52ACB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75" y="1208598"/>
            <a:ext cx="2083074" cy="2402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5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ALI VESTE, DA JE PRAVLJICA O PEPELKI POSNETA KOT RISANKA? 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značba mesta za vsebino 2" descr="Seznam ikon z grafiko SmartArt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608676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FB61D4-478E-49CC-A069-6D4F09D2C4BA}"/>
              </a:ext>
            </a:extLst>
          </p:cNvPr>
          <p:cNvSpPr txBox="1"/>
          <p:nvPr/>
        </p:nvSpPr>
        <p:spPr>
          <a:xfrm>
            <a:off x="2274721" y="2332440"/>
            <a:ext cx="371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OGLEJ SI TUDI RISANKO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5453428-00A6-40EB-9622-AFBF68ED702E}"/>
              </a:ext>
            </a:extLst>
          </p:cNvPr>
          <p:cNvSpPr txBox="1"/>
          <p:nvPr/>
        </p:nvSpPr>
        <p:spPr>
          <a:xfrm>
            <a:off x="6313335" y="2218414"/>
            <a:ext cx="410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/>
              <a:t>DEL  </a:t>
            </a:r>
            <a:r>
              <a:rPr lang="sl-SI" dirty="0">
                <a:hlinkClick r:id="rId8"/>
              </a:rPr>
              <a:t>https://www.youtube.com/watch?v=lAKcDma7IvU&amp;t=539s</a:t>
            </a:r>
            <a:r>
              <a:rPr lang="sl-SI" dirty="0"/>
              <a:t> </a:t>
            </a:r>
          </a:p>
          <a:p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9A1A369-96DA-4EF7-B3A9-17FA7EEBFED9}"/>
              </a:ext>
            </a:extLst>
          </p:cNvPr>
          <p:cNvSpPr txBox="1"/>
          <p:nvPr/>
        </p:nvSpPr>
        <p:spPr>
          <a:xfrm>
            <a:off x="6313335" y="3439258"/>
            <a:ext cx="410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DEL </a:t>
            </a:r>
            <a:r>
              <a:rPr lang="sl-SI" dirty="0">
                <a:hlinkClick r:id="rId9"/>
              </a:rPr>
              <a:t>https://www.youtube.com/watch?v=aalu0Ewja0E</a:t>
            </a:r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E1A886D-2CD8-4F89-A965-959BD6A5FB97}"/>
              </a:ext>
            </a:extLst>
          </p:cNvPr>
          <p:cNvSpPr txBox="1"/>
          <p:nvPr/>
        </p:nvSpPr>
        <p:spPr>
          <a:xfrm>
            <a:off x="6313334" y="4658299"/>
            <a:ext cx="410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 DEL </a:t>
            </a:r>
            <a:r>
              <a:rPr lang="sl-SI" dirty="0">
                <a:hlinkClick r:id="rId10"/>
              </a:rPr>
              <a:t>https://www.youtube.com/watch?v=qRvmY3WerhM</a:t>
            </a:r>
            <a:r>
              <a:rPr lang="sl-SI" dirty="0"/>
              <a:t>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5B746B8-9B9C-499D-919E-6D40216F0393}"/>
              </a:ext>
            </a:extLst>
          </p:cNvPr>
          <p:cNvSpPr txBox="1"/>
          <p:nvPr/>
        </p:nvSpPr>
        <p:spPr>
          <a:xfrm>
            <a:off x="6281528" y="5598041"/>
            <a:ext cx="410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 DEL </a:t>
            </a:r>
            <a:r>
              <a:rPr lang="sl-SI" dirty="0">
                <a:hlinkClick r:id="rId11"/>
              </a:rPr>
              <a:t>https://www.youtube.com/watch?v=RDzscWd5f4M</a:t>
            </a:r>
            <a:endParaRPr lang="sl-SI" dirty="0"/>
          </a:p>
          <a:p>
            <a:endParaRPr lang="sl-SI" dirty="0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7441E4C2-D5FE-435E-A3AA-F126FEC78F7E}"/>
              </a:ext>
            </a:extLst>
          </p:cNvPr>
          <p:cNvSpPr/>
          <p:nvPr/>
        </p:nvSpPr>
        <p:spPr>
          <a:xfrm>
            <a:off x="5224007" y="2487463"/>
            <a:ext cx="871993" cy="6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Miselni oblaček: oblak 13">
            <a:extLst>
              <a:ext uri="{FF2B5EF4-FFF2-40B4-BE49-F238E27FC236}">
                <a16:creationId xmlns:a16="http://schemas.microsoft.com/office/drawing/2014/main" id="{FB819A7F-D625-4EE5-B4D1-AA66ACD952F0}"/>
              </a:ext>
            </a:extLst>
          </p:cNvPr>
          <p:cNvSpPr/>
          <p:nvPr/>
        </p:nvSpPr>
        <p:spPr>
          <a:xfrm>
            <a:off x="67585" y="3365503"/>
            <a:ext cx="3713259" cy="2973787"/>
          </a:xfrm>
          <a:prstGeom prst="cloudCallout">
            <a:avLst>
              <a:gd name="adj1" fmla="val -48242"/>
              <a:gd name="adj2" fmla="val 66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99AF45C-B595-4156-B969-BF9CC99CB0F4}"/>
              </a:ext>
            </a:extLst>
          </p:cNvPr>
          <p:cNvSpPr txBox="1"/>
          <p:nvPr/>
        </p:nvSpPr>
        <p:spPr>
          <a:xfrm>
            <a:off x="67585" y="4242801"/>
            <a:ext cx="384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/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Vam je bila risanka všeč? Zakaj?</a:t>
            </a:r>
          </a:p>
          <a:p>
            <a:pPr marL="180340"/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 razumeli potek dogajanja? Česa niste razumeli?</a:t>
            </a:r>
          </a:p>
          <a:p>
            <a:pPr marL="180340"/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 mislite, kaj je značilno za risanko?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značba mesta vsebine 10">
            <a:extLst>
              <a:ext uri="{FF2B5EF4-FFF2-40B4-BE49-F238E27FC236}">
                <a16:creationId xmlns:a16="http://schemas.microsoft.com/office/drawing/2014/main" id="{45A5F7A2-1660-46FC-B7CD-68A795FC5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610668"/>
              </p:ext>
            </p:extLst>
          </p:nvPr>
        </p:nvGraphicFramePr>
        <p:xfrm>
          <a:off x="2003730" y="1494845"/>
          <a:ext cx="8420430" cy="4913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24508">
                  <a:extLst>
                    <a:ext uri="{9D8B030D-6E8A-4147-A177-3AD203B41FA5}">
                      <a16:colId xmlns:a16="http://schemas.microsoft.com/office/drawing/2014/main" val="2602387415"/>
                    </a:ext>
                  </a:extLst>
                </a:gridCol>
                <a:gridCol w="4395922">
                  <a:extLst>
                    <a:ext uri="{9D8B030D-6E8A-4147-A177-3AD203B41FA5}">
                      <a16:colId xmlns:a16="http://schemas.microsoft.com/office/drawing/2014/main" val="1135177711"/>
                    </a:ext>
                  </a:extLst>
                </a:gridCol>
              </a:tblGrid>
              <a:tr h="197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PRAVLJICA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RISANKA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879271"/>
                  </a:ext>
                </a:extLst>
              </a:tr>
              <a:tr h="197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Naslov pravljice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Naslov risanke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478120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Kako je živela Pepelka, ko je njena mama še živela?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Kako je živela Pepelka, ko je njena mama še živela?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381596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Kako opisuje pravljica mačeho in hudobni polsestri?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Kakšni sta bili polsestri in mačeha v risanki?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732551"/>
                  </a:ext>
                </a:extLst>
              </a:tr>
              <a:tr h="621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Ali je oče vedel, kako so mačeha in polsestri ravnale s Pepelko?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Pa v risanki?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67967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Oče se odpravlja na potovanje. Kaj si deklice želijo?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Pa deklice v risanki?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218007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Kdo »skrbi« za Pepelko v pravljici?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In kdo skrbi za Pepelko v risanki?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636672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Kaj vse je drevo storilo za Pepelko?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Kaj vse je dobra vila storila za Pepelko?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92180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Povejte, kako so se polsestri in Pepelka pripravljale na ples.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Povejte, kako so se polsestri in Pepelka pripravljale na ples.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4569137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Kako je bilo s plesom, princem in Pepelko v pravljici?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In kako je bilo v risanki?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040501"/>
                  </a:ext>
                </a:extLst>
              </a:tr>
              <a:tr h="40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Kakšen je bil čeveljček v pravljici?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Kakšen je bil čeveljček v risanki?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892348"/>
                  </a:ext>
                </a:extLst>
              </a:tr>
              <a:tr h="621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Kako sta bili hudobni sestri kaznovani</a:t>
                      </a:r>
                    </a:p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>
                          <a:effectLst/>
                        </a:rPr>
                        <a:t>v pravljici?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 dirty="0">
                          <a:effectLst/>
                        </a:rPr>
                        <a:t>Kako sta bili hudobni sestri kaznovani </a:t>
                      </a:r>
                    </a:p>
                    <a:p>
                      <a:pPr>
                        <a:lnSpc>
                          <a:spcPct val="107000"/>
                        </a:lnSpc>
                        <a:tabLst>
                          <a:tab pos="342900" algn="l"/>
                        </a:tabLst>
                      </a:pPr>
                      <a:r>
                        <a:rPr lang="sl-SI" sz="1200" dirty="0">
                          <a:effectLst/>
                        </a:rPr>
                        <a:t>v risanki?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675479"/>
                  </a:ext>
                </a:extLst>
              </a:tr>
            </a:tbl>
          </a:graphicData>
        </a:graphic>
      </p:graphicFrame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2BBC74C-DC87-4E45-93A4-80E894BFD48E}"/>
              </a:ext>
            </a:extLst>
          </p:cNvPr>
          <p:cNvSpPr txBox="1"/>
          <p:nvPr/>
        </p:nvSpPr>
        <p:spPr>
          <a:xfrm>
            <a:off x="1802033" y="682862"/>
            <a:ext cx="989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PRIMERJAVA KNJIGE IN RISANKE   </a:t>
            </a:r>
            <a:r>
              <a:rPr lang="sl-SI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(ustno odgovori da ugotoviš, če se risanka in pravljica razlikujeta)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4033318"/>
      </p:ext>
    </p:extLst>
  </p:cSld>
  <p:clrMapOvr>
    <a:masterClrMapping/>
  </p:clrMapOvr>
</p:sld>
</file>

<file path=ppt/theme/theme1.xml><?xml version="1.0" encoding="utf-8"?>
<a:theme xmlns:a="http://schemas.openxmlformats.org/drawingml/2006/main" name="Mehurčki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dogodka z mehurčki</Template>
  <TotalTime>28</TotalTime>
  <Words>486</Words>
  <Application>Microsoft Office PowerPoint</Application>
  <PresentationFormat>Širokozaslonsko</PresentationFormat>
  <Paragraphs>60</Paragraphs>
  <Slides>6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Mehurčki</vt:lpstr>
      <vt:lpstr>PRAVLJICA : PEPELKA </vt:lpstr>
      <vt:lpstr>PowerPointova predstavitev</vt:lpstr>
      <vt:lpstr>PowerPointova predstavitev</vt:lpstr>
      <vt:lpstr>PowerPointova predstavitev</vt:lpstr>
      <vt:lpstr>ALI VESTE, DA JE PRAVLJICA O PEPELKI POSNETA KOT RISANKA?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PRAVLJICA : PEPELKA </dc:title>
  <dc:creator>bla blabla</dc:creator>
  <cp:lastModifiedBy>bla blabla</cp:lastModifiedBy>
  <cp:revision>1</cp:revision>
  <dcterms:created xsi:type="dcterms:W3CDTF">2022-02-16T13:47:51Z</dcterms:created>
  <dcterms:modified xsi:type="dcterms:W3CDTF">2022-02-16T14:16:33Z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