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0" r:id="rId8"/>
    <p:sldId id="264"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0" autoAdjust="0"/>
    <p:restoredTop sz="94660"/>
  </p:normalViewPr>
  <p:slideViewPr>
    <p:cSldViewPr snapToGrid="0">
      <p:cViewPr varScale="1">
        <p:scale>
          <a:sx n="92" d="100"/>
          <a:sy n="92" d="100"/>
        </p:scale>
        <p:origin x="82"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l-SI"/>
              <a:t>Kliknite, če želite urediti slog naslova matrice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215839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E5857F12-1C14-4243-96E4-1C5A6EE44B65}" type="datetimeFigureOut">
              <a:rPr lang="sl-SI" smtClean="0"/>
              <a:t>15. 02. 2022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11072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l-SI"/>
              <a:t>Kliknite, če želite urediti slog naslova matrice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4" name="Date Placeholder 3"/>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4208811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l-SI"/>
              <a:t>Kliknite, če želite urediti slog naslova matrice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l-SI"/>
              <a:t>Uredite sloge besedila matrice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4" name="Date Placeholder 3"/>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75F6F-53F9-4C8F-B486-0E95D01672D4}" type="slidenum">
              <a:rPr lang="sl-SI" smtClean="0"/>
              <a:t>‹#›</a:t>
            </a:fld>
            <a:endParaRPr lang="sl-SI"/>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40944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441722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a:t>Kliknite, če želite urediti slog naslova matrice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857F12-1C14-4243-96E4-1C5A6EE44B65}" type="datetimeFigureOut">
              <a:rPr lang="sl-SI" smtClean="0"/>
              <a:t>15. 02. 2022</a:t>
            </a:fld>
            <a:endParaRPr lang="sl-SI"/>
          </a:p>
        </p:txBody>
      </p:sp>
      <p:sp>
        <p:nvSpPr>
          <p:cNvPr id="4"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2173348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a:t>Kliknite, če želite urediti slog naslova matrice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857F12-1C14-4243-96E4-1C5A6EE44B65}" type="datetimeFigureOut">
              <a:rPr lang="sl-SI" smtClean="0"/>
              <a:t>15. 02. 2022</a:t>
            </a:fld>
            <a:endParaRPr lang="sl-SI"/>
          </a:p>
        </p:txBody>
      </p:sp>
      <p:sp>
        <p:nvSpPr>
          <p:cNvPr id="4"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389336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nchorCtr="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776222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407616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3"/>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405281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83801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E5857F12-1C14-4243-96E4-1C5A6EE44B65}" type="datetimeFigureOut">
              <a:rPr lang="sl-SI" smtClean="0"/>
              <a:t>15. 02. 2022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236122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E5857F12-1C14-4243-96E4-1C5A6EE44B65}" type="datetimeFigureOut">
              <a:rPr lang="sl-SI" smtClean="0"/>
              <a:t>15. 02. 2022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416399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7" name="Date Placeholder 2"/>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3"/>
          <p:cNvSpPr>
            <a:spLocks noGrp="1"/>
          </p:cNvSpPr>
          <p:nvPr>
            <p:ph type="ftr" sz="quarter" idx="11"/>
          </p:nvPr>
        </p:nvSpPr>
        <p:spPr/>
        <p:txBody>
          <a:bodyPr/>
          <a:lstStyle/>
          <a:p>
            <a:endParaRPr lang="sl-SI"/>
          </a:p>
        </p:txBody>
      </p:sp>
      <p:sp>
        <p:nvSpPr>
          <p:cNvPr id="6" name="Slide Number Placeholder 4"/>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230813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2"/>
          <p:cNvSpPr>
            <a:spLocks noGrp="1"/>
          </p:cNvSpPr>
          <p:nvPr>
            <p:ph type="ftr" sz="quarter" idx="11"/>
          </p:nvPr>
        </p:nvSpPr>
        <p:spPr/>
        <p:txBody>
          <a:bodyPr/>
          <a:lstStyle/>
          <a:p>
            <a:endParaRPr lang="sl-SI"/>
          </a:p>
        </p:txBody>
      </p:sp>
      <p:sp>
        <p:nvSpPr>
          <p:cNvPr id="6" name="Slide Number Placeholder 3"/>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189896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7" name="Date Placeholder 4"/>
          <p:cNvSpPr>
            <a:spLocks noGrp="1"/>
          </p:cNvSpPr>
          <p:nvPr>
            <p:ph type="dt" sz="half" idx="10"/>
          </p:nvPr>
        </p:nvSpPr>
        <p:spPr/>
        <p:txBody>
          <a:bodyPr/>
          <a:lstStyle/>
          <a:p>
            <a:fld id="{E5857F12-1C14-4243-96E4-1C5A6EE44B65}" type="datetimeFigureOut">
              <a:rPr lang="sl-SI" smtClean="0"/>
              <a:t>15. 02. 2022</a:t>
            </a:fld>
            <a:endParaRPr lang="sl-SI"/>
          </a:p>
        </p:txBody>
      </p:sp>
      <p:sp>
        <p:nvSpPr>
          <p:cNvPr id="5" name="Footer Placeholder 5"/>
          <p:cNvSpPr>
            <a:spLocks noGrp="1"/>
          </p:cNvSpPr>
          <p:nvPr>
            <p:ph type="ftr" sz="quarter" idx="11"/>
          </p:nvPr>
        </p:nvSpPr>
        <p:spPr/>
        <p:txBody>
          <a:bodyPr/>
          <a:lstStyle/>
          <a:p>
            <a:endParaRPr lang="sl-SI"/>
          </a:p>
        </p:txBody>
      </p:sp>
      <p:sp>
        <p:nvSpPr>
          <p:cNvPr id="6" name="Slide Number Placeholder 6"/>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149244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E5857F12-1C14-4243-96E4-1C5A6EE44B65}" type="datetimeFigureOut">
              <a:rPr lang="sl-SI" smtClean="0"/>
              <a:t>15. 02. 2022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4675F6F-53F9-4C8F-B486-0E95D01672D4}" type="slidenum">
              <a:rPr lang="sl-SI" smtClean="0"/>
              <a:t>‹#›</a:t>
            </a:fld>
            <a:endParaRPr lang="sl-SI"/>
          </a:p>
        </p:txBody>
      </p:sp>
    </p:spTree>
    <p:extLst>
      <p:ext uri="{BB962C8B-B14F-4D97-AF65-F5344CB8AC3E}">
        <p14:creationId xmlns:p14="http://schemas.microsoft.com/office/powerpoint/2010/main" val="179922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857F12-1C14-4243-96E4-1C5A6EE44B65}" type="datetimeFigureOut">
              <a:rPr lang="sl-SI" smtClean="0"/>
              <a:t>15. 02. 2022</a:t>
            </a:fld>
            <a:endParaRPr lang="sl-SI"/>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l-SI"/>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4675F6F-53F9-4C8F-B486-0E95D01672D4}" type="slidenum">
              <a:rPr lang="sl-SI" smtClean="0"/>
              <a:t>‹#›</a:t>
            </a:fld>
            <a:endParaRPr lang="sl-SI"/>
          </a:p>
        </p:txBody>
      </p:sp>
    </p:spTree>
    <p:extLst>
      <p:ext uri="{BB962C8B-B14F-4D97-AF65-F5344CB8AC3E}">
        <p14:creationId xmlns:p14="http://schemas.microsoft.com/office/powerpoint/2010/main" val="1019547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060FB9-5EE9-4768-915E-14F872B9B338}"/>
              </a:ext>
            </a:extLst>
          </p:cNvPr>
          <p:cNvSpPr>
            <a:spLocks noGrp="1"/>
          </p:cNvSpPr>
          <p:nvPr>
            <p:ph type="ctrTitle"/>
          </p:nvPr>
        </p:nvSpPr>
        <p:spPr/>
        <p:txBody>
          <a:bodyPr/>
          <a:lstStyle/>
          <a:p>
            <a:r>
              <a:rPr lang="sl-SI" dirty="0"/>
              <a:t>PREVOZNA SREDSTVA NEKOČ</a:t>
            </a:r>
          </a:p>
        </p:txBody>
      </p:sp>
      <p:sp>
        <p:nvSpPr>
          <p:cNvPr id="3" name="Podnaslov 2">
            <a:extLst>
              <a:ext uri="{FF2B5EF4-FFF2-40B4-BE49-F238E27FC236}">
                <a16:creationId xmlns:a16="http://schemas.microsoft.com/office/drawing/2014/main" id="{0E6A2A12-6D68-4BE1-967B-B8C72A2AB9D3}"/>
              </a:ext>
            </a:extLst>
          </p:cNvPr>
          <p:cNvSpPr>
            <a:spLocks noGrp="1"/>
          </p:cNvSpPr>
          <p:nvPr>
            <p:ph type="subTitle" idx="1"/>
          </p:nvPr>
        </p:nvSpPr>
        <p:spPr/>
        <p:txBody>
          <a:bodyPr/>
          <a:lstStyle/>
          <a:p>
            <a:endParaRPr lang="sl-SI"/>
          </a:p>
        </p:txBody>
      </p:sp>
    </p:spTree>
    <p:extLst>
      <p:ext uri="{BB962C8B-B14F-4D97-AF65-F5344CB8AC3E}">
        <p14:creationId xmlns:p14="http://schemas.microsoft.com/office/powerpoint/2010/main" val="381225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a:extLst>
              <a:ext uri="{FF2B5EF4-FFF2-40B4-BE49-F238E27FC236}">
                <a16:creationId xmlns:a16="http://schemas.microsoft.com/office/drawing/2014/main" id="{A7935CA6-95DB-4DB2-95C1-2EA1E4D1597C}"/>
              </a:ext>
            </a:extLst>
          </p:cNvPr>
          <p:cNvPicPr>
            <a:picLocks noGrp="1" noChangeAspect="1"/>
          </p:cNvPicPr>
          <p:nvPr>
            <p:ph idx="1"/>
          </p:nvPr>
        </p:nvPicPr>
        <p:blipFill rotWithShape="1">
          <a:blip r:embed="rId2"/>
          <a:srcRect l="30420" t="9963" r="30701" b="17734"/>
          <a:stretch/>
        </p:blipFill>
        <p:spPr>
          <a:xfrm>
            <a:off x="147483" y="45215"/>
            <a:ext cx="4852220" cy="6767569"/>
          </a:xfrm>
          <a:prstGeom prst="rect">
            <a:avLst/>
          </a:prstGeom>
        </p:spPr>
      </p:pic>
      <p:sp>
        <p:nvSpPr>
          <p:cNvPr id="5" name="PoljeZBesedilom 4">
            <a:extLst>
              <a:ext uri="{FF2B5EF4-FFF2-40B4-BE49-F238E27FC236}">
                <a16:creationId xmlns:a16="http://schemas.microsoft.com/office/drawing/2014/main" id="{6D2310A7-E553-4AD1-AC0D-930AC86F0AD9}"/>
              </a:ext>
            </a:extLst>
          </p:cNvPr>
          <p:cNvSpPr txBox="1"/>
          <p:nvPr/>
        </p:nvSpPr>
        <p:spPr>
          <a:xfrm>
            <a:off x="5766619" y="1002890"/>
            <a:ext cx="5029200" cy="3693319"/>
          </a:xfrm>
          <a:prstGeom prst="rect">
            <a:avLst/>
          </a:prstGeom>
          <a:noFill/>
        </p:spPr>
        <p:txBody>
          <a:bodyPr wrap="square" rtlCol="0">
            <a:spAutoFit/>
          </a:bodyPr>
          <a:lstStyle/>
          <a:p>
            <a:pPr marL="285750" indent="-285750">
              <a:buFont typeface="Arial" panose="020B0604020202020204" pitchFamily="34" charset="0"/>
              <a:buChar char="•"/>
            </a:pPr>
            <a:r>
              <a:rPr lang="sl-SI" dirty="0"/>
              <a:t>Kako rečemo prevoznemu sredstvu na sliki?     (KONJSKA VPREGA)</a:t>
            </a:r>
          </a:p>
          <a:p>
            <a:endParaRPr lang="sl-SI" dirty="0"/>
          </a:p>
          <a:p>
            <a:pPr marL="285750" indent="-285750">
              <a:buFont typeface="Arial" panose="020B0604020202020204" pitchFamily="34" charset="0"/>
              <a:buChar char="•"/>
            </a:pPr>
            <a:r>
              <a:rPr lang="sl-SI" dirty="0"/>
              <a:t>Si znaš predstavljati drugi del vozila, ki manjka?</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Kakšna je ulica?</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Katera prometna pravila veljajo za pešce in katera za voznike? </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Ali na sliki tudi velja pravilo: Cesta ni igrišče!</a:t>
            </a:r>
          </a:p>
        </p:txBody>
      </p:sp>
    </p:spTree>
    <p:extLst>
      <p:ext uri="{BB962C8B-B14F-4D97-AF65-F5344CB8AC3E}">
        <p14:creationId xmlns:p14="http://schemas.microsoft.com/office/powerpoint/2010/main" val="160403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a:extLst>
              <a:ext uri="{FF2B5EF4-FFF2-40B4-BE49-F238E27FC236}">
                <a16:creationId xmlns:a16="http://schemas.microsoft.com/office/drawing/2014/main" id="{6603B7EA-4D09-41A6-AF4C-7C5CCB94F8E2}"/>
              </a:ext>
            </a:extLst>
          </p:cNvPr>
          <p:cNvPicPr>
            <a:picLocks noGrp="1" noChangeAspect="1"/>
          </p:cNvPicPr>
          <p:nvPr>
            <p:ph idx="1"/>
          </p:nvPr>
        </p:nvPicPr>
        <p:blipFill rotWithShape="1">
          <a:blip r:embed="rId2"/>
          <a:srcRect l="34012" t="49500" r="34616" b="32925"/>
          <a:stretch/>
        </p:blipFill>
        <p:spPr>
          <a:xfrm>
            <a:off x="2816941" y="201428"/>
            <a:ext cx="6037399" cy="2536723"/>
          </a:xfrm>
          <a:prstGeom prst="rect">
            <a:avLst/>
          </a:prstGeom>
        </p:spPr>
      </p:pic>
      <p:cxnSp>
        <p:nvCxnSpPr>
          <p:cNvPr id="3" name="Raven puščični povezovalnik 2">
            <a:extLst>
              <a:ext uri="{FF2B5EF4-FFF2-40B4-BE49-F238E27FC236}">
                <a16:creationId xmlns:a16="http://schemas.microsoft.com/office/drawing/2014/main" id="{AE9CB9C8-3633-424A-B0B3-C8D86EE326CF}"/>
              </a:ext>
            </a:extLst>
          </p:cNvPr>
          <p:cNvCxnSpPr/>
          <p:nvPr/>
        </p:nvCxnSpPr>
        <p:spPr>
          <a:xfrm flipH="1">
            <a:off x="1911927" y="1712422"/>
            <a:ext cx="1305098" cy="178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PoljeZBesedilom 4">
            <a:extLst>
              <a:ext uri="{FF2B5EF4-FFF2-40B4-BE49-F238E27FC236}">
                <a16:creationId xmlns:a16="http://schemas.microsoft.com/office/drawing/2014/main" id="{685405A4-38D6-46C4-B404-4BA6C7280B01}"/>
              </a:ext>
            </a:extLst>
          </p:cNvPr>
          <p:cNvSpPr txBox="1"/>
          <p:nvPr/>
        </p:nvSpPr>
        <p:spPr>
          <a:xfrm>
            <a:off x="1147156" y="3532909"/>
            <a:ext cx="1911928" cy="369332"/>
          </a:xfrm>
          <a:prstGeom prst="rect">
            <a:avLst/>
          </a:prstGeom>
          <a:noFill/>
        </p:spPr>
        <p:txBody>
          <a:bodyPr wrap="square" rtlCol="0">
            <a:spAutoFit/>
          </a:bodyPr>
          <a:lstStyle/>
          <a:p>
            <a:r>
              <a:rPr lang="sl-SI" dirty="0"/>
              <a:t>KOLO</a:t>
            </a:r>
          </a:p>
        </p:txBody>
      </p:sp>
      <p:cxnSp>
        <p:nvCxnSpPr>
          <p:cNvPr id="9" name="Raven puščični povezovalnik 8">
            <a:extLst>
              <a:ext uri="{FF2B5EF4-FFF2-40B4-BE49-F238E27FC236}">
                <a16:creationId xmlns:a16="http://schemas.microsoft.com/office/drawing/2014/main" id="{9E4AA885-3743-40B5-8315-87231EEA4F26}"/>
              </a:ext>
            </a:extLst>
          </p:cNvPr>
          <p:cNvCxnSpPr>
            <a:cxnSpLocks/>
          </p:cNvCxnSpPr>
          <p:nvPr/>
        </p:nvCxnSpPr>
        <p:spPr>
          <a:xfrm>
            <a:off x="8265621" y="2928851"/>
            <a:ext cx="1169324" cy="1385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PoljeZBesedilom 10">
            <a:extLst>
              <a:ext uri="{FF2B5EF4-FFF2-40B4-BE49-F238E27FC236}">
                <a16:creationId xmlns:a16="http://schemas.microsoft.com/office/drawing/2014/main" id="{689728DF-9C3A-4173-A94F-2918FFEE23D9}"/>
              </a:ext>
            </a:extLst>
          </p:cNvPr>
          <p:cNvSpPr txBox="1"/>
          <p:nvPr/>
        </p:nvSpPr>
        <p:spPr>
          <a:xfrm>
            <a:off x="8850283" y="4314305"/>
            <a:ext cx="1911928" cy="646331"/>
          </a:xfrm>
          <a:prstGeom prst="rect">
            <a:avLst/>
          </a:prstGeom>
          <a:noFill/>
        </p:spPr>
        <p:txBody>
          <a:bodyPr wrap="square" rtlCol="0">
            <a:spAutoFit/>
          </a:bodyPr>
          <a:lstStyle/>
          <a:p>
            <a:r>
              <a:rPr lang="sl-SI" dirty="0"/>
              <a:t>PARNA LOKOMOTIVA</a:t>
            </a:r>
          </a:p>
        </p:txBody>
      </p:sp>
    </p:spTree>
    <p:extLst>
      <p:ext uri="{BB962C8B-B14F-4D97-AF65-F5344CB8AC3E}">
        <p14:creationId xmlns:p14="http://schemas.microsoft.com/office/powerpoint/2010/main" val="217598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8485A2-8008-40B9-98B6-1647DFDE6416}"/>
              </a:ext>
            </a:extLst>
          </p:cNvPr>
          <p:cNvSpPr>
            <a:spLocks noGrp="1"/>
          </p:cNvSpPr>
          <p:nvPr>
            <p:ph type="title"/>
          </p:nvPr>
        </p:nvSpPr>
        <p:spPr/>
        <p:txBody>
          <a:bodyPr/>
          <a:lstStyle/>
          <a:p>
            <a:r>
              <a:rPr lang="sl-SI" sz="3200" b="1" dirty="0">
                <a:effectLst>
                  <a:outerShdw blurRad="38100" dist="38100" dir="2700000" algn="tl">
                    <a:srgbClr val="000000">
                      <a:alpha val="43137"/>
                    </a:srgbClr>
                  </a:outerShdw>
                </a:effectLst>
              </a:rPr>
              <a:t>PREVOZNA SREDSTVA</a:t>
            </a:r>
          </a:p>
        </p:txBody>
      </p:sp>
      <p:pic>
        <p:nvPicPr>
          <p:cNvPr id="10" name="Slika 9">
            <a:extLst>
              <a:ext uri="{FF2B5EF4-FFF2-40B4-BE49-F238E27FC236}">
                <a16:creationId xmlns:a16="http://schemas.microsoft.com/office/drawing/2014/main" id="{391F3E46-F772-4EBA-9108-E793B0116D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7981" y="2350691"/>
            <a:ext cx="2771140" cy="1614805"/>
          </a:xfrm>
          <a:prstGeom prst="rect">
            <a:avLst/>
          </a:prstGeom>
          <a:noFill/>
        </p:spPr>
      </p:pic>
      <p:sp>
        <p:nvSpPr>
          <p:cNvPr id="8" name="PoljeZBesedilom 7">
            <a:extLst>
              <a:ext uri="{FF2B5EF4-FFF2-40B4-BE49-F238E27FC236}">
                <a16:creationId xmlns:a16="http://schemas.microsoft.com/office/drawing/2014/main" id="{3F1EEAF8-C38C-4065-A346-64F7C2AE7E82}"/>
              </a:ext>
            </a:extLst>
          </p:cNvPr>
          <p:cNvSpPr txBox="1"/>
          <p:nvPr/>
        </p:nvSpPr>
        <p:spPr>
          <a:xfrm>
            <a:off x="2986682" y="1242994"/>
            <a:ext cx="2771140" cy="3693319"/>
          </a:xfrm>
          <a:prstGeom prst="rect">
            <a:avLst/>
          </a:prstGeom>
          <a:noFill/>
        </p:spPr>
        <p:txBody>
          <a:bodyPr wrap="square" rtlCol="0">
            <a:spAutoFit/>
          </a:bodyPr>
          <a:lstStyle/>
          <a:p>
            <a:r>
              <a:rPr lang="sl-SI" dirty="0"/>
              <a:t>To je </a:t>
            </a:r>
            <a:r>
              <a:rPr lang="sl-SI" b="1" dirty="0"/>
              <a:t>cepelin</a:t>
            </a:r>
            <a:r>
              <a:rPr lang="sl-SI" dirty="0"/>
              <a:t>. Prvi cepelin je poletel leta 1900. To je zračno vozilo. Uporabljali so ga tudi za prevažanje potnikov. Danes ga uporabljajo znanstveniki le še za raziskovanja. Cepelin lahko leti, ker je njegov trup napolnjen s plinom, ki se imenuje vodik.</a:t>
            </a:r>
          </a:p>
        </p:txBody>
      </p:sp>
      <p:pic>
        <p:nvPicPr>
          <p:cNvPr id="12" name="Slika 11">
            <a:extLst>
              <a:ext uri="{FF2B5EF4-FFF2-40B4-BE49-F238E27FC236}">
                <a16:creationId xmlns:a16="http://schemas.microsoft.com/office/drawing/2014/main" id="{30A3C5C2-6239-4D53-808A-42A0B763F0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13811"/>
            <a:ext cx="2771140" cy="1751684"/>
          </a:xfrm>
          <a:prstGeom prst="rect">
            <a:avLst/>
          </a:prstGeom>
          <a:noFill/>
        </p:spPr>
      </p:pic>
      <p:sp>
        <p:nvSpPr>
          <p:cNvPr id="9" name="PoljeZBesedilom 8">
            <a:extLst>
              <a:ext uri="{FF2B5EF4-FFF2-40B4-BE49-F238E27FC236}">
                <a16:creationId xmlns:a16="http://schemas.microsoft.com/office/drawing/2014/main" id="{DC8C807B-0FF3-48BE-825B-51646FEB9DA2}"/>
              </a:ext>
            </a:extLst>
          </p:cNvPr>
          <p:cNvSpPr txBox="1"/>
          <p:nvPr/>
        </p:nvSpPr>
        <p:spPr>
          <a:xfrm>
            <a:off x="9003442" y="1242994"/>
            <a:ext cx="2771140" cy="3970318"/>
          </a:xfrm>
          <a:prstGeom prst="rect">
            <a:avLst/>
          </a:prstGeom>
          <a:noFill/>
        </p:spPr>
        <p:txBody>
          <a:bodyPr wrap="square" rtlCol="0">
            <a:spAutoFit/>
          </a:bodyPr>
          <a:lstStyle/>
          <a:p>
            <a:r>
              <a:rPr lang="sl-SI" dirty="0"/>
              <a:t>To je </a:t>
            </a:r>
            <a:r>
              <a:rPr lang="sl-SI" b="1" dirty="0"/>
              <a:t>kočija</a:t>
            </a:r>
            <a:r>
              <a:rPr lang="sl-SI" dirty="0"/>
              <a:t>. Je kopensko prevozno sredstvo. Ima štiri kolesa. Vlečejo jo konji. Oseba, ki vozi kočijo, se imenuje kočijaž. Najprej kočije niso imele streh. Zaradi prahu, so kasneje kočijam naredili strehe. Uporabljali so jo za prevažanje potnikov in tovora.</a:t>
            </a:r>
          </a:p>
          <a:p>
            <a:endParaRPr lang="sl-SI" dirty="0"/>
          </a:p>
        </p:txBody>
      </p:sp>
    </p:spTree>
    <p:extLst>
      <p:ext uri="{BB962C8B-B14F-4D97-AF65-F5344CB8AC3E}">
        <p14:creationId xmlns:p14="http://schemas.microsoft.com/office/powerpoint/2010/main" val="215174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6336EC57-39D9-4ED0-A829-9943283547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8296" y="1986755"/>
            <a:ext cx="2409825" cy="2075815"/>
          </a:xfrm>
          <a:prstGeom prst="rect">
            <a:avLst/>
          </a:prstGeom>
          <a:noFill/>
        </p:spPr>
      </p:pic>
      <p:sp>
        <p:nvSpPr>
          <p:cNvPr id="5" name="PoljeZBesedilom 4">
            <a:extLst>
              <a:ext uri="{FF2B5EF4-FFF2-40B4-BE49-F238E27FC236}">
                <a16:creationId xmlns:a16="http://schemas.microsoft.com/office/drawing/2014/main" id="{FA210C53-7D2D-41E7-8A59-F24340B06107}"/>
              </a:ext>
            </a:extLst>
          </p:cNvPr>
          <p:cNvSpPr txBox="1"/>
          <p:nvPr/>
        </p:nvSpPr>
        <p:spPr>
          <a:xfrm>
            <a:off x="2999874" y="1443789"/>
            <a:ext cx="2791326" cy="3139321"/>
          </a:xfrm>
          <a:prstGeom prst="rect">
            <a:avLst/>
          </a:prstGeom>
          <a:noFill/>
        </p:spPr>
        <p:txBody>
          <a:bodyPr wrap="square" rtlCol="0">
            <a:spAutoFit/>
          </a:bodyPr>
          <a:lstStyle/>
          <a:p>
            <a:r>
              <a:rPr lang="sl-SI" dirty="0"/>
              <a:t>Prvi vlak</a:t>
            </a:r>
            <a:r>
              <a:rPr lang="sl-SI" b="1" dirty="0"/>
              <a:t>i</a:t>
            </a:r>
            <a:r>
              <a:rPr lang="sl-SI" dirty="0"/>
              <a:t> so bili vlečeni z vrvjo in s konji. Na sliki  je </a:t>
            </a:r>
            <a:r>
              <a:rPr lang="sl-SI" b="1" dirty="0"/>
              <a:t>parna lokomotiva</a:t>
            </a:r>
            <a:r>
              <a:rPr lang="sl-SI" dirty="0"/>
              <a:t>, ki je vlekla vagone. Delovala je na vodno paro. Prvo so jo izdelali v Angliji. Včasih je prevažala potnike in tovor. Danes jo uporabljajo  le še za prevažanje turistov.</a:t>
            </a:r>
          </a:p>
        </p:txBody>
      </p:sp>
      <p:pic>
        <p:nvPicPr>
          <p:cNvPr id="6" name="Slika 5">
            <a:extLst>
              <a:ext uri="{FF2B5EF4-FFF2-40B4-BE49-F238E27FC236}">
                <a16:creationId xmlns:a16="http://schemas.microsoft.com/office/drawing/2014/main" id="{B526A2EF-E41F-4AA2-A2E2-ABF96F3115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15889" y="2157570"/>
            <a:ext cx="2857500" cy="1905000"/>
          </a:xfrm>
          <a:prstGeom prst="rect">
            <a:avLst/>
          </a:prstGeom>
          <a:noFill/>
        </p:spPr>
      </p:pic>
      <p:sp>
        <p:nvSpPr>
          <p:cNvPr id="7" name="PoljeZBesedilom 6">
            <a:extLst>
              <a:ext uri="{FF2B5EF4-FFF2-40B4-BE49-F238E27FC236}">
                <a16:creationId xmlns:a16="http://schemas.microsoft.com/office/drawing/2014/main" id="{8E588930-F507-48C6-B8E3-6EBA00637CCA}"/>
              </a:ext>
            </a:extLst>
          </p:cNvPr>
          <p:cNvSpPr txBox="1"/>
          <p:nvPr/>
        </p:nvSpPr>
        <p:spPr>
          <a:xfrm>
            <a:off x="9673389" y="1443789"/>
            <a:ext cx="1925053" cy="3416320"/>
          </a:xfrm>
          <a:prstGeom prst="rect">
            <a:avLst/>
          </a:prstGeom>
          <a:noFill/>
        </p:spPr>
        <p:txBody>
          <a:bodyPr wrap="square" rtlCol="0">
            <a:spAutoFit/>
          </a:bodyPr>
          <a:lstStyle/>
          <a:p>
            <a:r>
              <a:rPr lang="sl-SI" dirty="0"/>
              <a:t>To je </a:t>
            </a:r>
            <a:r>
              <a:rPr lang="sl-SI" b="1" dirty="0"/>
              <a:t>parnik</a:t>
            </a:r>
            <a:r>
              <a:rPr lang="sl-SI" dirty="0"/>
              <a:t>. Parnik je vodno vozilo. Poganjala ga je para. Z njim so prevažali potnike in tovor po morju, rekah in oceanih. Eden najbolj znanih parnikov je bil </a:t>
            </a:r>
            <a:r>
              <a:rPr lang="sl-SI" dirty="0" err="1"/>
              <a:t>Titanik</a:t>
            </a:r>
            <a:r>
              <a:rPr lang="sl-SI" dirty="0"/>
              <a:t>.</a:t>
            </a:r>
          </a:p>
        </p:txBody>
      </p:sp>
    </p:spTree>
    <p:extLst>
      <p:ext uri="{BB962C8B-B14F-4D97-AF65-F5344CB8AC3E}">
        <p14:creationId xmlns:p14="http://schemas.microsoft.com/office/powerpoint/2010/main" val="224393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31694045-897A-49A9-9500-C9F07B5C76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5947" y="1432679"/>
            <a:ext cx="2800601" cy="2825517"/>
          </a:xfrm>
          <a:prstGeom prst="rect">
            <a:avLst/>
          </a:prstGeom>
          <a:noFill/>
        </p:spPr>
      </p:pic>
      <p:sp>
        <p:nvSpPr>
          <p:cNvPr id="5" name="PoljeZBesedilom 4">
            <a:extLst>
              <a:ext uri="{FF2B5EF4-FFF2-40B4-BE49-F238E27FC236}">
                <a16:creationId xmlns:a16="http://schemas.microsoft.com/office/drawing/2014/main" id="{A6AF402A-0485-4714-B77F-C962D9F81A34}"/>
              </a:ext>
            </a:extLst>
          </p:cNvPr>
          <p:cNvSpPr txBox="1"/>
          <p:nvPr/>
        </p:nvSpPr>
        <p:spPr>
          <a:xfrm>
            <a:off x="3416968" y="1228632"/>
            <a:ext cx="2374231" cy="3139321"/>
          </a:xfrm>
          <a:prstGeom prst="rect">
            <a:avLst/>
          </a:prstGeom>
          <a:noFill/>
        </p:spPr>
        <p:txBody>
          <a:bodyPr wrap="square" rtlCol="0">
            <a:spAutoFit/>
          </a:bodyPr>
          <a:lstStyle/>
          <a:p>
            <a:r>
              <a:rPr lang="sl-SI" dirty="0"/>
              <a:t>To je </a:t>
            </a:r>
            <a:r>
              <a:rPr lang="sl-SI" b="1" dirty="0"/>
              <a:t>tramvaj</a:t>
            </a:r>
            <a:r>
              <a:rPr lang="sl-SI" dirty="0"/>
              <a:t>. Dotika se žic. Poganjala ga elektrika. Vozi po tirnicah. S tramvajem so se nekoč vozili tudi po Ljubljani. Po nekaterih mestih Evrope se vozijo še danes</a:t>
            </a:r>
          </a:p>
        </p:txBody>
      </p:sp>
      <p:pic>
        <p:nvPicPr>
          <p:cNvPr id="6" name="Slika 5">
            <a:extLst>
              <a:ext uri="{FF2B5EF4-FFF2-40B4-BE49-F238E27FC236}">
                <a16:creationId xmlns:a16="http://schemas.microsoft.com/office/drawing/2014/main" id="{B2A97C2A-0E87-442D-A021-B6554CE08B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6315" y="2971914"/>
            <a:ext cx="2911642" cy="2792078"/>
          </a:xfrm>
          <a:prstGeom prst="rect">
            <a:avLst/>
          </a:prstGeom>
          <a:noFill/>
        </p:spPr>
      </p:pic>
      <p:sp>
        <p:nvSpPr>
          <p:cNvPr id="7" name="PoljeZBesedilom 6">
            <a:extLst>
              <a:ext uri="{FF2B5EF4-FFF2-40B4-BE49-F238E27FC236}">
                <a16:creationId xmlns:a16="http://schemas.microsoft.com/office/drawing/2014/main" id="{E09DDD3C-C8AE-475C-9C10-4B250D7E332B}"/>
              </a:ext>
            </a:extLst>
          </p:cNvPr>
          <p:cNvSpPr txBox="1"/>
          <p:nvPr/>
        </p:nvSpPr>
        <p:spPr>
          <a:xfrm>
            <a:off x="9577137" y="1432679"/>
            <a:ext cx="2374231" cy="3970318"/>
          </a:xfrm>
          <a:prstGeom prst="rect">
            <a:avLst/>
          </a:prstGeom>
          <a:noFill/>
        </p:spPr>
        <p:txBody>
          <a:bodyPr wrap="square" rtlCol="0">
            <a:spAutoFit/>
          </a:bodyPr>
          <a:lstStyle/>
          <a:p>
            <a:r>
              <a:rPr lang="sl-SI" dirty="0"/>
              <a:t>To je </a:t>
            </a:r>
            <a:r>
              <a:rPr lang="sl-SI" b="1" dirty="0"/>
              <a:t>trolejbus</a:t>
            </a:r>
            <a:r>
              <a:rPr lang="sl-SI" dirty="0"/>
              <a:t>. Poganja ga elektrika. Ima kolesa kot avtobus. Trolejbus so uporabljali za prevoz potnikov tudi v Ljubljani. Ko so v Ljubljani ukinili trolejbuse, so pričeli voziti avtobusi. Ponekod po drugih državah se še vozijo s trolejbusi.</a:t>
            </a:r>
          </a:p>
        </p:txBody>
      </p:sp>
    </p:spTree>
    <p:extLst>
      <p:ext uri="{BB962C8B-B14F-4D97-AF65-F5344CB8AC3E}">
        <p14:creationId xmlns:p14="http://schemas.microsoft.com/office/powerpoint/2010/main" val="239246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7BEA31-B48E-4ED9-B2BD-3229C5321113}"/>
              </a:ext>
            </a:extLst>
          </p:cNvPr>
          <p:cNvSpPr>
            <a:spLocks noGrp="1"/>
          </p:cNvSpPr>
          <p:nvPr>
            <p:ph type="title"/>
          </p:nvPr>
        </p:nvSpPr>
        <p:spPr>
          <a:xfrm>
            <a:off x="646111" y="452718"/>
            <a:ext cx="9943231" cy="1135450"/>
          </a:xfrm>
        </p:spPr>
        <p:txBody>
          <a:bodyPr/>
          <a:lstStyle/>
          <a:p>
            <a:r>
              <a:rPr lang="sl-SI" sz="3200" b="1" dirty="0">
                <a:effectLst>
                  <a:outerShdw blurRad="38100" dist="38100" dir="2700000" algn="tl">
                    <a:srgbClr val="000000">
                      <a:alpha val="43137"/>
                    </a:srgbClr>
                  </a:outerShdw>
                </a:effectLst>
              </a:rPr>
              <a:t>IZBERI SI ENO PREVOZNO SRDSTVO IN GA OPIŠI GLEDE NA SPODNJI PRIMER</a:t>
            </a:r>
          </a:p>
        </p:txBody>
      </p:sp>
      <p:pic>
        <p:nvPicPr>
          <p:cNvPr id="10" name="Slika 9">
            <a:extLst>
              <a:ext uri="{FF2B5EF4-FFF2-40B4-BE49-F238E27FC236}">
                <a16:creationId xmlns:a16="http://schemas.microsoft.com/office/drawing/2014/main" id="{51293623-B46C-48E6-979A-44EA560E8B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6965" y="1588168"/>
            <a:ext cx="2191385" cy="1276985"/>
          </a:xfrm>
          <a:prstGeom prst="rect">
            <a:avLst/>
          </a:prstGeom>
          <a:noFill/>
          <a:ln>
            <a:noFill/>
          </a:ln>
        </p:spPr>
      </p:pic>
      <p:sp>
        <p:nvSpPr>
          <p:cNvPr id="8" name="Pravokotnik 7">
            <a:extLst>
              <a:ext uri="{FF2B5EF4-FFF2-40B4-BE49-F238E27FC236}">
                <a16:creationId xmlns:a16="http://schemas.microsoft.com/office/drawing/2014/main" id="{82C632FF-EED2-49EA-947F-3BA74B3E4B0F}"/>
              </a:ext>
            </a:extLst>
          </p:cNvPr>
          <p:cNvSpPr/>
          <p:nvPr/>
        </p:nvSpPr>
        <p:spPr>
          <a:xfrm>
            <a:off x="176464" y="3117594"/>
            <a:ext cx="6096000" cy="1200329"/>
          </a:xfrm>
          <a:prstGeom prst="rect">
            <a:avLst/>
          </a:prstGeom>
        </p:spPr>
        <p:txBody>
          <a:bodyPr>
            <a:spAutoFit/>
          </a:bodyPr>
          <a:lstStyle/>
          <a:p>
            <a:pPr>
              <a:spcAft>
                <a:spcPts val="0"/>
              </a:spcAft>
            </a:pPr>
            <a:r>
              <a:rPr lang="sl-SI" dirty="0">
                <a:latin typeface="Times New Roman" panose="02020603050405020304" pitchFamily="18" charset="0"/>
                <a:ea typeface="Times New Roman" panose="02020603050405020304" pitchFamily="18" charset="0"/>
              </a:rPr>
              <a:t>To je _______CEPELIN____________.</a:t>
            </a:r>
          </a:p>
          <a:p>
            <a:pPr>
              <a:spcAft>
                <a:spcPts val="0"/>
              </a:spcAft>
            </a:pPr>
            <a:r>
              <a:rPr lang="sl-SI" dirty="0">
                <a:latin typeface="Times New Roman" panose="02020603050405020304" pitchFamily="18" charset="0"/>
                <a:ea typeface="Times New Roman" panose="02020603050405020304" pitchFamily="18" charset="0"/>
              </a:rPr>
              <a:t>Vozi po ________ZRAKU________________.</a:t>
            </a:r>
          </a:p>
          <a:p>
            <a:pPr>
              <a:spcAft>
                <a:spcPts val="0"/>
              </a:spcAft>
            </a:pPr>
            <a:r>
              <a:rPr lang="sl-SI" dirty="0">
                <a:latin typeface="Times New Roman" panose="02020603050405020304" pitchFamily="18" charset="0"/>
                <a:ea typeface="Times New Roman" panose="02020603050405020304" pitchFamily="18" charset="0"/>
              </a:rPr>
              <a:t>Vozil  je s pomočjo _______PLINA_________.</a:t>
            </a:r>
          </a:p>
          <a:p>
            <a:pPr>
              <a:spcAft>
                <a:spcPts val="0"/>
              </a:spcAft>
            </a:pPr>
            <a:r>
              <a:rPr lang="sl-SI" dirty="0">
                <a:latin typeface="Times New Roman" panose="02020603050405020304" pitchFamily="18" charset="0"/>
                <a:ea typeface="Times New Roman" panose="02020603050405020304" pitchFamily="18" charset="0"/>
              </a:rPr>
              <a:t>Z njim so prevažali _______POTNIKE__________.</a:t>
            </a:r>
          </a:p>
        </p:txBody>
      </p:sp>
      <p:pic>
        <p:nvPicPr>
          <p:cNvPr id="5" name="Slika 4">
            <a:extLst>
              <a:ext uri="{FF2B5EF4-FFF2-40B4-BE49-F238E27FC236}">
                <a16:creationId xmlns:a16="http://schemas.microsoft.com/office/drawing/2014/main" id="{83E39CBF-3B0E-4600-B336-C9A29FCC8C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2950" y="1356339"/>
            <a:ext cx="2597526" cy="1499350"/>
          </a:xfrm>
          <a:prstGeom prst="rect">
            <a:avLst/>
          </a:prstGeom>
          <a:noFill/>
          <a:ln>
            <a:noFill/>
          </a:ln>
        </p:spPr>
      </p:pic>
      <p:sp>
        <p:nvSpPr>
          <p:cNvPr id="7" name="PoljeZBesedilom 6">
            <a:extLst>
              <a:ext uri="{FF2B5EF4-FFF2-40B4-BE49-F238E27FC236}">
                <a16:creationId xmlns:a16="http://schemas.microsoft.com/office/drawing/2014/main" id="{4E0E8611-7E8C-4D65-9C93-20AF90FCE4EF}"/>
              </a:ext>
            </a:extLst>
          </p:cNvPr>
          <p:cNvSpPr txBox="1"/>
          <p:nvPr/>
        </p:nvSpPr>
        <p:spPr>
          <a:xfrm>
            <a:off x="7072052" y="2865153"/>
            <a:ext cx="6097384" cy="1477328"/>
          </a:xfrm>
          <a:prstGeom prst="rect">
            <a:avLst/>
          </a:prstGeom>
          <a:noFill/>
        </p:spPr>
        <p:txBody>
          <a:bodyPr wrap="square">
            <a:spAutoFit/>
          </a:bodyPr>
          <a:lstStyle/>
          <a:p>
            <a:r>
              <a:rPr lang="sl-SI" sz="1800" dirty="0">
                <a:effectLst/>
                <a:latin typeface="Times New Roman" panose="02020603050405020304" pitchFamily="18" charset="0"/>
                <a:ea typeface="Times New Roman" panose="02020603050405020304" pitchFamily="18" charset="0"/>
              </a:rPr>
              <a:t>To je ___________________.</a:t>
            </a:r>
          </a:p>
          <a:p>
            <a:r>
              <a:rPr lang="sl-SI" sz="1800" dirty="0">
                <a:effectLst/>
                <a:latin typeface="Times New Roman" panose="02020603050405020304" pitchFamily="18" charset="0"/>
                <a:ea typeface="Times New Roman" panose="02020603050405020304" pitchFamily="18" charset="0"/>
              </a:rPr>
              <a:t>Vozi po ________________________.</a:t>
            </a:r>
          </a:p>
          <a:p>
            <a:r>
              <a:rPr lang="sl-SI" sz="1800" dirty="0">
                <a:effectLst/>
                <a:latin typeface="Times New Roman" panose="02020603050405020304" pitchFamily="18" charset="0"/>
                <a:ea typeface="Times New Roman" panose="02020603050405020304" pitchFamily="18" charset="0"/>
              </a:rPr>
              <a:t>Vlekli so jo ________________.</a:t>
            </a:r>
          </a:p>
          <a:p>
            <a:r>
              <a:rPr lang="sl-SI" sz="1800" dirty="0">
                <a:effectLst/>
                <a:latin typeface="Times New Roman" panose="02020603050405020304" pitchFamily="18" charset="0"/>
                <a:ea typeface="Times New Roman" panose="02020603050405020304" pitchFamily="18" charset="0"/>
              </a:rPr>
              <a:t>Z njo so prevažali _________________.</a:t>
            </a:r>
          </a:p>
          <a:p>
            <a:r>
              <a:rPr lang="sl-SI" sz="1800" dirty="0">
                <a:effectLst/>
                <a:latin typeface="Times New Roman" panose="02020603050405020304" pitchFamily="18" charset="0"/>
                <a:ea typeface="Times New Roman" panose="02020603050405020304" pitchFamily="18" charset="0"/>
              </a:rPr>
              <a:t>Voznik kočije se imenuje _____________.</a:t>
            </a:r>
          </a:p>
        </p:txBody>
      </p:sp>
      <p:pic>
        <p:nvPicPr>
          <p:cNvPr id="9" name="Slika 8">
            <a:extLst>
              <a:ext uri="{FF2B5EF4-FFF2-40B4-BE49-F238E27FC236}">
                <a16:creationId xmlns:a16="http://schemas.microsoft.com/office/drawing/2014/main" id="{B9BD9EE7-C389-4947-9171-70579F668E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0932" y="4709304"/>
            <a:ext cx="1854835" cy="1595755"/>
          </a:xfrm>
          <a:prstGeom prst="rect">
            <a:avLst/>
          </a:prstGeom>
          <a:noFill/>
          <a:ln>
            <a:noFill/>
          </a:ln>
        </p:spPr>
      </p:pic>
      <p:sp>
        <p:nvSpPr>
          <p:cNvPr id="11" name="PoljeZBesedilom 10">
            <a:extLst>
              <a:ext uri="{FF2B5EF4-FFF2-40B4-BE49-F238E27FC236}">
                <a16:creationId xmlns:a16="http://schemas.microsoft.com/office/drawing/2014/main" id="{1407787C-940F-4D87-B526-EB8D9EF3EF09}"/>
              </a:ext>
            </a:extLst>
          </p:cNvPr>
          <p:cNvSpPr txBox="1"/>
          <p:nvPr/>
        </p:nvSpPr>
        <p:spPr>
          <a:xfrm>
            <a:off x="3780212" y="5247184"/>
            <a:ext cx="6583680" cy="1200329"/>
          </a:xfrm>
          <a:prstGeom prst="rect">
            <a:avLst/>
          </a:prstGeom>
          <a:noFill/>
        </p:spPr>
        <p:txBody>
          <a:bodyPr wrap="square">
            <a:spAutoFit/>
          </a:bodyPr>
          <a:lstStyle/>
          <a:p>
            <a:r>
              <a:rPr lang="sl-SI" sz="1800" dirty="0">
                <a:effectLst/>
                <a:latin typeface="Times New Roman" panose="02020603050405020304" pitchFamily="18" charset="0"/>
                <a:ea typeface="Times New Roman" panose="02020603050405020304" pitchFamily="18" charset="0"/>
              </a:rPr>
              <a:t>To je ___________________.</a:t>
            </a:r>
          </a:p>
          <a:p>
            <a:r>
              <a:rPr lang="sl-SI" sz="1800" dirty="0">
                <a:effectLst/>
                <a:latin typeface="Times New Roman" panose="02020603050405020304" pitchFamily="18" charset="0"/>
                <a:ea typeface="Times New Roman" panose="02020603050405020304" pitchFamily="18" charset="0"/>
              </a:rPr>
              <a:t>Vozila je po ________________________.</a:t>
            </a:r>
          </a:p>
          <a:p>
            <a:r>
              <a:rPr lang="sl-SI" sz="1800" dirty="0">
                <a:effectLst/>
                <a:latin typeface="Times New Roman" panose="02020603050405020304" pitchFamily="18" charset="0"/>
                <a:ea typeface="Times New Roman" panose="02020603050405020304" pitchFamily="18" charset="0"/>
              </a:rPr>
              <a:t>Poganjala jo je  ________________.</a:t>
            </a:r>
          </a:p>
          <a:p>
            <a:r>
              <a:rPr lang="sl-SI" sz="1800" dirty="0">
                <a:effectLst/>
                <a:latin typeface="Times New Roman" panose="02020603050405020304" pitchFamily="18" charset="0"/>
                <a:ea typeface="Times New Roman" panose="02020603050405020304" pitchFamily="18" charset="0"/>
              </a:rPr>
              <a:t>Z njo so prevažali ______________________.</a:t>
            </a:r>
          </a:p>
        </p:txBody>
      </p:sp>
    </p:spTree>
    <p:extLst>
      <p:ext uri="{BB962C8B-B14F-4D97-AF65-F5344CB8AC3E}">
        <p14:creationId xmlns:p14="http://schemas.microsoft.com/office/powerpoint/2010/main" val="65879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C61F19B1-E2DC-45D9-8C4F-7F6EE593D4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044" y="395778"/>
            <a:ext cx="2320290" cy="1544320"/>
          </a:xfrm>
          <a:prstGeom prst="rect">
            <a:avLst/>
          </a:prstGeom>
          <a:noFill/>
          <a:ln>
            <a:noFill/>
          </a:ln>
        </p:spPr>
      </p:pic>
      <p:sp>
        <p:nvSpPr>
          <p:cNvPr id="6" name="PoljeZBesedilom 5">
            <a:extLst>
              <a:ext uri="{FF2B5EF4-FFF2-40B4-BE49-F238E27FC236}">
                <a16:creationId xmlns:a16="http://schemas.microsoft.com/office/drawing/2014/main" id="{F0AC83B9-0F54-45D7-A3F6-1BC62B7D4113}"/>
              </a:ext>
            </a:extLst>
          </p:cNvPr>
          <p:cNvSpPr txBox="1"/>
          <p:nvPr/>
        </p:nvSpPr>
        <p:spPr>
          <a:xfrm>
            <a:off x="2924003" y="395778"/>
            <a:ext cx="6097384" cy="1477328"/>
          </a:xfrm>
          <a:prstGeom prst="rect">
            <a:avLst/>
          </a:prstGeom>
          <a:noFill/>
        </p:spPr>
        <p:txBody>
          <a:bodyPr wrap="square">
            <a:spAutoFit/>
          </a:bodyPr>
          <a:lstStyle/>
          <a:p>
            <a:r>
              <a:rPr lang="sl-SI" sz="1800" dirty="0">
                <a:effectLst/>
                <a:latin typeface="Times New Roman" panose="02020603050405020304" pitchFamily="18" charset="0"/>
                <a:ea typeface="Times New Roman" panose="02020603050405020304" pitchFamily="18" charset="0"/>
              </a:rPr>
              <a:t>To je ___________________.</a:t>
            </a:r>
          </a:p>
          <a:p>
            <a:r>
              <a:rPr lang="sl-SI" sz="1800" dirty="0">
                <a:effectLst/>
                <a:latin typeface="Times New Roman" panose="02020603050405020304" pitchFamily="18" charset="0"/>
                <a:ea typeface="Times New Roman" panose="02020603050405020304" pitchFamily="18" charset="0"/>
              </a:rPr>
              <a:t>Vozil je  po ________________________.</a:t>
            </a:r>
          </a:p>
          <a:p>
            <a:r>
              <a:rPr lang="sl-SI" sz="1800" dirty="0">
                <a:effectLst/>
                <a:latin typeface="Times New Roman" panose="02020603050405020304" pitchFamily="18" charset="0"/>
                <a:ea typeface="Times New Roman" panose="02020603050405020304" pitchFamily="18" charset="0"/>
              </a:rPr>
              <a:t>Poganjala ga je  ________________.</a:t>
            </a:r>
          </a:p>
          <a:p>
            <a:r>
              <a:rPr lang="sl-SI" sz="1800" dirty="0">
                <a:effectLst/>
                <a:latin typeface="Times New Roman" panose="02020603050405020304" pitchFamily="18" charset="0"/>
                <a:ea typeface="Times New Roman" panose="02020603050405020304" pitchFamily="18" charset="0"/>
              </a:rPr>
              <a:t>Z njim so prevažali _________________.</a:t>
            </a:r>
          </a:p>
          <a:p>
            <a:r>
              <a:rPr lang="sl-SI" sz="1800" dirty="0">
                <a:effectLst/>
                <a:latin typeface="Times New Roman" panose="02020603050405020304" pitchFamily="18" charset="0"/>
                <a:ea typeface="Times New Roman" panose="02020603050405020304" pitchFamily="18" charset="0"/>
              </a:rPr>
              <a:t>Najznamenitejši parnik je bil __________.</a:t>
            </a:r>
            <a:endParaRPr lang="sl-SI" dirty="0"/>
          </a:p>
        </p:txBody>
      </p:sp>
      <p:pic>
        <p:nvPicPr>
          <p:cNvPr id="7" name="Slika 6">
            <a:extLst>
              <a:ext uri="{FF2B5EF4-FFF2-40B4-BE49-F238E27FC236}">
                <a16:creationId xmlns:a16="http://schemas.microsoft.com/office/drawing/2014/main" id="{20A4F124-DB3B-4FA0-A3D6-0E53315546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2113" y="2295265"/>
            <a:ext cx="2389505" cy="1552575"/>
          </a:xfrm>
          <a:prstGeom prst="rect">
            <a:avLst/>
          </a:prstGeom>
          <a:noFill/>
          <a:ln>
            <a:noFill/>
          </a:ln>
        </p:spPr>
      </p:pic>
      <p:sp>
        <p:nvSpPr>
          <p:cNvPr id="9" name="PoljeZBesedilom 8">
            <a:extLst>
              <a:ext uri="{FF2B5EF4-FFF2-40B4-BE49-F238E27FC236}">
                <a16:creationId xmlns:a16="http://schemas.microsoft.com/office/drawing/2014/main" id="{5260A078-4CD6-416B-9D36-0CD5B15DB462}"/>
              </a:ext>
            </a:extLst>
          </p:cNvPr>
          <p:cNvSpPr txBox="1"/>
          <p:nvPr/>
        </p:nvSpPr>
        <p:spPr>
          <a:xfrm>
            <a:off x="7038803" y="2471387"/>
            <a:ext cx="6097384" cy="1200329"/>
          </a:xfrm>
          <a:prstGeom prst="rect">
            <a:avLst/>
          </a:prstGeom>
          <a:noFill/>
        </p:spPr>
        <p:txBody>
          <a:bodyPr wrap="square">
            <a:spAutoFit/>
          </a:bodyPr>
          <a:lstStyle/>
          <a:p>
            <a:r>
              <a:rPr lang="sl-SI" sz="1800" dirty="0">
                <a:effectLst/>
                <a:latin typeface="Times New Roman" panose="02020603050405020304" pitchFamily="18" charset="0"/>
                <a:ea typeface="Times New Roman" panose="02020603050405020304" pitchFamily="18" charset="0"/>
              </a:rPr>
              <a:t>To je ___________________.</a:t>
            </a:r>
          </a:p>
          <a:p>
            <a:r>
              <a:rPr lang="sl-SI" sz="1800" dirty="0">
                <a:effectLst/>
                <a:latin typeface="Times New Roman" panose="02020603050405020304" pitchFamily="18" charset="0"/>
                <a:ea typeface="Times New Roman" panose="02020603050405020304" pitchFamily="18" charset="0"/>
              </a:rPr>
              <a:t>Vozil je  po ________________________.</a:t>
            </a:r>
          </a:p>
          <a:p>
            <a:r>
              <a:rPr lang="sl-SI" sz="1800" dirty="0">
                <a:effectLst/>
                <a:latin typeface="Times New Roman" panose="02020603050405020304" pitchFamily="18" charset="0"/>
                <a:ea typeface="Times New Roman" panose="02020603050405020304" pitchFamily="18" charset="0"/>
              </a:rPr>
              <a:t>Poganjala ga je  ________________.</a:t>
            </a:r>
          </a:p>
          <a:p>
            <a:r>
              <a:rPr lang="sl-SI" sz="1800" dirty="0">
                <a:effectLst/>
                <a:latin typeface="Times New Roman" panose="02020603050405020304" pitchFamily="18" charset="0"/>
                <a:ea typeface="Times New Roman" panose="02020603050405020304" pitchFamily="18" charset="0"/>
              </a:rPr>
              <a:t>Z njim so prevažali _________________.</a:t>
            </a:r>
          </a:p>
        </p:txBody>
      </p:sp>
      <p:pic>
        <p:nvPicPr>
          <p:cNvPr id="10" name="Slika 9">
            <a:extLst>
              <a:ext uri="{FF2B5EF4-FFF2-40B4-BE49-F238E27FC236}">
                <a16:creationId xmlns:a16="http://schemas.microsoft.com/office/drawing/2014/main" id="{DBB451CE-3457-4132-ABAB-36222EC1A6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723" y="4792204"/>
            <a:ext cx="2139315" cy="1535430"/>
          </a:xfrm>
          <a:prstGeom prst="rect">
            <a:avLst/>
          </a:prstGeom>
          <a:noFill/>
          <a:ln>
            <a:noFill/>
          </a:ln>
        </p:spPr>
      </p:pic>
      <p:sp>
        <p:nvSpPr>
          <p:cNvPr id="12" name="PoljeZBesedilom 11">
            <a:extLst>
              <a:ext uri="{FF2B5EF4-FFF2-40B4-BE49-F238E27FC236}">
                <a16:creationId xmlns:a16="http://schemas.microsoft.com/office/drawing/2014/main" id="{9371E486-1744-4BAD-A1FD-872B14BD8851}"/>
              </a:ext>
            </a:extLst>
          </p:cNvPr>
          <p:cNvSpPr txBox="1"/>
          <p:nvPr/>
        </p:nvSpPr>
        <p:spPr>
          <a:xfrm>
            <a:off x="2924003" y="5098210"/>
            <a:ext cx="6567054" cy="1200329"/>
          </a:xfrm>
          <a:prstGeom prst="rect">
            <a:avLst/>
          </a:prstGeom>
          <a:noFill/>
        </p:spPr>
        <p:txBody>
          <a:bodyPr wrap="square">
            <a:spAutoFit/>
          </a:bodyPr>
          <a:lstStyle/>
          <a:p>
            <a:r>
              <a:rPr lang="sl-SI" sz="1800" dirty="0">
                <a:effectLst/>
                <a:latin typeface="Times New Roman" panose="02020603050405020304" pitchFamily="18" charset="0"/>
                <a:ea typeface="Times New Roman" panose="02020603050405020304" pitchFamily="18" charset="0"/>
              </a:rPr>
              <a:t>To je ___________________.</a:t>
            </a:r>
          </a:p>
          <a:p>
            <a:r>
              <a:rPr lang="sl-SI" sz="1800" dirty="0">
                <a:effectLst/>
                <a:latin typeface="Times New Roman" panose="02020603050405020304" pitchFamily="18" charset="0"/>
                <a:ea typeface="Times New Roman" panose="02020603050405020304" pitchFamily="18" charset="0"/>
              </a:rPr>
              <a:t>Vozil je  po ________________________.</a:t>
            </a:r>
          </a:p>
          <a:p>
            <a:r>
              <a:rPr lang="sl-SI" sz="1800" dirty="0">
                <a:effectLst/>
                <a:latin typeface="Times New Roman" panose="02020603050405020304" pitchFamily="18" charset="0"/>
                <a:ea typeface="Times New Roman" panose="02020603050405020304" pitchFamily="18" charset="0"/>
              </a:rPr>
              <a:t>Poganjala ga je  ________________.</a:t>
            </a:r>
          </a:p>
          <a:p>
            <a:r>
              <a:rPr lang="sl-SI" sz="1800" dirty="0">
                <a:effectLst/>
                <a:latin typeface="Times New Roman" panose="02020603050405020304" pitchFamily="18" charset="0"/>
                <a:ea typeface="Times New Roman" panose="02020603050405020304" pitchFamily="18" charset="0"/>
              </a:rPr>
              <a:t>Z njim so prevažali _________________.</a:t>
            </a:r>
            <a:endParaRPr lang="sl-SI" dirty="0"/>
          </a:p>
        </p:txBody>
      </p:sp>
    </p:spTree>
    <p:extLst>
      <p:ext uri="{BB962C8B-B14F-4D97-AF65-F5344CB8AC3E}">
        <p14:creationId xmlns:p14="http://schemas.microsoft.com/office/powerpoint/2010/main" val="29180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D131F3-E274-4D85-8616-E4D9DD02F829}"/>
              </a:ext>
            </a:extLst>
          </p:cNvPr>
          <p:cNvSpPr>
            <a:spLocks noGrp="1"/>
          </p:cNvSpPr>
          <p:nvPr>
            <p:ph type="title"/>
          </p:nvPr>
        </p:nvSpPr>
        <p:spPr/>
        <p:txBody>
          <a:bodyPr/>
          <a:lstStyle/>
          <a:p>
            <a:r>
              <a:rPr lang="sl-SI" dirty="0"/>
              <a:t>NALOGA : Poimenuj prevozna sredstva </a:t>
            </a:r>
          </a:p>
        </p:txBody>
      </p:sp>
      <p:pic>
        <p:nvPicPr>
          <p:cNvPr id="4" name="Slika 3">
            <a:extLst>
              <a:ext uri="{FF2B5EF4-FFF2-40B4-BE49-F238E27FC236}">
                <a16:creationId xmlns:a16="http://schemas.microsoft.com/office/drawing/2014/main" id="{2F00841E-903D-46B0-A0AA-ABF1053DDA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64606" y="1331495"/>
            <a:ext cx="4496025" cy="5228021"/>
          </a:xfrm>
          <a:prstGeom prst="rect">
            <a:avLst/>
          </a:prstGeom>
          <a:noFill/>
          <a:ln>
            <a:noFill/>
          </a:ln>
        </p:spPr>
      </p:pic>
    </p:spTree>
    <p:extLst>
      <p:ext uri="{BB962C8B-B14F-4D97-AF65-F5344CB8AC3E}">
        <p14:creationId xmlns:p14="http://schemas.microsoft.com/office/powerpoint/2010/main" val="1529502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elektreno">
  <a:themeElements>
    <a:clrScheme name="Naelektreno">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Naelektreno">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elektreno">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TotalTime>
  <Words>452</Words>
  <Application>Microsoft Office PowerPoint</Application>
  <PresentationFormat>Širokozaslonsko</PresentationFormat>
  <Paragraphs>47</Paragraphs>
  <Slides>9</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Century Gothic</vt:lpstr>
      <vt:lpstr>Times New Roman</vt:lpstr>
      <vt:lpstr>Wingdings 3</vt:lpstr>
      <vt:lpstr>Naelektreno</vt:lpstr>
      <vt:lpstr>PREVOZNA SREDSTVA NEKOČ</vt:lpstr>
      <vt:lpstr>PowerPointova predstavitev</vt:lpstr>
      <vt:lpstr>PowerPointova predstavitev</vt:lpstr>
      <vt:lpstr>PREVOZNA SREDSTVA</vt:lpstr>
      <vt:lpstr>PowerPointova predstavitev</vt:lpstr>
      <vt:lpstr>PowerPointova predstavitev</vt:lpstr>
      <vt:lpstr>IZBERI SI ENO PREVOZNO SRDSTVO IN GA OPIŠI GLEDE NA SPODNJI PRIMER</vt:lpstr>
      <vt:lpstr>PowerPointova predstavitev</vt:lpstr>
      <vt:lpstr>NALOGA : Poimenuj prevozna sredstva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PREVOZNA SREDSTVA NEKOČ</dc:title>
  <dc:creator>Martina Škoberne</dc:creator>
  <cp:lastModifiedBy>bla blabla</cp:lastModifiedBy>
  <cp:revision>4</cp:revision>
  <dcterms:created xsi:type="dcterms:W3CDTF">2022-02-15T11:58:07Z</dcterms:created>
  <dcterms:modified xsi:type="dcterms:W3CDTF">2022-02-15T17:54:55Z</dcterms:modified>
</cp:coreProperties>
</file>