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9" r:id="rId3"/>
    <p:sldId id="261" r:id="rId4"/>
    <p:sldId id="262" r:id="rId5"/>
    <p:sldId id="263" r:id="rId6"/>
    <p:sldId id="264" r:id="rId7"/>
    <p:sldId id="266" r:id="rId8"/>
    <p:sldId id="267" r:id="rId9"/>
    <p:sldId id="265" r:id="rId10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C5605EC-8585-4D9D-8330-C6DBCA277CAA}" type="datetime1">
              <a:rPr lang="sl-SI" smtClean="0"/>
              <a:t>16. 02. 2022</a:t>
            </a:fld>
            <a:endParaRPr lang="en-US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1A8EE09-76CC-4000-B080-9F213DA7DC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68124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775AC3D-DA5D-42AC-A274-DE2E450B9A4F}" type="datetime1">
              <a:rPr lang="sl-SI" smtClean="0"/>
              <a:t>16. 02. 2022</a:t>
            </a:fld>
            <a:endParaRPr lang="en-US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"/>
              <a:t>Uredite sloge besedila matrice</a:t>
            </a:r>
            <a:endParaRPr lang="en-US"/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E40627-AA7D-471F-B5F2-0BF9E4C68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452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Pravokotnik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Pravokotnik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Pravokotnik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Skupina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4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20" name="Označba mesta za datum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092DC767-0279-4A54-9038-8BC4A035FBF4}" type="datetime1">
              <a:rPr lang="sl-SI" smtClean="0"/>
              <a:t>16. 02. 2022</a:t>
            </a:fld>
            <a:endParaRPr lang="en-US" dirty="0"/>
          </a:p>
        </p:txBody>
      </p:sp>
      <p:sp>
        <p:nvSpPr>
          <p:cNvPr id="21" name="Označba mesta za nogo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22" name="Označba mesta za številko diapozitiva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B0FCE13-55AB-44CB-98FF-B24C5461A566}" type="datetime1">
              <a:rPr lang="sl-SI" smtClean="0"/>
              <a:t>16. 02. 2022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6659BBA-6B8E-4FED-B297-D362FAA89558}" type="datetime1">
              <a:rPr lang="sl-SI" smtClean="0"/>
              <a:t>16. 02. 2022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avokotnik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Pravokotnik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Pravokotnik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Pravokotnik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4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Raven povezovalnik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ven povezovalnik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ven povezovalnik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9FB84655-0EF2-452F-82C4-5F9891FEBFE9}" type="datetime1">
              <a:rPr lang="sl-SI" smtClean="0"/>
              <a:t>16. 02. 2022</a:t>
            </a:fld>
            <a:endParaRPr lang="en-US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C490238-6B52-4EBE-9C47-2521F8196714}" type="datetime1">
              <a:rPr lang="sl-SI" smtClean="0"/>
              <a:t>16. 02. 2022</a:t>
            </a:fld>
            <a:endParaRPr lang="en-US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besedilo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5" name="Označba mesta za besedilo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9548B6-D450-410C-A456-C431474486B4}" type="datetime1">
              <a:rPr lang="sl-SI" smtClean="0"/>
              <a:t>16. 02. 2022</a:t>
            </a:fld>
            <a:endParaRPr lang="en-US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6B6557-1EA2-4E7F-99F3-5B79A282A22D}" type="datetime1">
              <a:rPr lang="sl-SI" smtClean="0"/>
              <a:t>16. 02. 2022</a:t>
            </a:fld>
            <a:endParaRPr lang="en-US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02CF643-C963-49F9-8AC2-5DAB18A7000D}" type="datetime1">
              <a:rPr lang="sl-SI" smtClean="0"/>
              <a:t>16. 02. 2022</a:t>
            </a:fld>
            <a:endParaRPr lang="en-US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kotnik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8" name="Označba mesta za datum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CE2EDE8E-55F0-452B-8C41-013501233A2E}" type="datetime1">
              <a:rPr lang="sl-SI" smtClean="0"/>
              <a:t>16. 02. 2022</a:t>
            </a:fld>
            <a:endParaRPr lang="en-US"/>
          </a:p>
        </p:txBody>
      </p:sp>
      <p:sp>
        <p:nvSpPr>
          <p:cNvPr id="9" name="Označba mesta za nogo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endParaRPr lang="en-US"/>
          </a:p>
        </p:txBody>
      </p:sp>
      <p:sp>
        <p:nvSpPr>
          <p:cNvPr id="11" name="Označba mesta za številko diapozitiva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avokotnik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Označba mesta za sliko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FAA9D698-1391-44AA-905E-ED5DB4AC2C65}" type="datetime1">
              <a:rPr lang="sl-SI" smtClean="0"/>
              <a:t>16. 02. 2022</a:t>
            </a:fld>
            <a:endParaRPr lang="en-US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endParaRPr lang="en-US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ravokotnik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Označba mesta za besedilo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Pravokotnik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7" name="Pravokotnik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Pravokotnik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"/>
              <a:t>Kliknite, da uredite slog naslova matrice.</a:t>
            </a:r>
            <a:endParaRPr lang="en-US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"/>
              <a:t>Uredite sloge besedila matrice</a:t>
            </a:r>
          </a:p>
          <a:p>
            <a:pPr lvl="1" rtl="0"/>
            <a:r>
              <a:rPr lang="sl"/>
              <a:t>Druga raven</a:t>
            </a:r>
          </a:p>
          <a:p>
            <a:pPr lvl="2" rtl="0"/>
            <a:r>
              <a:rPr lang="sl"/>
              <a:t>Tretja raven</a:t>
            </a:r>
          </a:p>
          <a:p>
            <a:pPr lvl="3" rtl="0"/>
            <a:r>
              <a:rPr lang="sl"/>
              <a:t>Četrta raven</a:t>
            </a:r>
          </a:p>
          <a:p>
            <a:pPr lvl="4" rtl="0"/>
            <a:r>
              <a:rPr lang="sl"/>
              <a:t>Peta raven</a:t>
            </a:r>
            <a:endParaRPr lang="en-US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D992BEA8-4856-415B-A900-8FC7D9A5D772}" type="datetime1">
              <a:rPr lang="sl-SI" smtClean="0"/>
              <a:t>16. 02. 2022</a:t>
            </a:fld>
            <a:endParaRPr lang="en-US" dirty="0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 vsebuje tkanino, mizo, rdečo barvo in prt&#10;&#10;Opis je bil samodejno ustvarjen">
            <a:extLst>
              <a:ext uri="{FF2B5EF4-FFF2-40B4-BE49-F238E27FC236}">
                <a16:creationId xmlns:a16="http://schemas.microsoft.com/office/drawing/2014/main" id="{6D3BA21E-E6C8-4E14-8E53-C5DF567E9D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64" name="Pravokotnik 59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7329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65" name="Pravokotnik 61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03272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6055" y="2350017"/>
            <a:ext cx="4775075" cy="1630906"/>
          </a:xfrm>
        </p:spPr>
        <p:txBody>
          <a:bodyPr rtlCol="0">
            <a:normAutofit/>
          </a:bodyPr>
          <a:lstStyle/>
          <a:p>
            <a:pPr rtl="0"/>
            <a:r>
              <a:rPr lang="sl-SI" sz="4400" dirty="0">
                <a:solidFill>
                  <a:schemeClr val="tx1"/>
                </a:solidFill>
              </a:rPr>
              <a:t>S</a:t>
            </a:r>
            <a:r>
              <a:rPr lang="sl" sz="4400" dirty="0">
                <a:solidFill>
                  <a:schemeClr val="tx1"/>
                </a:solidFill>
              </a:rPr>
              <a:t>vetle in temne barve </a:t>
            </a:r>
          </a:p>
        </p:txBody>
      </p:sp>
    </p:spTree>
    <p:extLst>
      <p:ext uri="{BB962C8B-B14F-4D97-AF65-F5344CB8AC3E}">
        <p14:creationId xmlns:p14="http://schemas.microsoft.com/office/powerpoint/2010/main" val="17366931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4187F3-F9C6-46AB-8D80-9673FE6FB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SVETLE BARVE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8C673764-157F-4D54-BEBC-529B3BD53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E053B70E-B016-443D-B201-179C82520F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763" y="1860843"/>
            <a:ext cx="1621654" cy="1654714"/>
          </a:xfrm>
          <a:prstGeom prst="rect">
            <a:avLst/>
          </a:prstGeom>
          <a:solidFill>
            <a:srgbClr val="FF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67B94F5-C74C-4056-926C-02499325F8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335" y="1860843"/>
            <a:ext cx="1621654" cy="1654714"/>
          </a:xfrm>
          <a:prstGeom prst="rect">
            <a:avLst/>
          </a:prstGeom>
          <a:solidFill>
            <a:srgbClr val="00C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C39CA9D-205D-410D-AC9F-7FE938FEF2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7" y="1860843"/>
            <a:ext cx="1735585" cy="1654714"/>
          </a:xfrm>
          <a:prstGeom prst="rect">
            <a:avLst/>
          </a:prstGeom>
          <a:solidFill>
            <a:srgbClr val="99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40C94D83-7F29-49F1-9EAA-CD6D78406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4763" y="3889233"/>
            <a:ext cx="1735584" cy="1514457"/>
          </a:xfrm>
          <a:prstGeom prst="rect">
            <a:avLst/>
          </a:prstGeom>
          <a:solidFill>
            <a:srgbClr val="FF99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560489F-B113-40BC-8300-5F010C403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8574" y="3816807"/>
            <a:ext cx="1621655" cy="1586883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14D3415A-1451-4215-A451-4F22D374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1907" y="3859131"/>
            <a:ext cx="1799704" cy="1514458"/>
          </a:xfrm>
          <a:prstGeom prst="rect">
            <a:avLst/>
          </a:prstGeom>
          <a:solidFill>
            <a:srgbClr val="FF66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95407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48AD073-4A29-4280-908E-83D459E63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TEMNE BARVE 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1831888-A695-41C7-B4AC-F59A4590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DEE5B039-2640-46AD-BD1E-023598D6F2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0012" y="1855433"/>
            <a:ext cx="1607830" cy="1728615"/>
          </a:xfrm>
          <a:prstGeom prst="rect">
            <a:avLst/>
          </a:prstGeom>
          <a:solidFill>
            <a:srgbClr val="99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9C6073EA-8E89-437E-A9B0-88FD2252C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2103" y="1915825"/>
            <a:ext cx="1607831" cy="1607830"/>
          </a:xfrm>
          <a:prstGeom prst="rect">
            <a:avLst/>
          </a:pr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85ACE96-DE99-4D72-B200-4725F2F27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66559" y="1952620"/>
            <a:ext cx="1607832" cy="1476380"/>
          </a:xfrm>
          <a:prstGeom prst="rect">
            <a:avLst/>
          </a:prstGeom>
          <a:solidFill>
            <a:srgbClr val="8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B637DCB-6E42-4C6D-B184-6B2ED0B64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6883" y="3893817"/>
            <a:ext cx="1927425" cy="1806138"/>
          </a:xfrm>
          <a:prstGeom prst="rect">
            <a:avLst/>
          </a:prstGeom>
          <a:solidFill>
            <a:srgbClr val="000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FD08B9F-30D4-4C1C-95FD-70C33B4C5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3968318"/>
            <a:ext cx="1693857" cy="1899821"/>
          </a:xfrm>
          <a:prstGeom prst="rect">
            <a:avLst/>
          </a:prstGeom>
          <a:solidFill>
            <a:srgbClr val="6633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2103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DC1A640-59DC-4206-807D-16045F22A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pic>
        <p:nvPicPr>
          <p:cNvPr id="4098" name="Picture 2" descr="Vrste barvnih kontrastov. Barvni kontrasti">
            <a:extLst>
              <a:ext uri="{FF2B5EF4-FFF2-40B4-BE49-F238E27FC236}">
                <a16:creationId xmlns:a16="http://schemas.microsoft.com/office/drawing/2014/main" id="{530CA58E-8796-4239-8081-3C07C3F8F0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0" y="974000"/>
            <a:ext cx="4909999" cy="490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jeZBesedilom 8">
            <a:extLst>
              <a:ext uri="{FF2B5EF4-FFF2-40B4-BE49-F238E27FC236}">
                <a16:creationId xmlns:a16="http://schemas.microsoft.com/office/drawing/2014/main" id="{D59ADB41-4B29-40D2-98F4-95CCA74492A9}"/>
              </a:ext>
            </a:extLst>
          </p:cNvPr>
          <p:cNvSpPr txBox="1"/>
          <p:nvPr/>
        </p:nvSpPr>
        <p:spPr>
          <a:xfrm>
            <a:off x="6096000" y="1447060"/>
            <a:ext cx="359811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POKAŽI SVETLO BARVO SLIKI.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POKAŽI TEMNO BARVO NA SLIKI.</a:t>
            </a:r>
          </a:p>
        </p:txBody>
      </p:sp>
    </p:spTree>
    <p:extLst>
      <p:ext uri="{BB962C8B-B14F-4D97-AF65-F5344CB8AC3E}">
        <p14:creationId xmlns:p14="http://schemas.microsoft.com/office/powerpoint/2010/main" val="133615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930DDA2-5A40-44AC-830F-E6F262F6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pic>
        <p:nvPicPr>
          <p:cNvPr id="5122" name="Picture 2" descr="Najpomembnejše učenje se dogaja v resničnem življenju ob resničnih  problemih, ne v učilnicah.” Charles Handy LUM - 1.">
            <a:extLst>
              <a:ext uri="{FF2B5EF4-FFF2-40B4-BE49-F238E27FC236}">
                <a16:creationId xmlns:a16="http://schemas.microsoft.com/office/drawing/2014/main" id="{4ECEEBA7-5F1C-400A-AF23-DF9C3A843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310" y="1222097"/>
            <a:ext cx="5451901" cy="4104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>
            <a:extLst>
              <a:ext uri="{FF2B5EF4-FFF2-40B4-BE49-F238E27FC236}">
                <a16:creationId xmlns:a16="http://schemas.microsoft.com/office/drawing/2014/main" id="{71EFE3E6-07AC-4BAD-87E4-C44753AD946D}"/>
              </a:ext>
            </a:extLst>
          </p:cNvPr>
          <p:cNvSpPr txBox="1"/>
          <p:nvPr/>
        </p:nvSpPr>
        <p:spPr>
          <a:xfrm>
            <a:off x="7256794" y="1225118"/>
            <a:ext cx="359811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POKAŽI SVETLO BARVO SLIKI.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POKAŽI TEMNO BARVO NA SLIKI.</a:t>
            </a:r>
          </a:p>
        </p:txBody>
      </p:sp>
    </p:spTree>
    <p:extLst>
      <p:ext uri="{BB962C8B-B14F-4D97-AF65-F5344CB8AC3E}">
        <p14:creationId xmlns:p14="http://schemas.microsoft.com/office/powerpoint/2010/main" val="3539875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26479E-F5DD-417F-9379-22A03C467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LIKOVNA NALOGA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CF840A-6B8D-439D-B50F-CF5E9485D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POTREBOVAL/A BOŠ:</a:t>
            </a:r>
          </a:p>
          <a:p>
            <a:pPr>
              <a:buFontTx/>
              <a:buChar char="-"/>
            </a:pPr>
            <a:r>
              <a:rPr lang="sl-SI" dirty="0"/>
              <a:t>ČASOPISNI PAPIR (za zaščito mize)</a:t>
            </a:r>
          </a:p>
          <a:p>
            <a:pPr>
              <a:buFontTx/>
              <a:buChar char="-"/>
            </a:pPr>
            <a:r>
              <a:rPr lang="sl-SI" dirty="0"/>
              <a:t>SVINČNIK</a:t>
            </a:r>
          </a:p>
          <a:p>
            <a:pPr>
              <a:buFontTx/>
              <a:buChar char="-"/>
            </a:pPr>
            <a:r>
              <a:rPr lang="sl-SI" dirty="0"/>
              <a:t>ČOPIČE</a:t>
            </a:r>
          </a:p>
          <a:p>
            <a:pPr>
              <a:buFontTx/>
              <a:buChar char="-"/>
            </a:pPr>
            <a:r>
              <a:rPr lang="sl-SI" dirty="0"/>
              <a:t>PALETKO</a:t>
            </a:r>
          </a:p>
          <a:p>
            <a:pPr>
              <a:buFontTx/>
              <a:buChar char="-"/>
            </a:pPr>
            <a:r>
              <a:rPr lang="sl-SI" dirty="0"/>
              <a:t>TEMPERA BARVE 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B48FD6-39C2-45A9-9547-68E8C9ECE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17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D5DD644-E63A-4C3C-94F6-0C63922CC5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225" y="913512"/>
            <a:ext cx="10058400" cy="3849624"/>
          </a:xfrm>
        </p:spPr>
        <p:txBody>
          <a:bodyPr>
            <a:normAutofit fontScale="92500" lnSpcReduction="10000"/>
          </a:bodyPr>
          <a:lstStyle/>
          <a:p>
            <a:endParaRPr lang="sl-SI" dirty="0"/>
          </a:p>
          <a:p>
            <a:pPr marL="0" indent="0">
              <a:buNone/>
            </a:pPr>
            <a:r>
              <a:rPr lang="sl-SI" dirty="0"/>
              <a:t>LIST RAZDELI NA DVA DELA. NA OBA DELA OBRIŠI SVOJO ROKO S SVINČNIKOM. </a:t>
            </a:r>
          </a:p>
          <a:p>
            <a:pPr marL="0" indent="0">
              <a:buNone/>
            </a:pPr>
            <a:endParaRPr lang="sl-SI" dirty="0"/>
          </a:p>
          <a:p>
            <a:r>
              <a:rPr lang="sl-SI" dirty="0"/>
              <a:t>ENO POLOVICO LISTA BOŠ RAZDELIL NA VEČ DELOV. TE DELE BOŠ POBARVAL S SVETLIMI BARVAMI.</a:t>
            </a:r>
          </a:p>
          <a:p>
            <a:endParaRPr lang="sl-SI" dirty="0"/>
          </a:p>
          <a:p>
            <a:r>
              <a:rPr lang="sl-SI" dirty="0"/>
              <a:t>DRUGO POLOVICO PRAV TAKO RAZDELIŠ NA VEČ DELOV IN JO POBARVAŠ S TEMNIMI BARVAMI. </a:t>
            </a:r>
          </a:p>
          <a:p>
            <a:r>
              <a:rPr lang="sl-SI" b="1" dirty="0"/>
              <a:t>ROKO ŠE NE BARVAŠ. BARVAŠ SAMO OZADJE. </a:t>
            </a:r>
          </a:p>
          <a:p>
            <a:r>
              <a:rPr lang="sl-SI" dirty="0"/>
              <a:t>NATO BOŠ RAKO, KI SI JO NARISAL NA TEMNO PODLAGO POBARVAL S SVETLIMI BARVAMI, ROKO NA SVETLI PODLAGI PA S TEMNIMI BARVAMI. </a:t>
            </a:r>
          </a:p>
          <a:p>
            <a:endParaRPr lang="sl-SI" dirty="0"/>
          </a:p>
          <a:p>
            <a:endParaRPr lang="sl-SI" dirty="0"/>
          </a:p>
          <a:p>
            <a:pPr marL="0" indent="0">
              <a:buNone/>
            </a:pPr>
            <a:r>
              <a:rPr lang="sl-SI" dirty="0"/>
              <a:t>- NA KONCU KO BO IZDELEK SUH, BOŠ ROKO IN VSE PREHODE MED BARVAMI OBRISAL S ČRNO TEMPERA BARVO.</a:t>
            </a:r>
          </a:p>
          <a:p>
            <a:endParaRPr lang="sl-SI" dirty="0"/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84C8FF8-6AD6-4A50-90B2-5D047550F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66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547BF03-2781-4ABD-84F6-0AB3A2363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6E2742A6-B21D-4E52-95CC-D49EBEA5A9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83018" y="356191"/>
            <a:ext cx="118024" cy="11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7174" name="Picture 6">
            <a:extLst>
              <a:ext uri="{FF2B5EF4-FFF2-40B4-BE49-F238E27FC236}">
                <a16:creationId xmlns:a16="http://schemas.microsoft.com/office/drawing/2014/main" id="{EA389421-9B78-4606-83DD-1A2A284842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16" t="63041" r="29741" b="5130"/>
          <a:stretch/>
        </p:blipFill>
        <p:spPr bwMode="auto">
          <a:xfrm>
            <a:off x="1085532" y="901141"/>
            <a:ext cx="3619256" cy="1873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4DE25324-9C66-464E-ADA2-041218C98A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80" t="59011" r="44037" b="1533"/>
          <a:stretch/>
        </p:blipFill>
        <p:spPr bwMode="auto">
          <a:xfrm>
            <a:off x="6042030" y="676655"/>
            <a:ext cx="3172968" cy="2322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>
            <a:extLst>
              <a:ext uri="{FF2B5EF4-FFF2-40B4-BE49-F238E27FC236}">
                <a16:creationId xmlns:a16="http://schemas.microsoft.com/office/drawing/2014/main" id="{67B05F34-63EA-4525-814F-ADA55CF535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437" t="40990" r="28938" b="34593"/>
          <a:stretch/>
        </p:blipFill>
        <p:spPr bwMode="auto">
          <a:xfrm>
            <a:off x="1227604" y="4083256"/>
            <a:ext cx="2999232" cy="143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>
            <a:extLst>
              <a:ext uri="{FF2B5EF4-FFF2-40B4-BE49-F238E27FC236}">
                <a16:creationId xmlns:a16="http://schemas.microsoft.com/office/drawing/2014/main" id="{99B053F0-E2E3-4925-855C-260262A1C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8" t="50000" r="48227" b="4019"/>
          <a:stretch/>
        </p:blipFill>
        <p:spPr bwMode="auto">
          <a:xfrm>
            <a:off x="5424810" y="3429000"/>
            <a:ext cx="4407408" cy="270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02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14637C0-F277-424B-936B-491D68796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571C501-366B-4893-9C14-0008781E52EF}" type="datetime1">
              <a:rPr lang="sl-SI" smtClean="0"/>
              <a:t>16. 02. 2022</a:t>
            </a:fld>
            <a:endParaRPr lang="en-US"/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A58593C-9DFC-4B82-BB57-570C77D1049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89" b="24713"/>
          <a:stretch/>
        </p:blipFill>
        <p:spPr bwMode="auto">
          <a:xfrm>
            <a:off x="1003178" y="759615"/>
            <a:ext cx="10223327" cy="501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7201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Custom 38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E462D"/>
      </a:accent1>
      <a:accent2>
        <a:srgbClr val="595A85"/>
      </a:accent2>
      <a:accent3>
        <a:srgbClr val="8D6F5B"/>
      </a:accent3>
      <a:accent4>
        <a:srgbClr val="FABD2F"/>
      </a:accent4>
      <a:accent5>
        <a:srgbClr val="AF8073"/>
      </a:accent5>
      <a:accent6>
        <a:srgbClr val="787880"/>
      </a:accent6>
      <a:hlink>
        <a:srgbClr val="CC8D00"/>
      </a:hlink>
      <a:folHlink>
        <a:srgbClr val="82829E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9037_TF56410444" id="{0DA59A23-A62D-4641-9DA3-6ABC9C74113B}" vid="{7DD40D30-D74C-4073-9EAB-0F98B4E9F0C5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{598712C2-D4C5-4936-829E-7BFB8382E590}tf56410444_win32</Template>
  <TotalTime>31</TotalTime>
  <Words>160</Words>
  <Application>Microsoft Office PowerPoint</Application>
  <PresentationFormat>Širokozaslonsko</PresentationFormat>
  <Paragraphs>54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5" baseType="lpstr">
      <vt:lpstr>Arial</vt:lpstr>
      <vt:lpstr>Avenir Next LT Pro</vt:lpstr>
      <vt:lpstr>Avenir Next LT Pro Light</vt:lpstr>
      <vt:lpstr>Calibri</vt:lpstr>
      <vt:lpstr>Garamond</vt:lpstr>
      <vt:lpstr>SavonVTI</vt:lpstr>
      <vt:lpstr>Svetle in temne barve </vt:lpstr>
      <vt:lpstr>SVETLE BARVE </vt:lpstr>
      <vt:lpstr>TEMNE BARVE </vt:lpstr>
      <vt:lpstr>PowerPointova predstavitev</vt:lpstr>
      <vt:lpstr>PowerPointova predstavitev</vt:lpstr>
      <vt:lpstr>LIKOVNA NALOGA 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Svetle in temne barve </dc:title>
  <dc:creator>bla blabla</dc:creator>
  <cp:lastModifiedBy>bla blabla</cp:lastModifiedBy>
  <cp:revision>1</cp:revision>
  <dcterms:created xsi:type="dcterms:W3CDTF">2022-02-16T17:48:14Z</dcterms:created>
  <dcterms:modified xsi:type="dcterms:W3CDTF">2022-02-16T18:19:50Z</dcterms:modified>
</cp:coreProperties>
</file>